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72" r:id="rId13"/>
    <p:sldId id="269" r:id="rId14"/>
    <p:sldId id="276" r:id="rId15"/>
    <p:sldId id="270" r:id="rId16"/>
    <p:sldId id="271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Bill white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Bosco </a:t>
          </a:r>
          <a:r>
            <a:rPr lang="en-US" sz="2400" dirty="0" err="1"/>
            <a:t>sitati</a:t>
          </a:r>
          <a:endParaRPr lang="en-US" sz="2400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Ji-</a:t>
          </a:r>
          <a:r>
            <a:rPr lang="en-US" sz="2400" dirty="0" err="1"/>
            <a:t>heon</a:t>
          </a:r>
          <a:r>
            <a:rPr lang="en-US" sz="2400" dirty="0"/>
            <a:t> </a:t>
          </a:r>
          <a:r>
            <a:rPr lang="en-US" sz="2400" dirty="0" err="1"/>
            <a:t>kim</a:t>
          </a:r>
          <a:endParaRPr lang="en-US" sz="2400" dirty="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Y="-200000" custLinFactNeighborX="3514" custLinFactNeighborY="-265629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Y="-200000" custLinFactNeighborX="639" custLinFactNeighborY="-272281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Y="-225198" custLinFactNeighborX="-4473" custLinFactNeighborY="-30000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115449" y="5500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371387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800725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Ji-</a:t>
          </a:r>
          <a:r>
            <a:rPr lang="en-US" sz="2400" kern="1200" dirty="0" err="1"/>
            <a:t>heon</a:t>
          </a:r>
          <a:r>
            <a:rPr lang="en-US" sz="2400" kern="1200" dirty="0"/>
            <a:t> </a:t>
          </a:r>
          <a:r>
            <a:rPr lang="en-US" sz="2400" kern="1200" dirty="0" err="1"/>
            <a:t>kim</a:t>
          </a:r>
          <a:endParaRPr lang="en-US" sz="2400" kern="1200" dirty="0"/>
        </a:p>
      </dsp:txBody>
      <dsp:txXfrm>
        <a:off x="1800725" y="0"/>
        <a:ext cx="1968750" cy="720000"/>
      </dsp:txXfrm>
    </dsp:sp>
    <dsp:sp modelId="{BCD8CDD9-0C56-4401-ADB1-8B48DAB2C96F}">
      <dsp:nvSpPr>
        <dsp:cNvPr id="0" name=""/>
        <dsp:cNvSpPr/>
      </dsp:nvSpPr>
      <dsp:spPr>
        <a:xfrm>
          <a:off x="4428731" y="5500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684668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057405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Bill white</a:t>
          </a:r>
        </a:p>
      </dsp:txBody>
      <dsp:txXfrm>
        <a:off x="4057405" y="0"/>
        <a:ext cx="1968750" cy="720000"/>
      </dsp:txXfrm>
    </dsp:sp>
    <dsp:sp modelId="{FF93E135-77D6-48A0-8871-9BC93D705D06}">
      <dsp:nvSpPr>
        <dsp:cNvPr id="0" name=""/>
        <dsp:cNvSpPr/>
      </dsp:nvSpPr>
      <dsp:spPr>
        <a:xfrm>
          <a:off x="6742012" y="5500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6997950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270044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Bosco </a:t>
          </a:r>
          <a:r>
            <a:rPr lang="en-US" sz="2400" kern="1200" dirty="0" err="1"/>
            <a:t>sitati</a:t>
          </a:r>
          <a:endParaRPr lang="en-US" sz="2400" kern="1200" dirty="0"/>
        </a:p>
      </dsp:txBody>
      <dsp:txXfrm>
        <a:off x="6270044" y="0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20879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Ii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Comparing median income and crime in </a:t>
            </a:r>
            <a:r>
              <a:rPr lang="en-US" sz="4400" dirty="0" err="1">
                <a:solidFill>
                  <a:schemeClr val="tx1"/>
                </a:solidFill>
              </a:rPr>
              <a:t>chicago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Flask </a:t>
            </a:r>
            <a:r>
              <a:rPr lang="en-US" sz="2000" b="1" dirty="0" err="1"/>
              <a:t>SQLAlchemy</a:t>
            </a:r>
            <a:endParaRPr lang="en-US" sz="2000" b="1" dirty="0"/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Used </a:t>
            </a:r>
            <a:r>
              <a:rPr lang="en-US" sz="2000" b="0" i="0" dirty="0" err="1">
                <a:solidFill>
                  <a:srgbClr val="1D1C1D"/>
                </a:solidFill>
                <a:effectLst/>
                <a:latin typeface="Slack-Lato"/>
              </a:rPr>
              <a:t>SQLAlchemy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 to connect to the </a:t>
            </a:r>
            <a:r>
              <a:rPr lang="en-US" sz="2000" b="0" i="0" dirty="0" err="1">
                <a:solidFill>
                  <a:srgbClr val="1D1C1D"/>
                </a:solidFill>
                <a:effectLst/>
                <a:latin typeface="Slack-Lato"/>
              </a:rPr>
              <a:t>sqlite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 database 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Using </a:t>
            </a:r>
            <a:r>
              <a:rPr lang="en-US" sz="2000" b="0" i="0" dirty="0" err="1">
                <a:solidFill>
                  <a:srgbClr val="1D1C1D"/>
                </a:solidFill>
                <a:effectLst/>
                <a:latin typeface="Slack-Lato"/>
              </a:rPr>
              <a:t>sql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 (select statement) queried the crimes data table to pull all the crime data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Used python to convert query results to objects of key-value pairs and </a:t>
            </a:r>
            <a:r>
              <a:rPr lang="en-US" sz="2000" b="0" i="0" dirty="0" err="1">
                <a:solidFill>
                  <a:srgbClr val="1D1C1D"/>
                </a:solidFill>
                <a:effectLst/>
                <a:latin typeface="Slack-Lato"/>
              </a:rPr>
              <a:t>jsonified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 the return values writing them into a json file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Created the json crime file in the local folder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b="1" dirty="0"/>
              <a:t>Flask </a:t>
            </a:r>
            <a:r>
              <a:rPr lang="en-US" b="1" dirty="0" err="1"/>
              <a:t>SQLAlchemy</a:t>
            </a:r>
            <a:endParaRPr lang="en-US" b="1" dirty="0"/>
          </a:p>
          <a:p>
            <a:r>
              <a:rPr lang="en-US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8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/>
              <a:t>Created Default Map and Settings for Landing Page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L.map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to create base map location in Chicago and to set zoom level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tile layer using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mapbox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and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openstreetmap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Defined base year as 2018 which was then used to pull the median income data from the appropriate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file</a:t>
            </a:r>
          </a:p>
          <a:p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data was used to create a choropleth layer on the base map which populated each tract with colors representing median income grouping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Using the assigned colors, created legend for median income data based on the base year of 2018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control boxes to allow user to select crimes for the base year to be visualized on the map 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interactivity in the form of pop up labels that on clicking a census tract show the number of the census tract along with its median income for 2018</a:t>
            </a: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b="1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1A7D4-7A3C-4367-B429-04815AF7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60" y="4418221"/>
            <a:ext cx="3371429" cy="1276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AF0262-59C0-4255-AE2A-26D384B0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98" y="4153124"/>
            <a:ext cx="3333333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4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Created Radio Buttons for Year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radio buttons to the bottom of web page to allow user to select various years to be visualized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Using d3.selectAll, tracked changes to radio button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On change, updated median income map with census tract data for the selected year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Selected year was set as a variable that would be used to retrieve crime data for that year when user chooses various crimes to be visualized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Base Layer</a:t>
            </a:r>
          </a:p>
          <a:p>
            <a:r>
              <a:rPr lang="en-US" b="1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9742E-4168-4660-92E1-C2BC8A29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2" y="4357563"/>
            <a:ext cx="6885714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3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Created Check Boxes for Crime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check boxes to the right-hand side of the web page to allow user to select various crimes to be visualized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When a crime is selected, relevant latitude and longitude coordinates are pulled from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database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Pins are then added to the map for the location of all occurrences of the newly selected crime in the selected year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interactivity with a pop up that shows the date, crime type, and location of each crime when a pin is clicked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b="1" dirty="0"/>
              <a:t>Check Boxes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18790-E6BD-4910-AC25-86422EA4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32" y="4092314"/>
            <a:ext cx="195289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9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97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20254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63247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With More Time We Would Like to Do the Following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Replace the radio buttons that control the year shown with a slider that the user moves to select specific years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When zoomed out, have the crimes shown with a heatmap that transitions to pins when the user zooms in on a specific area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Find data sources to increase the years available for analysis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If reducing years, take sampling of crimes after year reduction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Allow for use of all available crimes (remove sampling)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Refactor code to make it cleaner and less repetitive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Change choropleth layer to reflect different socio-economic measures (i.e. percent below poverty level)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Improve comparability of crimes between years by holding previously selected crimes fixed when a new year is chosen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99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14" y="1543366"/>
            <a:ext cx="5660572" cy="176180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Group Members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1112123"/>
              </p:ext>
            </p:extLst>
          </p:nvPr>
        </p:nvGraphicFramePr>
        <p:xfrm>
          <a:off x="1066800" y="3429000"/>
          <a:ext cx="10058400" cy="230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6F09-7A07-4FE3-BB8E-B597674C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112433"/>
            <a:ext cx="8933688" cy="2406895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09FC-9B15-4B4A-A8A5-4A0C4556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928819"/>
            <a:ext cx="8939784" cy="1201116"/>
          </a:xfrm>
        </p:spPr>
        <p:txBody>
          <a:bodyPr>
            <a:normAutofit/>
          </a:bodyPr>
          <a:lstStyle/>
          <a:p>
            <a:r>
              <a:rPr lang="en-US" dirty="0"/>
              <a:t>Create a web-based application that allows users to visualize annual local median income information overlaid with Chicago area crime data for user selected crimes from 2011 to 2018</a:t>
            </a:r>
          </a:p>
        </p:txBody>
      </p:sp>
    </p:spTree>
    <p:extLst>
      <p:ext uri="{BB962C8B-B14F-4D97-AF65-F5344CB8AC3E}">
        <p14:creationId xmlns:p14="http://schemas.microsoft.com/office/powerpoint/2010/main" val="238201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0581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3320512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525252"/>
                </a:solidFill>
                <a:effectLst/>
                <a:latin typeface="helvetica neue"/>
              </a:rPr>
              <a:t>Median Household Income</a:t>
            </a:r>
          </a:p>
          <a:p>
            <a:r>
              <a:rPr lang="en-US" i="0" dirty="0">
                <a:solidFill>
                  <a:srgbClr val="525252"/>
                </a:solidFill>
                <a:effectLst/>
                <a:latin typeface="helvetica neue"/>
              </a:rPr>
              <a:t>Median Household Income and Geo Tracts Obtained and Defined Using 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American Community Survey (ACS) Library – Provides U.S. Census data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Used 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helvetica neue"/>
              </a:rPr>
              <a:t>acs.fetch</a:t>
            </a: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 to download demographic data via the Census API and converted to an 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helvetica neue"/>
              </a:rPr>
              <a:t>acs</a:t>
            </a: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 object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Used this call to obtain median household income for each tract within the Chicago area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b="1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dirty="0"/>
              <a:t>Merged Data</a:t>
            </a:r>
          </a:p>
          <a:p>
            <a:r>
              <a:rPr lang="en-US" dirty="0"/>
              <a:t>Crime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67EEA-AB57-4718-A1B4-87CAB5B9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12" y="1083591"/>
            <a:ext cx="4094601" cy="489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9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37" y="278969"/>
            <a:ext cx="6971963" cy="566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Geo Tracts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Researched multiple packages for collecting geo tract data and mapping the information – R proved to be the best environment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The 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tigris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 package provides a uniform interface for R to download and work with line shapeﬁles from the United States Census Bureau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Used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tigris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to pull shapefiles for Chicago for all tracts as defined within the U.S. Census data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Merged Geo Tracts and Median Income on “GEOID”. Created one data frame w/geography for tracts and median income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b="1" dirty="0"/>
              <a:t>Geo Tracts</a:t>
            </a:r>
          </a:p>
          <a:p>
            <a:r>
              <a:rPr lang="en-US" dirty="0"/>
              <a:t>Merged Data</a:t>
            </a:r>
          </a:p>
          <a:p>
            <a:r>
              <a:rPr lang="en-US" dirty="0"/>
              <a:t>Crime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055603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Merged Data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Visualized the merged data in R with Leaflet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Exported merged data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files to be used for populating the web site through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Javascript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b="1" dirty="0"/>
              <a:t>Merged Data</a:t>
            </a:r>
          </a:p>
          <a:p>
            <a:r>
              <a:rPr lang="en-US" dirty="0"/>
              <a:t>Crime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0DC73-02D2-4816-BDA2-AAA32A90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90" y="1991203"/>
            <a:ext cx="4867813" cy="44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200" b="1" dirty="0"/>
              <a:t>Crime Data Downloaded Then Cleaned with Python in </a:t>
            </a:r>
            <a:r>
              <a:rPr lang="en-US" sz="2200" b="1" dirty="0" err="1"/>
              <a:t>Jupyter</a:t>
            </a:r>
            <a:r>
              <a:rPr lang="en-US" sz="2200" b="1" dirty="0"/>
              <a:t> Notebook Environment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Researched sites to find crime data for the Chicago area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Downloaded crime data from the Chicago Data Portal as CSV spanning 2001 to present – obtained more than 7 million lines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Utilizing Python, narrowed data set to include a random sampling of 500,000 criminal events over the 20-year period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In analyzing median income data, after noticing inconsistencies in data prior to 2011, restricted information to the period from 2011 to 2018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Obtained a list of unique crimes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Removed all crimes missing latitude and longitude coordinates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Created connection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using the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create_engine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function and created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table to enable use of data for the web application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Once data cleaned and exported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, top 8 crimes were selected to be used in creating web application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dirty="0"/>
              <a:t>Merged Data</a:t>
            </a:r>
          </a:p>
          <a:p>
            <a:r>
              <a:rPr lang="en-US" b="1" dirty="0"/>
              <a:t>Crime Data</a:t>
            </a:r>
          </a:p>
        </p:txBody>
      </p:sp>
    </p:spTree>
    <p:extLst>
      <p:ext uri="{BB962C8B-B14F-4D97-AF65-F5344CB8AC3E}">
        <p14:creationId xmlns:p14="http://schemas.microsoft.com/office/powerpoint/2010/main" val="237576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96869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Gothic</vt:lpstr>
      <vt:lpstr>Garamond</vt:lpstr>
      <vt:lpstr>helvetica neue</vt:lpstr>
      <vt:lpstr>Slack-Lato</vt:lpstr>
      <vt:lpstr>SavonVTI</vt:lpstr>
      <vt:lpstr>Project Ii Comparing median income and crime in chicago</vt:lpstr>
      <vt:lpstr>Group Members</vt:lpstr>
      <vt:lpstr>Concept</vt:lpstr>
      <vt:lpstr>Data Wrangling</vt:lpstr>
      <vt:lpstr>Data Wrangling</vt:lpstr>
      <vt:lpstr>Data Wrangling</vt:lpstr>
      <vt:lpstr>Data Wrangling</vt:lpstr>
      <vt:lpstr>Data Wrangling</vt:lpstr>
      <vt:lpstr>web site development</vt:lpstr>
      <vt:lpstr>Web Site Development</vt:lpstr>
      <vt:lpstr>Web Site Development</vt:lpstr>
      <vt:lpstr>Web Site Development</vt:lpstr>
      <vt:lpstr>Web Site Development</vt:lpstr>
      <vt:lpstr>demonstration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2020-07-08T02:33:29Z</dcterms:created>
  <dcterms:modified xsi:type="dcterms:W3CDTF">2020-07-16T01:14:04Z</dcterms:modified>
</cp:coreProperties>
</file>