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3" r:id="rId4"/>
  </p:sldMasterIdLst>
  <p:sldIdLst>
    <p:sldId id="257" r:id="rId5"/>
    <p:sldId id="261" r:id="rId6"/>
    <p:sldId id="264" r:id="rId7"/>
    <p:sldId id="263" r:id="rId8"/>
    <p:sldId id="262" r:id="rId9"/>
    <p:sldId id="265" r:id="rId10"/>
    <p:sldId id="266" r:id="rId11"/>
    <p:sldId id="267" r:id="rId12"/>
    <p:sldId id="272" r:id="rId13"/>
    <p:sldId id="269" r:id="rId14"/>
    <p:sldId id="276" r:id="rId15"/>
    <p:sldId id="270" r:id="rId16"/>
    <p:sldId id="271" r:id="rId17"/>
    <p:sldId id="274" r:id="rId18"/>
    <p:sldId id="275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8" d="100"/>
          <a:sy n="88" d="100"/>
        </p:scale>
        <p:origin x="24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9225C73-1633-42F1-AB3B-7CB183E5F8B8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400" dirty="0"/>
            <a:t>Bill white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400" dirty="0"/>
            <a:t>Bosco </a:t>
          </a:r>
          <a:r>
            <a:rPr lang="en-US" sz="2400" dirty="0" err="1"/>
            <a:t>sitati</a:t>
          </a:r>
          <a:endParaRPr lang="en-US" sz="2400" dirty="0"/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40FC4FFE-8987-4A26-B7F4-8A516F18ADAE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400" dirty="0"/>
            <a:t>Ji-</a:t>
          </a:r>
          <a:r>
            <a:rPr lang="en-US" sz="2400" dirty="0" err="1"/>
            <a:t>heon</a:t>
          </a:r>
          <a:r>
            <a:rPr lang="en-US" sz="2400" dirty="0"/>
            <a:t> </a:t>
          </a:r>
          <a:r>
            <a:rPr lang="en-US" sz="2400" dirty="0" err="1"/>
            <a:t>kim</a:t>
          </a:r>
          <a:endParaRPr lang="en-US" sz="2400" dirty="0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/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 custLinFactY="-200000" custLinFactNeighborX="3514" custLinFactNeighborY="-265629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/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 custLinFactY="-200000" custLinFactNeighborX="639" custLinFactNeighborY="-272281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/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 custLinFactY="-225198" custLinFactNeighborX="-4473" custLinFactNeighborY="-300000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2115449" y="5500"/>
          <a:ext cx="1200937" cy="12009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2371387" y="261438"/>
          <a:ext cx="689062" cy="689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1800725" y="0"/>
          <a:ext cx="19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/>
            <a:t>Ji-</a:t>
          </a:r>
          <a:r>
            <a:rPr lang="en-US" sz="2400" kern="1200" dirty="0" err="1"/>
            <a:t>heon</a:t>
          </a:r>
          <a:r>
            <a:rPr lang="en-US" sz="2400" kern="1200" dirty="0"/>
            <a:t> </a:t>
          </a:r>
          <a:r>
            <a:rPr lang="en-US" sz="2400" kern="1200" dirty="0" err="1"/>
            <a:t>kim</a:t>
          </a:r>
          <a:endParaRPr lang="en-US" sz="2400" kern="1200" dirty="0"/>
        </a:p>
      </dsp:txBody>
      <dsp:txXfrm>
        <a:off x="1800725" y="0"/>
        <a:ext cx="1968750" cy="720000"/>
      </dsp:txXfrm>
    </dsp:sp>
    <dsp:sp modelId="{BCD8CDD9-0C56-4401-ADB1-8B48DAB2C96F}">
      <dsp:nvSpPr>
        <dsp:cNvPr id="0" name=""/>
        <dsp:cNvSpPr/>
      </dsp:nvSpPr>
      <dsp:spPr>
        <a:xfrm>
          <a:off x="4428731" y="5500"/>
          <a:ext cx="1200937" cy="12009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684668" y="261438"/>
          <a:ext cx="689062" cy="689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4057405" y="0"/>
          <a:ext cx="19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/>
            <a:t>Bill white</a:t>
          </a:r>
        </a:p>
      </dsp:txBody>
      <dsp:txXfrm>
        <a:off x="4057405" y="0"/>
        <a:ext cx="1968750" cy="720000"/>
      </dsp:txXfrm>
    </dsp:sp>
    <dsp:sp modelId="{FF93E135-77D6-48A0-8871-9BC93D705D06}">
      <dsp:nvSpPr>
        <dsp:cNvPr id="0" name=""/>
        <dsp:cNvSpPr/>
      </dsp:nvSpPr>
      <dsp:spPr>
        <a:xfrm>
          <a:off x="6742012" y="5500"/>
          <a:ext cx="1200937" cy="12009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6997950" y="261438"/>
          <a:ext cx="689062" cy="6890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6270044" y="0"/>
          <a:ext cx="19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/>
            <a:t>Bosco </a:t>
          </a:r>
          <a:r>
            <a:rPr lang="en-US" sz="2400" kern="1200" dirty="0" err="1"/>
            <a:t>sitati</a:t>
          </a:r>
          <a:endParaRPr lang="en-US" sz="2400" kern="1200" dirty="0"/>
        </a:p>
      </dsp:txBody>
      <dsp:txXfrm>
        <a:off x="6270044" y="0"/>
        <a:ext cx="1968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7/15/2020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7/15/2020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7/15/2020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7/15/2020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7/15/2020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7/15/2020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7/15/2020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7/15/2020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7/15/2020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7/15/2020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2208793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Project Ii</a:t>
            </a: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4400" dirty="0">
                <a:solidFill>
                  <a:schemeClr val="tx1"/>
                </a:solidFill>
              </a:rPr>
              <a:t>Comparing median income and crime in </a:t>
            </a:r>
            <a:r>
              <a:rPr lang="en-US" sz="4400" dirty="0" err="1">
                <a:solidFill>
                  <a:schemeClr val="tx1"/>
                </a:solidFill>
              </a:rPr>
              <a:t>chicago</a:t>
            </a:r>
            <a:endParaRPr lang="en-US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61BC912-6107-4684-8E78-9A202AFD4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112920"/>
          </a:xfrm>
        </p:spPr>
        <p:txBody>
          <a:bodyPr/>
          <a:lstStyle/>
          <a:p>
            <a:r>
              <a:rPr lang="en-US" dirty="0"/>
              <a:t>Web Site Development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2D5C692-FFA6-4FB4-888F-AABAE1DB51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197" y="309966"/>
            <a:ext cx="7206711" cy="56336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Flask </a:t>
            </a:r>
            <a:r>
              <a:rPr lang="en-US" sz="2000" b="1" dirty="0" err="1"/>
              <a:t>SQLAlchemy</a:t>
            </a:r>
            <a:endParaRPr lang="en-US" sz="2000" b="1" dirty="0"/>
          </a:p>
          <a:p>
            <a:r>
              <a:rPr lang="en-US" sz="2000" b="0" i="0" dirty="0">
                <a:solidFill>
                  <a:srgbClr val="1D1C1D"/>
                </a:solidFill>
                <a:effectLst/>
                <a:latin typeface="Slack-Lato"/>
              </a:rPr>
              <a:t>Used </a:t>
            </a:r>
            <a:r>
              <a:rPr lang="en-US" sz="2000" b="0" i="0" dirty="0" err="1">
                <a:solidFill>
                  <a:srgbClr val="1D1C1D"/>
                </a:solidFill>
                <a:effectLst/>
                <a:latin typeface="Slack-Lato"/>
              </a:rPr>
              <a:t>SQLAlchemy</a:t>
            </a:r>
            <a:r>
              <a:rPr lang="en-US" sz="2000" b="0" i="0" dirty="0">
                <a:solidFill>
                  <a:srgbClr val="1D1C1D"/>
                </a:solidFill>
                <a:effectLst/>
                <a:latin typeface="Slack-Lato"/>
              </a:rPr>
              <a:t> to connect to the </a:t>
            </a:r>
            <a:r>
              <a:rPr lang="en-US" sz="2000" b="0" i="0" dirty="0" err="1">
                <a:solidFill>
                  <a:srgbClr val="1D1C1D"/>
                </a:solidFill>
                <a:effectLst/>
                <a:latin typeface="Slack-Lato"/>
              </a:rPr>
              <a:t>sqlite</a:t>
            </a:r>
            <a:r>
              <a:rPr lang="en-US" sz="2000" b="0" i="0" dirty="0">
                <a:solidFill>
                  <a:srgbClr val="1D1C1D"/>
                </a:solidFill>
                <a:effectLst/>
                <a:latin typeface="Slack-Lato"/>
              </a:rPr>
              <a:t> database </a:t>
            </a:r>
          </a:p>
          <a:p>
            <a:r>
              <a:rPr lang="en-US" sz="2000" b="0" i="0" dirty="0">
                <a:solidFill>
                  <a:srgbClr val="1D1C1D"/>
                </a:solidFill>
                <a:effectLst/>
                <a:latin typeface="Slack-Lato"/>
              </a:rPr>
              <a:t>Using </a:t>
            </a:r>
            <a:r>
              <a:rPr lang="en-US" sz="2000" b="0" i="0" dirty="0" err="1">
                <a:solidFill>
                  <a:srgbClr val="1D1C1D"/>
                </a:solidFill>
                <a:effectLst/>
                <a:latin typeface="Slack-Lato"/>
              </a:rPr>
              <a:t>sql</a:t>
            </a:r>
            <a:r>
              <a:rPr lang="en-US" sz="2000" b="0" i="0" dirty="0">
                <a:solidFill>
                  <a:srgbClr val="1D1C1D"/>
                </a:solidFill>
                <a:effectLst/>
                <a:latin typeface="Slack-Lato"/>
              </a:rPr>
              <a:t> (select statement) queried the crimes data table to pull all the crime data</a:t>
            </a:r>
          </a:p>
          <a:p>
            <a:r>
              <a:rPr lang="en-US" sz="2000" b="0" i="0" dirty="0">
                <a:solidFill>
                  <a:srgbClr val="1D1C1D"/>
                </a:solidFill>
                <a:effectLst/>
                <a:latin typeface="Slack-Lato"/>
              </a:rPr>
              <a:t>Used python to convert query results to objects of key-value pairs and </a:t>
            </a:r>
            <a:r>
              <a:rPr lang="en-US" sz="2000" b="0" i="0" dirty="0" err="1">
                <a:solidFill>
                  <a:srgbClr val="1D1C1D"/>
                </a:solidFill>
                <a:effectLst/>
                <a:latin typeface="Slack-Lato"/>
              </a:rPr>
              <a:t>jsonified</a:t>
            </a:r>
            <a:r>
              <a:rPr lang="en-US" sz="2000" b="0" i="0" dirty="0">
                <a:solidFill>
                  <a:srgbClr val="1D1C1D"/>
                </a:solidFill>
                <a:effectLst/>
                <a:latin typeface="Slack-Lato"/>
              </a:rPr>
              <a:t> the return values writing them into a json file</a:t>
            </a:r>
          </a:p>
          <a:p>
            <a:r>
              <a:rPr lang="en-US" sz="2000" b="0" i="0" dirty="0">
                <a:solidFill>
                  <a:srgbClr val="1D1C1D"/>
                </a:solidFill>
                <a:effectLst/>
                <a:latin typeface="Slack-Lato"/>
              </a:rPr>
              <a:t>Created the json crime file in the local folder</a:t>
            </a:r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dirty="0">
              <a:solidFill>
                <a:srgbClr val="525252"/>
              </a:solidFill>
              <a:latin typeface="helvetica neue"/>
            </a:endParaRPr>
          </a:p>
          <a:p>
            <a:endParaRPr lang="en-US" dirty="0">
              <a:solidFill>
                <a:srgbClr val="525252"/>
              </a:solidFill>
              <a:latin typeface="helvetica neue"/>
            </a:endParaRPr>
          </a:p>
          <a:p>
            <a:endParaRPr lang="en-US" dirty="0">
              <a:solidFill>
                <a:srgbClr val="525252"/>
              </a:solidFill>
              <a:latin typeface="helvetica neue"/>
            </a:endParaRPr>
          </a:p>
          <a:p>
            <a:endParaRPr lang="en-US" b="1" dirty="0">
              <a:solidFill>
                <a:srgbClr val="525252"/>
              </a:solidFill>
              <a:latin typeface="helvetica neue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525252"/>
                </a:solidFill>
                <a:latin typeface="helvetica neue"/>
              </a:rPr>
              <a:t>	</a:t>
            </a:r>
            <a:endParaRPr lang="en-US" b="1" dirty="0"/>
          </a:p>
          <a:p>
            <a:pPr>
              <a:lnSpc>
                <a:spcPct val="120000"/>
              </a:lnSpc>
            </a:pPr>
            <a:endParaRPr lang="en-US" dirty="0">
              <a:solidFill>
                <a:srgbClr val="525252"/>
              </a:solidFill>
              <a:latin typeface="helvetica neue"/>
            </a:endParaRPr>
          </a:p>
          <a:p>
            <a:pPr marL="0" indent="0" algn="ctr">
              <a:buNone/>
            </a:pPr>
            <a:endParaRPr lang="en-US" b="1" i="0" u="sng" dirty="0">
              <a:solidFill>
                <a:srgbClr val="525252"/>
              </a:solidFill>
              <a:effectLst/>
              <a:latin typeface="helvetica neue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EAC07C5-DE77-40C4-B644-F3728792DD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1960536"/>
            <a:ext cx="3161963" cy="3983064"/>
          </a:xfrm>
        </p:spPr>
        <p:txBody>
          <a:bodyPr/>
          <a:lstStyle/>
          <a:p>
            <a:r>
              <a:rPr lang="en-US" b="1" dirty="0"/>
              <a:t>Flask </a:t>
            </a:r>
            <a:r>
              <a:rPr lang="en-US" b="1" dirty="0" err="1"/>
              <a:t>SQLAlchemy</a:t>
            </a:r>
            <a:endParaRPr lang="en-US" b="1" dirty="0"/>
          </a:p>
          <a:p>
            <a:r>
              <a:rPr lang="en-US" dirty="0"/>
              <a:t>Base Layer</a:t>
            </a:r>
          </a:p>
          <a:p>
            <a:r>
              <a:rPr lang="en-US" dirty="0"/>
              <a:t>Radio Buttons</a:t>
            </a:r>
          </a:p>
          <a:p>
            <a:r>
              <a:rPr lang="en-US" dirty="0"/>
              <a:t>Check Boxes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681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61BC912-6107-4684-8E78-9A202AFD4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112920"/>
          </a:xfrm>
        </p:spPr>
        <p:txBody>
          <a:bodyPr/>
          <a:lstStyle/>
          <a:p>
            <a:r>
              <a:rPr lang="en-US" dirty="0"/>
              <a:t>Web Site Development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2D5C692-FFA6-4FB4-888F-AABAE1DB51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197" y="309966"/>
            <a:ext cx="7206711" cy="563363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000" b="1" dirty="0"/>
              <a:t>Created Default Map and Settings for Landing Page</a:t>
            </a:r>
          </a:p>
          <a:p>
            <a:r>
              <a:rPr lang="en-US" dirty="0">
                <a:solidFill>
                  <a:srgbClr val="525252"/>
                </a:solidFill>
                <a:latin typeface="helvetica neue"/>
              </a:rPr>
              <a:t>Used </a:t>
            </a:r>
            <a:r>
              <a:rPr lang="en-US" dirty="0" err="1">
                <a:solidFill>
                  <a:srgbClr val="525252"/>
                </a:solidFill>
                <a:latin typeface="helvetica neue"/>
              </a:rPr>
              <a:t>L.map</a:t>
            </a:r>
            <a:r>
              <a:rPr lang="en-US" dirty="0">
                <a:solidFill>
                  <a:srgbClr val="525252"/>
                </a:solidFill>
                <a:latin typeface="helvetica neue"/>
              </a:rPr>
              <a:t> to create base map location in Chicago and to set zoom level</a:t>
            </a:r>
          </a:p>
          <a:p>
            <a:r>
              <a:rPr lang="en-US" dirty="0">
                <a:solidFill>
                  <a:srgbClr val="525252"/>
                </a:solidFill>
                <a:latin typeface="helvetica neue"/>
              </a:rPr>
              <a:t>Added tile layer using </a:t>
            </a:r>
            <a:r>
              <a:rPr lang="en-US" dirty="0" err="1">
                <a:solidFill>
                  <a:srgbClr val="525252"/>
                </a:solidFill>
                <a:latin typeface="helvetica neue"/>
              </a:rPr>
              <a:t>mapbox</a:t>
            </a:r>
            <a:r>
              <a:rPr lang="en-US" dirty="0">
                <a:solidFill>
                  <a:srgbClr val="525252"/>
                </a:solidFill>
                <a:latin typeface="helvetica neue"/>
              </a:rPr>
              <a:t> and </a:t>
            </a:r>
            <a:r>
              <a:rPr lang="en-US" dirty="0" err="1">
                <a:solidFill>
                  <a:srgbClr val="525252"/>
                </a:solidFill>
                <a:latin typeface="helvetica neue"/>
              </a:rPr>
              <a:t>openstreetmap</a:t>
            </a:r>
            <a:endParaRPr lang="en-US" dirty="0">
              <a:solidFill>
                <a:srgbClr val="525252"/>
              </a:solidFill>
              <a:latin typeface="helvetica neue"/>
            </a:endParaRPr>
          </a:p>
          <a:p>
            <a:r>
              <a:rPr lang="en-US" dirty="0">
                <a:solidFill>
                  <a:srgbClr val="525252"/>
                </a:solidFill>
                <a:latin typeface="helvetica neue"/>
              </a:rPr>
              <a:t>Defined base year as 2018 which was then used to pull the median income data from the appropriate </a:t>
            </a:r>
            <a:r>
              <a:rPr lang="en-US" dirty="0" err="1">
                <a:solidFill>
                  <a:srgbClr val="525252"/>
                </a:solidFill>
                <a:latin typeface="helvetica neue"/>
              </a:rPr>
              <a:t>GeoJSON</a:t>
            </a:r>
            <a:r>
              <a:rPr lang="en-US" dirty="0">
                <a:solidFill>
                  <a:srgbClr val="525252"/>
                </a:solidFill>
                <a:latin typeface="helvetica neue"/>
              </a:rPr>
              <a:t> file</a:t>
            </a:r>
          </a:p>
          <a:p>
            <a:r>
              <a:rPr lang="en-US" dirty="0" err="1">
                <a:solidFill>
                  <a:srgbClr val="525252"/>
                </a:solidFill>
                <a:latin typeface="helvetica neue"/>
              </a:rPr>
              <a:t>GeoJSON</a:t>
            </a:r>
            <a:r>
              <a:rPr lang="en-US" dirty="0">
                <a:solidFill>
                  <a:srgbClr val="525252"/>
                </a:solidFill>
                <a:latin typeface="helvetica neue"/>
              </a:rPr>
              <a:t> data was used to create a choropleth layer on the base map which populated each tract with colors representing median income grouping</a:t>
            </a:r>
          </a:p>
          <a:p>
            <a:r>
              <a:rPr lang="en-US" dirty="0">
                <a:solidFill>
                  <a:srgbClr val="525252"/>
                </a:solidFill>
                <a:latin typeface="helvetica neue"/>
              </a:rPr>
              <a:t>Using the assigned colors, created legend for median income data based on the base year of 2018</a:t>
            </a:r>
          </a:p>
          <a:p>
            <a:r>
              <a:rPr lang="en-US" dirty="0">
                <a:solidFill>
                  <a:srgbClr val="525252"/>
                </a:solidFill>
                <a:latin typeface="helvetica neue"/>
              </a:rPr>
              <a:t>Added control boxes to allow user to select crimes for the base year to be visualized on the map </a:t>
            </a:r>
          </a:p>
          <a:p>
            <a:r>
              <a:rPr lang="en-US" dirty="0">
                <a:solidFill>
                  <a:srgbClr val="525252"/>
                </a:solidFill>
                <a:latin typeface="helvetica neue"/>
              </a:rPr>
              <a:t>Added interactivity in the form of pop up labels that on clicking a census tract show the number of the census tract along with its median income for 2018</a:t>
            </a:r>
          </a:p>
          <a:p>
            <a:pPr marL="0" indent="0">
              <a:buNone/>
            </a:pPr>
            <a:endParaRPr lang="en-US" dirty="0">
              <a:solidFill>
                <a:srgbClr val="525252"/>
              </a:solidFill>
              <a:latin typeface="helvetica neue"/>
            </a:endParaRPr>
          </a:p>
          <a:p>
            <a:endParaRPr lang="en-US" dirty="0">
              <a:solidFill>
                <a:srgbClr val="525252"/>
              </a:solidFill>
              <a:latin typeface="helvetica neue"/>
            </a:endParaRPr>
          </a:p>
          <a:p>
            <a:endParaRPr lang="en-US" dirty="0">
              <a:solidFill>
                <a:srgbClr val="525252"/>
              </a:solidFill>
              <a:latin typeface="helvetica neue"/>
            </a:endParaRPr>
          </a:p>
          <a:p>
            <a:endParaRPr lang="en-US" b="1" dirty="0">
              <a:solidFill>
                <a:srgbClr val="525252"/>
              </a:solidFill>
              <a:latin typeface="helvetica neue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525252"/>
                </a:solidFill>
                <a:latin typeface="helvetica neue"/>
              </a:rPr>
              <a:t>	</a:t>
            </a:r>
            <a:endParaRPr lang="en-US" b="1" dirty="0"/>
          </a:p>
          <a:p>
            <a:pPr>
              <a:lnSpc>
                <a:spcPct val="120000"/>
              </a:lnSpc>
            </a:pPr>
            <a:endParaRPr lang="en-US" dirty="0">
              <a:solidFill>
                <a:srgbClr val="525252"/>
              </a:solidFill>
              <a:latin typeface="helvetica neue"/>
            </a:endParaRPr>
          </a:p>
          <a:p>
            <a:pPr marL="0" indent="0" algn="ctr">
              <a:buNone/>
            </a:pPr>
            <a:endParaRPr lang="en-US" b="1" i="0" u="sng" dirty="0">
              <a:solidFill>
                <a:srgbClr val="525252"/>
              </a:solidFill>
              <a:effectLst/>
              <a:latin typeface="helvetica neue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EAC07C5-DE77-40C4-B644-F3728792DD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1960536"/>
            <a:ext cx="3161963" cy="3983064"/>
          </a:xfrm>
        </p:spPr>
        <p:txBody>
          <a:bodyPr/>
          <a:lstStyle/>
          <a:p>
            <a:r>
              <a:rPr lang="en-US" dirty="0"/>
              <a:t>Flask </a:t>
            </a:r>
            <a:r>
              <a:rPr lang="en-US" dirty="0" err="1"/>
              <a:t>SQLAlchemy</a:t>
            </a:r>
            <a:endParaRPr lang="en-US" dirty="0"/>
          </a:p>
          <a:p>
            <a:r>
              <a:rPr lang="en-US" b="1" dirty="0"/>
              <a:t>Base Layer</a:t>
            </a:r>
          </a:p>
          <a:p>
            <a:r>
              <a:rPr lang="en-US" dirty="0"/>
              <a:t>Radio Buttons</a:t>
            </a:r>
          </a:p>
          <a:p>
            <a:r>
              <a:rPr lang="en-US" dirty="0"/>
              <a:t>Check Boxes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61A7D4-7A3C-4367-B429-04815AF78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2268" y="4456966"/>
            <a:ext cx="3371429" cy="12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948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61BC912-6107-4684-8E78-9A202AFD4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112920"/>
          </a:xfrm>
        </p:spPr>
        <p:txBody>
          <a:bodyPr/>
          <a:lstStyle/>
          <a:p>
            <a:r>
              <a:rPr lang="en-US" dirty="0"/>
              <a:t>Web Site Development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2D5C692-FFA6-4FB4-888F-AABAE1DB51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197" y="309966"/>
            <a:ext cx="7206711" cy="56336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Created Radio Buttons for Year Selection</a:t>
            </a:r>
          </a:p>
          <a:p>
            <a:r>
              <a:rPr lang="en-US" dirty="0">
                <a:solidFill>
                  <a:srgbClr val="525252"/>
                </a:solidFill>
                <a:latin typeface="helvetica neue"/>
              </a:rPr>
              <a:t>Added radio buttons to the bottom of web page to allow user to select various years to be visualized</a:t>
            </a:r>
          </a:p>
          <a:p>
            <a:r>
              <a:rPr lang="en-US" dirty="0">
                <a:solidFill>
                  <a:srgbClr val="525252"/>
                </a:solidFill>
                <a:latin typeface="helvetica neue"/>
              </a:rPr>
              <a:t>Using d3.selectAll, tracked changes to radio button selection</a:t>
            </a:r>
          </a:p>
          <a:p>
            <a:r>
              <a:rPr lang="en-US" dirty="0">
                <a:solidFill>
                  <a:srgbClr val="525252"/>
                </a:solidFill>
                <a:latin typeface="helvetica neue"/>
              </a:rPr>
              <a:t>On change, updated median income map with census tract data for the selected year</a:t>
            </a:r>
          </a:p>
          <a:p>
            <a:r>
              <a:rPr lang="en-US" dirty="0">
                <a:solidFill>
                  <a:srgbClr val="525252"/>
                </a:solidFill>
                <a:latin typeface="helvetica neue"/>
              </a:rPr>
              <a:t>Selected year was set as a variable that would be used to retrieve crime data for that year when user chooses various crimes to be visualized</a:t>
            </a:r>
          </a:p>
          <a:p>
            <a:endParaRPr lang="en-US" dirty="0">
              <a:solidFill>
                <a:srgbClr val="525252"/>
              </a:solidFill>
              <a:latin typeface="helvetica neue"/>
            </a:endParaRPr>
          </a:p>
          <a:p>
            <a:endParaRPr lang="en-US" b="1" dirty="0">
              <a:solidFill>
                <a:srgbClr val="525252"/>
              </a:solidFill>
              <a:latin typeface="helvetica neue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525252"/>
                </a:solidFill>
                <a:latin typeface="helvetica neue"/>
              </a:rPr>
              <a:t>	</a:t>
            </a:r>
            <a:endParaRPr lang="en-US" b="1" dirty="0"/>
          </a:p>
          <a:p>
            <a:pPr>
              <a:lnSpc>
                <a:spcPct val="120000"/>
              </a:lnSpc>
            </a:pPr>
            <a:endParaRPr lang="en-US" dirty="0">
              <a:solidFill>
                <a:srgbClr val="525252"/>
              </a:solidFill>
              <a:latin typeface="helvetica neue"/>
            </a:endParaRPr>
          </a:p>
          <a:p>
            <a:pPr marL="0" indent="0" algn="ctr">
              <a:buNone/>
            </a:pPr>
            <a:endParaRPr lang="en-US" b="1" i="0" u="sng" dirty="0">
              <a:solidFill>
                <a:srgbClr val="525252"/>
              </a:solidFill>
              <a:effectLst/>
              <a:latin typeface="helvetica neue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EAC07C5-DE77-40C4-B644-F3728792DD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1960536"/>
            <a:ext cx="3161963" cy="3983064"/>
          </a:xfrm>
        </p:spPr>
        <p:txBody>
          <a:bodyPr/>
          <a:lstStyle/>
          <a:p>
            <a:r>
              <a:rPr lang="en-US" dirty="0"/>
              <a:t>Flask </a:t>
            </a:r>
            <a:r>
              <a:rPr lang="en-US" dirty="0" err="1"/>
              <a:t>SQLAlchemy</a:t>
            </a:r>
            <a:endParaRPr lang="en-US" dirty="0"/>
          </a:p>
          <a:p>
            <a:r>
              <a:rPr lang="en-US" dirty="0"/>
              <a:t>Base Layer</a:t>
            </a:r>
          </a:p>
          <a:p>
            <a:r>
              <a:rPr lang="en-US" b="1" dirty="0"/>
              <a:t>Radio Buttons</a:t>
            </a:r>
          </a:p>
          <a:p>
            <a:r>
              <a:rPr lang="en-US" dirty="0"/>
              <a:t>Check Boxes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09742E-4168-4660-92E1-C2BC8A292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122" y="4357563"/>
            <a:ext cx="6885714" cy="6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530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61BC912-6107-4684-8E78-9A202AFD4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112920"/>
          </a:xfrm>
        </p:spPr>
        <p:txBody>
          <a:bodyPr/>
          <a:lstStyle/>
          <a:p>
            <a:r>
              <a:rPr lang="en-US" dirty="0"/>
              <a:t>Web Site Development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2D5C692-FFA6-4FB4-888F-AABAE1DB51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197" y="309966"/>
            <a:ext cx="7206711" cy="56336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Created Check Boxes for Crime Selection</a:t>
            </a:r>
          </a:p>
          <a:p>
            <a:r>
              <a:rPr lang="en-US" dirty="0">
                <a:solidFill>
                  <a:srgbClr val="525252"/>
                </a:solidFill>
                <a:latin typeface="helvetica neue"/>
              </a:rPr>
              <a:t>Added check boxes to the right-hand side of the web page to allow user to select various crimes to be visualized</a:t>
            </a:r>
          </a:p>
          <a:p>
            <a:r>
              <a:rPr lang="en-US" dirty="0">
                <a:solidFill>
                  <a:srgbClr val="525252"/>
                </a:solidFill>
                <a:latin typeface="helvetica neue"/>
              </a:rPr>
              <a:t>When a crime is selected, relevant latitude and longitude coordinates are pulled from </a:t>
            </a:r>
            <a:r>
              <a:rPr lang="en-US" dirty="0" err="1">
                <a:solidFill>
                  <a:srgbClr val="525252"/>
                </a:solidFill>
                <a:latin typeface="helvetica neue"/>
              </a:rPr>
              <a:t>sqlite</a:t>
            </a:r>
            <a:r>
              <a:rPr lang="en-US" dirty="0">
                <a:solidFill>
                  <a:srgbClr val="525252"/>
                </a:solidFill>
                <a:latin typeface="helvetica neue"/>
              </a:rPr>
              <a:t> database</a:t>
            </a:r>
          </a:p>
          <a:p>
            <a:r>
              <a:rPr lang="en-US" dirty="0">
                <a:solidFill>
                  <a:srgbClr val="525252"/>
                </a:solidFill>
                <a:latin typeface="helvetica neue"/>
              </a:rPr>
              <a:t>Pins are then added to the map for the location of all occurrences of the newly selected crime in the selected year</a:t>
            </a:r>
          </a:p>
          <a:p>
            <a:r>
              <a:rPr lang="en-US" dirty="0">
                <a:solidFill>
                  <a:srgbClr val="525252"/>
                </a:solidFill>
                <a:latin typeface="helvetica neue"/>
              </a:rPr>
              <a:t>Added interactivity with a pop up that shows the date, crime type, and location of each crime when a pin is clicked</a:t>
            </a:r>
          </a:p>
          <a:p>
            <a:endParaRPr lang="en-US" dirty="0">
              <a:solidFill>
                <a:srgbClr val="525252"/>
              </a:solidFill>
              <a:latin typeface="helvetica neue"/>
            </a:endParaRPr>
          </a:p>
          <a:p>
            <a:endParaRPr lang="en-US" b="1" dirty="0">
              <a:solidFill>
                <a:srgbClr val="525252"/>
              </a:solidFill>
              <a:latin typeface="helvetica neue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525252"/>
                </a:solidFill>
                <a:latin typeface="helvetica neue"/>
              </a:rPr>
              <a:t>	</a:t>
            </a:r>
            <a:endParaRPr lang="en-US" b="1" dirty="0"/>
          </a:p>
          <a:p>
            <a:pPr>
              <a:lnSpc>
                <a:spcPct val="120000"/>
              </a:lnSpc>
            </a:pPr>
            <a:endParaRPr lang="en-US" dirty="0">
              <a:solidFill>
                <a:srgbClr val="525252"/>
              </a:solidFill>
              <a:latin typeface="helvetica neue"/>
            </a:endParaRPr>
          </a:p>
          <a:p>
            <a:pPr marL="0" indent="0" algn="ctr">
              <a:buNone/>
            </a:pPr>
            <a:endParaRPr lang="en-US" b="1" i="0" u="sng" dirty="0">
              <a:solidFill>
                <a:srgbClr val="525252"/>
              </a:solidFill>
              <a:effectLst/>
              <a:latin typeface="helvetica neue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EAC07C5-DE77-40C4-B644-F3728792DD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1960536"/>
            <a:ext cx="3161963" cy="3983064"/>
          </a:xfrm>
        </p:spPr>
        <p:txBody>
          <a:bodyPr/>
          <a:lstStyle/>
          <a:p>
            <a:r>
              <a:rPr lang="en-US" dirty="0"/>
              <a:t>Flask </a:t>
            </a:r>
            <a:r>
              <a:rPr lang="en-US" dirty="0" err="1"/>
              <a:t>SQLAlchemy</a:t>
            </a:r>
            <a:endParaRPr lang="en-US" dirty="0"/>
          </a:p>
          <a:p>
            <a:r>
              <a:rPr lang="en-US" dirty="0"/>
              <a:t>Base Layer</a:t>
            </a:r>
          </a:p>
          <a:p>
            <a:r>
              <a:rPr lang="en-US" dirty="0"/>
              <a:t>Radio Buttons</a:t>
            </a:r>
          </a:p>
          <a:p>
            <a:r>
              <a:rPr lang="en-US" b="1" dirty="0"/>
              <a:t>Check Boxes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D18790-E6BD-4910-AC25-86422EA4B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8532" y="4092314"/>
            <a:ext cx="1952898" cy="181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298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CBDD4-74A1-46F4-A896-05D945F96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309776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CBDD4-74A1-46F4-A896-05D945F96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42025412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61BC912-6107-4684-8E78-9A202AFD4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632472"/>
          </a:xfrm>
        </p:spPr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2D5C692-FFA6-4FB4-888F-AABAE1DB51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197" y="309966"/>
            <a:ext cx="7206711" cy="563363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1" dirty="0"/>
              <a:t>With More Time We Would Like to Do the Following</a:t>
            </a:r>
          </a:p>
          <a:p>
            <a:r>
              <a:rPr lang="en-US" dirty="0">
                <a:solidFill>
                  <a:srgbClr val="525252"/>
                </a:solidFill>
                <a:latin typeface="helvetica neue"/>
              </a:rPr>
              <a:t>Replace the radio buttons that control the year shown with a slider that the user moves to select specific years</a:t>
            </a:r>
          </a:p>
          <a:p>
            <a:r>
              <a:rPr lang="en-US" dirty="0">
                <a:solidFill>
                  <a:srgbClr val="525252"/>
                </a:solidFill>
                <a:latin typeface="helvetica neue"/>
              </a:rPr>
              <a:t>When zoomed out, have the crimes shown with a heatmap that transitions to pins when the user zooms in on a specific area</a:t>
            </a:r>
          </a:p>
          <a:p>
            <a:r>
              <a:rPr lang="en-US" dirty="0">
                <a:solidFill>
                  <a:srgbClr val="525252"/>
                </a:solidFill>
                <a:latin typeface="helvetica neue"/>
              </a:rPr>
              <a:t>Find data sources to increase the years available for analysis</a:t>
            </a:r>
          </a:p>
          <a:p>
            <a:r>
              <a:rPr lang="en-US" dirty="0">
                <a:solidFill>
                  <a:srgbClr val="525252"/>
                </a:solidFill>
                <a:latin typeface="helvetica neue"/>
              </a:rPr>
              <a:t>If reducing years, take sampling of crimes after year reduction</a:t>
            </a:r>
          </a:p>
          <a:p>
            <a:r>
              <a:rPr lang="en-US" dirty="0">
                <a:solidFill>
                  <a:srgbClr val="525252"/>
                </a:solidFill>
                <a:latin typeface="helvetica neue"/>
              </a:rPr>
              <a:t>Allow for use of all available crimes (remove sampling)</a:t>
            </a:r>
          </a:p>
          <a:p>
            <a:r>
              <a:rPr lang="en-US" dirty="0">
                <a:solidFill>
                  <a:srgbClr val="525252"/>
                </a:solidFill>
                <a:latin typeface="helvetica neue"/>
              </a:rPr>
              <a:t>Refactor code to make it cleaner and less repetitive</a:t>
            </a:r>
          </a:p>
          <a:p>
            <a:r>
              <a:rPr lang="en-US" dirty="0">
                <a:solidFill>
                  <a:srgbClr val="525252"/>
                </a:solidFill>
                <a:latin typeface="helvetica neue"/>
              </a:rPr>
              <a:t>Change choropleth layer to reflect different socio-economic measures (i.e. percent below poverty level)</a:t>
            </a:r>
          </a:p>
          <a:p>
            <a:r>
              <a:rPr lang="en-US" dirty="0">
                <a:solidFill>
                  <a:srgbClr val="525252"/>
                </a:solidFill>
                <a:latin typeface="helvetica neue"/>
              </a:rPr>
              <a:t>Improve comparability of crimes between years by holding previously selected crimes fixed when a new year is chosen</a:t>
            </a:r>
          </a:p>
          <a:p>
            <a:endParaRPr lang="en-US" dirty="0">
              <a:solidFill>
                <a:srgbClr val="525252"/>
              </a:solidFill>
              <a:latin typeface="helvetica neue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525252"/>
                </a:solidFill>
                <a:latin typeface="helvetica neue"/>
              </a:rPr>
              <a:t>	</a:t>
            </a:r>
            <a:endParaRPr lang="en-US" b="1" dirty="0"/>
          </a:p>
          <a:p>
            <a:pPr>
              <a:lnSpc>
                <a:spcPct val="120000"/>
              </a:lnSpc>
            </a:pPr>
            <a:endParaRPr lang="en-US" dirty="0">
              <a:solidFill>
                <a:srgbClr val="525252"/>
              </a:solidFill>
              <a:latin typeface="helvetica neue"/>
            </a:endParaRPr>
          </a:p>
          <a:p>
            <a:pPr marL="0" indent="0" algn="ctr">
              <a:buNone/>
            </a:pPr>
            <a:endParaRPr lang="en-US" b="1" i="0" u="sng" dirty="0">
              <a:solidFill>
                <a:srgbClr val="525252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669973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65714" y="1543366"/>
            <a:ext cx="5660572" cy="1761809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Group Members</a:t>
            </a:r>
          </a:p>
        </p:txBody>
      </p:sp>
      <p:graphicFrame>
        <p:nvGraphicFramePr>
          <p:cNvPr id="5" name="Content Placeholder 2" descr="SmartArt graphic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91112123"/>
              </p:ext>
            </p:extLst>
          </p:nvPr>
        </p:nvGraphicFramePr>
        <p:xfrm>
          <a:off x="1066800" y="3429000"/>
          <a:ext cx="10058400" cy="23060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C6F09-7A07-4FE3-BB8E-B597674CB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156" y="2112433"/>
            <a:ext cx="8933688" cy="2406895"/>
          </a:xfrm>
        </p:spPr>
        <p:txBody>
          <a:bodyPr/>
          <a:lstStyle/>
          <a:p>
            <a:r>
              <a:rPr lang="en-US" dirty="0"/>
              <a:t>Concept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DE09FC-9B15-4B4A-A8A5-4A0C4556C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9156" y="3928819"/>
            <a:ext cx="8939784" cy="1201116"/>
          </a:xfrm>
        </p:spPr>
        <p:txBody>
          <a:bodyPr>
            <a:normAutofit/>
          </a:bodyPr>
          <a:lstStyle/>
          <a:p>
            <a:r>
              <a:rPr lang="en-US" dirty="0"/>
              <a:t>Create a web-based application that allows users to visualize annual local median income information overlaid with Chicago area crime data for user selected crimes from 2011 to 2018</a:t>
            </a:r>
          </a:p>
        </p:txBody>
      </p:sp>
    </p:spTree>
    <p:extLst>
      <p:ext uri="{BB962C8B-B14F-4D97-AF65-F5344CB8AC3E}">
        <p14:creationId xmlns:p14="http://schemas.microsoft.com/office/powerpoint/2010/main" val="2382013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CBDD4-74A1-46F4-A896-05D945F96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Wrangling</a:t>
            </a:r>
          </a:p>
        </p:txBody>
      </p:sp>
    </p:spTree>
    <p:extLst>
      <p:ext uri="{BB962C8B-B14F-4D97-AF65-F5344CB8AC3E}">
        <p14:creationId xmlns:p14="http://schemas.microsoft.com/office/powerpoint/2010/main" val="205817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61BC912-6107-4684-8E78-9A202AFD4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112920"/>
          </a:xfrm>
        </p:spPr>
        <p:txBody>
          <a:bodyPr/>
          <a:lstStyle/>
          <a:p>
            <a:r>
              <a:rPr lang="en-US" dirty="0"/>
              <a:t>Data Wrangling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2D5C692-FFA6-4FB4-888F-AABAE1DB5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0" dirty="0">
                <a:solidFill>
                  <a:srgbClr val="525252"/>
                </a:solidFill>
                <a:effectLst/>
                <a:latin typeface="helvetica neue"/>
              </a:rPr>
              <a:t>Median Household Income</a:t>
            </a:r>
          </a:p>
          <a:p>
            <a:r>
              <a:rPr lang="en-US" i="0" dirty="0">
                <a:solidFill>
                  <a:srgbClr val="525252"/>
                </a:solidFill>
                <a:effectLst/>
                <a:latin typeface="helvetica neue"/>
              </a:rPr>
              <a:t>Median Household Income and Geo Tracts Obtained and Defined Using R</a:t>
            </a:r>
          </a:p>
          <a:p>
            <a:r>
              <a:rPr lang="en-US" dirty="0">
                <a:solidFill>
                  <a:srgbClr val="525252"/>
                </a:solidFill>
                <a:latin typeface="helvetica neue"/>
              </a:rPr>
              <a:t>American Community Survey (ACS) Library – Provides U.S. Census data</a:t>
            </a:r>
          </a:p>
          <a:p>
            <a:r>
              <a:rPr lang="en-US" b="0" i="0" dirty="0">
                <a:solidFill>
                  <a:srgbClr val="525252"/>
                </a:solidFill>
                <a:effectLst/>
                <a:latin typeface="helvetica neue"/>
              </a:rPr>
              <a:t>Used </a:t>
            </a:r>
            <a:r>
              <a:rPr lang="en-US" b="0" i="0" dirty="0" err="1">
                <a:solidFill>
                  <a:srgbClr val="525252"/>
                </a:solidFill>
                <a:effectLst/>
                <a:latin typeface="helvetica neue"/>
              </a:rPr>
              <a:t>acs.fetch</a:t>
            </a:r>
            <a:r>
              <a:rPr lang="en-US" b="0" i="0" dirty="0">
                <a:solidFill>
                  <a:srgbClr val="525252"/>
                </a:solidFill>
                <a:effectLst/>
                <a:latin typeface="helvetica neue"/>
              </a:rPr>
              <a:t> to download demographic data via the Census API and converted to an </a:t>
            </a:r>
            <a:r>
              <a:rPr lang="en-US" b="0" i="0" dirty="0" err="1">
                <a:solidFill>
                  <a:srgbClr val="525252"/>
                </a:solidFill>
                <a:effectLst/>
                <a:latin typeface="helvetica neue"/>
              </a:rPr>
              <a:t>acs</a:t>
            </a:r>
            <a:r>
              <a:rPr lang="en-US" b="0" i="0" dirty="0">
                <a:solidFill>
                  <a:srgbClr val="525252"/>
                </a:solidFill>
                <a:effectLst/>
                <a:latin typeface="helvetica neue"/>
              </a:rPr>
              <a:t> object</a:t>
            </a:r>
          </a:p>
          <a:p>
            <a:r>
              <a:rPr lang="en-US" dirty="0">
                <a:solidFill>
                  <a:srgbClr val="525252"/>
                </a:solidFill>
                <a:latin typeface="helvetica neue"/>
              </a:rPr>
              <a:t>Used this call to obtain median household income for each tract within the Chicago area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EAC07C5-DE77-40C4-B644-F3728792DD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1960536"/>
            <a:ext cx="3161963" cy="3983064"/>
          </a:xfrm>
        </p:spPr>
        <p:txBody>
          <a:bodyPr/>
          <a:lstStyle/>
          <a:p>
            <a:r>
              <a:rPr lang="en-US" b="1" dirty="0"/>
              <a:t>Median Income</a:t>
            </a:r>
          </a:p>
          <a:p>
            <a:r>
              <a:rPr lang="en-US" dirty="0"/>
              <a:t>Geo Tracts</a:t>
            </a:r>
          </a:p>
          <a:p>
            <a:r>
              <a:rPr lang="en-US" dirty="0"/>
              <a:t>Crime Data</a:t>
            </a:r>
          </a:p>
          <a:p>
            <a:r>
              <a:rPr lang="en-US" dirty="0"/>
              <a:t>Crime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894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61BC912-6107-4684-8E78-9A202AFD4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112920"/>
          </a:xfrm>
        </p:spPr>
        <p:txBody>
          <a:bodyPr/>
          <a:lstStyle/>
          <a:p>
            <a:r>
              <a:rPr lang="en-US" dirty="0"/>
              <a:t>Data Wrangling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2D5C692-FFA6-4FB4-888F-AABAE1DB51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837" y="278969"/>
            <a:ext cx="6971963" cy="56646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Geo Tracts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525252"/>
                </a:solidFill>
                <a:latin typeface="helvetica neue"/>
              </a:rPr>
              <a:t>Researched multiple packages for collecting geo tract data and mapping the information – R proved to be the best environment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525252"/>
                </a:solidFill>
                <a:latin typeface="helvetica neue"/>
              </a:rPr>
              <a:t>The </a:t>
            </a:r>
            <a:r>
              <a:rPr lang="en-US" dirty="0" err="1">
                <a:solidFill>
                  <a:srgbClr val="525252"/>
                </a:solidFill>
                <a:latin typeface="helvetica neue"/>
              </a:rPr>
              <a:t>tigris</a:t>
            </a:r>
            <a:r>
              <a:rPr lang="en-US" dirty="0">
                <a:solidFill>
                  <a:srgbClr val="525252"/>
                </a:solidFill>
                <a:latin typeface="helvetica neue"/>
              </a:rPr>
              <a:t> package provides a uniform interface for R to download and work with line shapeﬁles from the United States Census Bureau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525252"/>
                </a:solidFill>
                <a:latin typeface="helvetica neue"/>
              </a:rPr>
              <a:t>Used </a:t>
            </a:r>
            <a:r>
              <a:rPr lang="en-US" dirty="0" err="1">
                <a:solidFill>
                  <a:srgbClr val="525252"/>
                </a:solidFill>
                <a:latin typeface="helvetica neue"/>
              </a:rPr>
              <a:t>tigris</a:t>
            </a:r>
            <a:r>
              <a:rPr lang="en-US" dirty="0">
                <a:solidFill>
                  <a:srgbClr val="525252"/>
                </a:solidFill>
                <a:latin typeface="helvetica neue"/>
              </a:rPr>
              <a:t> to pull shapefiles for Chicago for all tracts as defined within the U.S. Census data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525252"/>
                </a:solidFill>
                <a:latin typeface="helvetica neue"/>
              </a:rPr>
              <a:t>Merged Geo Tracts and Median Income on “GEOID”. Created one data frame w/geography for tracts and median income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>
              <a:solidFill>
                <a:srgbClr val="525252"/>
              </a:solidFill>
              <a:latin typeface="helvetica neue"/>
            </a:endParaRPr>
          </a:p>
          <a:p>
            <a:pPr marL="0" indent="0" algn="ctr">
              <a:buNone/>
            </a:pPr>
            <a:endParaRPr lang="en-US" b="1" i="0" u="sng" dirty="0">
              <a:solidFill>
                <a:srgbClr val="525252"/>
              </a:solidFill>
              <a:effectLst/>
              <a:latin typeface="helvetica neue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EAC07C5-DE77-40C4-B644-F3728792DD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1960536"/>
            <a:ext cx="3161963" cy="3983064"/>
          </a:xfrm>
        </p:spPr>
        <p:txBody>
          <a:bodyPr/>
          <a:lstStyle/>
          <a:p>
            <a:r>
              <a:rPr lang="en-US" dirty="0"/>
              <a:t>Median Income</a:t>
            </a:r>
          </a:p>
          <a:p>
            <a:r>
              <a:rPr lang="en-US" b="1" dirty="0"/>
              <a:t>Geo Tracts</a:t>
            </a:r>
          </a:p>
          <a:p>
            <a:r>
              <a:rPr lang="en-US" dirty="0"/>
              <a:t>Crime Data</a:t>
            </a:r>
          </a:p>
          <a:p>
            <a:r>
              <a:rPr lang="en-US" dirty="0"/>
              <a:t>Crime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183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61BC912-6107-4684-8E78-9A202AFD4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112920"/>
          </a:xfrm>
        </p:spPr>
        <p:txBody>
          <a:bodyPr/>
          <a:lstStyle/>
          <a:p>
            <a:r>
              <a:rPr lang="en-US" dirty="0"/>
              <a:t>Data Wrangling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2D5C692-FFA6-4FB4-888F-AABAE1DB51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197" y="309966"/>
            <a:ext cx="7055603" cy="56336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Merged Data</a:t>
            </a:r>
          </a:p>
          <a:p>
            <a:r>
              <a:rPr lang="en-US" dirty="0">
                <a:solidFill>
                  <a:srgbClr val="525252"/>
                </a:solidFill>
                <a:latin typeface="helvetica neue"/>
              </a:rPr>
              <a:t>Visualized the merged data in R with Leaflet</a:t>
            </a:r>
          </a:p>
          <a:p>
            <a:r>
              <a:rPr lang="en-US" dirty="0">
                <a:solidFill>
                  <a:srgbClr val="525252"/>
                </a:solidFill>
                <a:latin typeface="helvetica neue"/>
              </a:rPr>
              <a:t>Exported merged data to </a:t>
            </a:r>
            <a:r>
              <a:rPr lang="en-US" dirty="0" err="1">
                <a:solidFill>
                  <a:srgbClr val="525252"/>
                </a:solidFill>
                <a:latin typeface="helvetica neue"/>
              </a:rPr>
              <a:t>GeoJSON</a:t>
            </a:r>
            <a:r>
              <a:rPr lang="en-US" dirty="0">
                <a:solidFill>
                  <a:srgbClr val="525252"/>
                </a:solidFill>
                <a:latin typeface="helvetica neue"/>
              </a:rPr>
              <a:t> files to be used for populating the web site through </a:t>
            </a:r>
            <a:r>
              <a:rPr lang="en-US" dirty="0" err="1">
                <a:solidFill>
                  <a:srgbClr val="525252"/>
                </a:solidFill>
                <a:latin typeface="helvetica neue"/>
              </a:rPr>
              <a:t>Javascript</a:t>
            </a:r>
            <a:endParaRPr lang="en-US" dirty="0">
              <a:solidFill>
                <a:srgbClr val="525252"/>
              </a:solidFill>
              <a:latin typeface="helvetica neue"/>
            </a:endParaRPr>
          </a:p>
          <a:p>
            <a:endParaRPr lang="en-US" dirty="0">
              <a:solidFill>
                <a:srgbClr val="525252"/>
              </a:solidFill>
              <a:latin typeface="helvetica neue"/>
            </a:endParaRPr>
          </a:p>
          <a:p>
            <a:pPr marL="0" indent="0">
              <a:buNone/>
            </a:pPr>
            <a:endParaRPr lang="en-US" dirty="0">
              <a:solidFill>
                <a:srgbClr val="525252"/>
              </a:solidFill>
              <a:latin typeface="helvetica neue"/>
            </a:endParaRPr>
          </a:p>
          <a:p>
            <a:pPr marL="0" indent="0">
              <a:buNone/>
            </a:pPr>
            <a:endParaRPr lang="en-US" b="1" dirty="0"/>
          </a:p>
          <a:p>
            <a:pPr>
              <a:lnSpc>
                <a:spcPct val="120000"/>
              </a:lnSpc>
            </a:pPr>
            <a:endParaRPr lang="en-US" dirty="0">
              <a:solidFill>
                <a:srgbClr val="525252"/>
              </a:solidFill>
              <a:latin typeface="helvetica neue"/>
            </a:endParaRPr>
          </a:p>
          <a:p>
            <a:pPr marL="0" indent="0" algn="ctr">
              <a:buNone/>
            </a:pPr>
            <a:endParaRPr lang="en-US" b="1" i="0" u="sng" dirty="0">
              <a:solidFill>
                <a:srgbClr val="525252"/>
              </a:solidFill>
              <a:effectLst/>
              <a:latin typeface="helvetica neue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EAC07C5-DE77-40C4-B644-F3728792DD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1960536"/>
            <a:ext cx="3161963" cy="3983064"/>
          </a:xfrm>
        </p:spPr>
        <p:txBody>
          <a:bodyPr/>
          <a:lstStyle/>
          <a:p>
            <a:r>
              <a:rPr lang="en-US" dirty="0"/>
              <a:t>Median Income</a:t>
            </a:r>
          </a:p>
          <a:p>
            <a:r>
              <a:rPr lang="en-US" dirty="0"/>
              <a:t>Geo Tracts</a:t>
            </a:r>
          </a:p>
          <a:p>
            <a:r>
              <a:rPr lang="en-US" b="1" dirty="0"/>
              <a:t>Merged Data</a:t>
            </a:r>
          </a:p>
          <a:p>
            <a:r>
              <a:rPr lang="en-US" dirty="0"/>
              <a:t>Crime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90DC73-02D2-4816-BDA2-AAA32A908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990" y="1991203"/>
            <a:ext cx="4867813" cy="447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259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61BC912-6107-4684-8E78-9A202AFD4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112920"/>
          </a:xfrm>
        </p:spPr>
        <p:txBody>
          <a:bodyPr/>
          <a:lstStyle/>
          <a:p>
            <a:r>
              <a:rPr lang="en-US" dirty="0"/>
              <a:t>Data Wrangling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2D5C692-FFA6-4FB4-888F-AABAE1DB51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197" y="309966"/>
            <a:ext cx="7206711" cy="5633634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sz="2200" b="1" dirty="0"/>
              <a:t>Crime Data Downloaded Then Cleaned with Python in </a:t>
            </a:r>
            <a:r>
              <a:rPr lang="en-US" sz="2200" b="1" dirty="0" err="1"/>
              <a:t>Jupyter</a:t>
            </a:r>
            <a:r>
              <a:rPr lang="en-US" sz="2200" b="1" dirty="0"/>
              <a:t> Notebook Environment</a:t>
            </a:r>
          </a:p>
          <a:p>
            <a:r>
              <a:rPr lang="en-US" dirty="0">
                <a:solidFill>
                  <a:srgbClr val="525252"/>
                </a:solidFill>
                <a:latin typeface="helvetica neue"/>
              </a:rPr>
              <a:t>Researched sites to find crime data for the Chicago area</a:t>
            </a:r>
          </a:p>
          <a:p>
            <a:r>
              <a:rPr lang="en-US" dirty="0">
                <a:solidFill>
                  <a:srgbClr val="525252"/>
                </a:solidFill>
                <a:latin typeface="helvetica neue"/>
              </a:rPr>
              <a:t>Downloaded crime data from the Chicago Data Portal as CSV spanning 2001 to present – obtained more than 7 million lines</a:t>
            </a:r>
          </a:p>
          <a:p>
            <a:r>
              <a:rPr lang="en-US" dirty="0">
                <a:solidFill>
                  <a:srgbClr val="525252"/>
                </a:solidFill>
                <a:latin typeface="helvetica neue"/>
              </a:rPr>
              <a:t>Utilizing Python, narrowed data set to include a random sampling of 500,000 criminal events over the 20-year period</a:t>
            </a:r>
          </a:p>
          <a:p>
            <a:r>
              <a:rPr lang="en-US" dirty="0">
                <a:solidFill>
                  <a:srgbClr val="525252"/>
                </a:solidFill>
                <a:latin typeface="helvetica neue"/>
              </a:rPr>
              <a:t>In analyzing median income data, after noticing inconsistencies in data prior to 2011, restricted information to the period from 2011 to 2018</a:t>
            </a:r>
          </a:p>
          <a:p>
            <a:r>
              <a:rPr lang="en-US" dirty="0">
                <a:solidFill>
                  <a:srgbClr val="525252"/>
                </a:solidFill>
                <a:latin typeface="helvetica neue"/>
              </a:rPr>
              <a:t>Obtained a list of unique crimes</a:t>
            </a:r>
          </a:p>
          <a:p>
            <a:r>
              <a:rPr lang="en-US" dirty="0">
                <a:solidFill>
                  <a:srgbClr val="525252"/>
                </a:solidFill>
                <a:latin typeface="helvetica neue"/>
              </a:rPr>
              <a:t>Removed all crimes missing latitude and longitude coordinates</a:t>
            </a:r>
          </a:p>
          <a:p>
            <a:r>
              <a:rPr lang="en-US" dirty="0">
                <a:solidFill>
                  <a:srgbClr val="525252"/>
                </a:solidFill>
                <a:latin typeface="helvetica neue"/>
              </a:rPr>
              <a:t>Created connection to </a:t>
            </a:r>
            <a:r>
              <a:rPr lang="en-US" dirty="0" err="1">
                <a:solidFill>
                  <a:srgbClr val="525252"/>
                </a:solidFill>
                <a:latin typeface="helvetica neue"/>
              </a:rPr>
              <a:t>sqlite</a:t>
            </a:r>
            <a:r>
              <a:rPr lang="en-US" dirty="0">
                <a:solidFill>
                  <a:srgbClr val="525252"/>
                </a:solidFill>
                <a:latin typeface="helvetica neue"/>
              </a:rPr>
              <a:t> using the </a:t>
            </a:r>
            <a:r>
              <a:rPr lang="en-US" dirty="0" err="1">
                <a:solidFill>
                  <a:srgbClr val="525252"/>
                </a:solidFill>
                <a:latin typeface="helvetica neue"/>
              </a:rPr>
              <a:t>create_engine</a:t>
            </a:r>
            <a:r>
              <a:rPr lang="en-US" dirty="0">
                <a:solidFill>
                  <a:srgbClr val="525252"/>
                </a:solidFill>
                <a:latin typeface="helvetica neue"/>
              </a:rPr>
              <a:t> function and created </a:t>
            </a:r>
            <a:r>
              <a:rPr lang="en-US" dirty="0" err="1">
                <a:solidFill>
                  <a:srgbClr val="525252"/>
                </a:solidFill>
                <a:latin typeface="helvetica neue"/>
              </a:rPr>
              <a:t>sqlite</a:t>
            </a:r>
            <a:r>
              <a:rPr lang="en-US" dirty="0">
                <a:solidFill>
                  <a:srgbClr val="525252"/>
                </a:solidFill>
                <a:latin typeface="helvetica neue"/>
              </a:rPr>
              <a:t> table to enable use of data for the web application</a:t>
            </a:r>
          </a:p>
          <a:p>
            <a:r>
              <a:rPr lang="en-US" dirty="0">
                <a:solidFill>
                  <a:srgbClr val="525252"/>
                </a:solidFill>
                <a:latin typeface="helvetica neue"/>
              </a:rPr>
              <a:t>Once data cleaned and exported to </a:t>
            </a:r>
            <a:r>
              <a:rPr lang="en-US" dirty="0" err="1">
                <a:solidFill>
                  <a:srgbClr val="525252"/>
                </a:solidFill>
                <a:latin typeface="helvetica neue"/>
              </a:rPr>
              <a:t>sqlite</a:t>
            </a:r>
            <a:r>
              <a:rPr lang="en-US" dirty="0">
                <a:solidFill>
                  <a:srgbClr val="525252"/>
                </a:solidFill>
                <a:latin typeface="helvetica neue"/>
              </a:rPr>
              <a:t>, top 8 crimes were selected to be used in creating web application</a:t>
            </a:r>
          </a:p>
          <a:p>
            <a:endParaRPr lang="en-US" dirty="0">
              <a:solidFill>
                <a:srgbClr val="525252"/>
              </a:solidFill>
              <a:latin typeface="helvetica neue"/>
            </a:endParaRPr>
          </a:p>
          <a:p>
            <a:endParaRPr lang="en-US" dirty="0">
              <a:solidFill>
                <a:srgbClr val="525252"/>
              </a:solidFill>
              <a:latin typeface="helvetica neue"/>
            </a:endParaRPr>
          </a:p>
          <a:p>
            <a:endParaRPr lang="en-US" dirty="0">
              <a:solidFill>
                <a:srgbClr val="525252"/>
              </a:solidFill>
              <a:latin typeface="helvetica neue"/>
            </a:endParaRPr>
          </a:p>
          <a:p>
            <a:endParaRPr lang="en-US" b="1" dirty="0">
              <a:solidFill>
                <a:srgbClr val="525252"/>
              </a:solidFill>
              <a:latin typeface="helvetica neue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525252"/>
                </a:solidFill>
                <a:latin typeface="helvetica neue"/>
              </a:rPr>
              <a:t>	</a:t>
            </a:r>
            <a:endParaRPr lang="en-US" b="1" dirty="0"/>
          </a:p>
          <a:p>
            <a:pPr>
              <a:lnSpc>
                <a:spcPct val="120000"/>
              </a:lnSpc>
            </a:pPr>
            <a:endParaRPr lang="en-US" dirty="0">
              <a:solidFill>
                <a:srgbClr val="525252"/>
              </a:solidFill>
              <a:latin typeface="helvetica neue"/>
            </a:endParaRPr>
          </a:p>
          <a:p>
            <a:pPr marL="0" indent="0" algn="ctr">
              <a:buNone/>
            </a:pPr>
            <a:endParaRPr lang="en-US" b="1" i="0" u="sng" dirty="0">
              <a:solidFill>
                <a:srgbClr val="525252"/>
              </a:solidFill>
              <a:effectLst/>
              <a:latin typeface="helvetica neue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EAC07C5-DE77-40C4-B644-F3728792DD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1960536"/>
            <a:ext cx="3161963" cy="3983064"/>
          </a:xfrm>
        </p:spPr>
        <p:txBody>
          <a:bodyPr/>
          <a:lstStyle/>
          <a:p>
            <a:r>
              <a:rPr lang="en-US" dirty="0"/>
              <a:t>Median Income</a:t>
            </a:r>
          </a:p>
          <a:p>
            <a:r>
              <a:rPr lang="en-US" dirty="0"/>
              <a:t>Geo Tracts</a:t>
            </a:r>
          </a:p>
          <a:p>
            <a:r>
              <a:rPr lang="en-US" dirty="0"/>
              <a:t>Merged Data</a:t>
            </a:r>
          </a:p>
          <a:p>
            <a:r>
              <a:rPr lang="en-US" b="1" dirty="0"/>
              <a:t>Crime Data</a:t>
            </a:r>
          </a:p>
        </p:txBody>
      </p:sp>
    </p:spTree>
    <p:extLst>
      <p:ext uri="{BB962C8B-B14F-4D97-AF65-F5344CB8AC3E}">
        <p14:creationId xmlns:p14="http://schemas.microsoft.com/office/powerpoint/2010/main" val="2375766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CBDD4-74A1-46F4-A896-05D945F96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site development</a:t>
            </a:r>
          </a:p>
        </p:txBody>
      </p:sp>
    </p:spTree>
    <p:extLst>
      <p:ext uri="{BB962C8B-B14F-4D97-AF65-F5344CB8AC3E}">
        <p14:creationId xmlns:p14="http://schemas.microsoft.com/office/powerpoint/2010/main" val="33968693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958</Words>
  <Application>Microsoft Office PowerPoint</Application>
  <PresentationFormat>Widescreen</PresentationFormat>
  <Paragraphs>133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Century Gothic</vt:lpstr>
      <vt:lpstr>Garamond</vt:lpstr>
      <vt:lpstr>helvetica neue</vt:lpstr>
      <vt:lpstr>Slack-Lato</vt:lpstr>
      <vt:lpstr>SavonVTI</vt:lpstr>
      <vt:lpstr>Project Ii Comparing median income and crime in chicago</vt:lpstr>
      <vt:lpstr>Group Members</vt:lpstr>
      <vt:lpstr>Concept</vt:lpstr>
      <vt:lpstr>Data Wrangling</vt:lpstr>
      <vt:lpstr>Data Wrangling</vt:lpstr>
      <vt:lpstr>Data Wrangling</vt:lpstr>
      <vt:lpstr>Data Wrangling</vt:lpstr>
      <vt:lpstr>Data Wrangling</vt:lpstr>
      <vt:lpstr>web site development</vt:lpstr>
      <vt:lpstr>Web Site Development</vt:lpstr>
      <vt:lpstr>Web Site Development</vt:lpstr>
      <vt:lpstr>Web Site Development</vt:lpstr>
      <vt:lpstr>Web Site Development</vt:lpstr>
      <vt:lpstr>demonstration</vt:lpstr>
      <vt:lpstr>Next steps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2020-07-08T02:33:29Z</dcterms:created>
  <dcterms:modified xsi:type="dcterms:W3CDTF">2020-07-15T18:03:25Z</dcterms:modified>
</cp:coreProperties>
</file>