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8" r:id="rId2"/>
    <p:sldId id="259" r:id="rId3"/>
    <p:sldId id="275" r:id="rId4"/>
    <p:sldId id="274" r:id="rId5"/>
    <p:sldId id="260" r:id="rId6"/>
    <p:sldId id="273" r:id="rId7"/>
    <p:sldId id="276" r:id="rId8"/>
    <p:sldId id="267" r:id="rId9"/>
    <p:sldId id="268" r:id="rId10"/>
    <p:sldId id="263" r:id="rId11"/>
    <p:sldId id="269" r:id="rId12"/>
    <p:sldId id="270" r:id="rId13"/>
    <p:sldId id="271" r:id="rId14"/>
    <p:sldId id="272"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60" autoAdjust="0"/>
    <p:restoredTop sz="94624" autoAdjust="0"/>
  </p:normalViewPr>
  <p:slideViewPr>
    <p:cSldViewPr>
      <p:cViewPr>
        <p:scale>
          <a:sx n="80" d="100"/>
          <a:sy n="80" d="100"/>
        </p:scale>
        <p:origin x="-1074" y="150"/>
      </p:cViewPr>
      <p:guideLst>
        <p:guide orient="horz" pos="2160"/>
        <p:guide pos="2880"/>
      </p:guideLst>
    </p:cSldViewPr>
  </p:slideViewPr>
  <p:outlineViewPr>
    <p:cViewPr>
      <p:scale>
        <a:sx n="33" d="100"/>
        <a:sy n="33" d="100"/>
      </p:scale>
      <p:origin x="42" y="43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1EA77-D01D-438A-94B2-DBD7F8C13DB4}" type="datetimeFigureOut">
              <a:rPr lang="en-US" smtClean="0"/>
              <a:pPr/>
              <a:t>8/20/2018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CED3D3-DD8E-45C2-B09D-84F4B4DE46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8/20/2018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8/20/2018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8/20/2018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8/20/2018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8/20/2018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8/20/2018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to consider in choosing </a:t>
            </a:r>
            <a:br>
              <a:rPr lang="en-US" dirty="0" smtClean="0"/>
            </a:br>
            <a:r>
              <a:rPr lang="en-US" dirty="0" smtClean="0"/>
              <a:t>mutual fund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1.It </a:t>
            </a:r>
            <a:r>
              <a:rPr lang="en-US" dirty="0" err="1" smtClean="0"/>
              <a:t>shd</a:t>
            </a:r>
            <a:r>
              <a:rPr lang="en-US" dirty="0" smtClean="0"/>
              <a:t> be always in top 25</a:t>
            </a:r>
          </a:p>
          <a:p>
            <a:r>
              <a:rPr lang="en-US" dirty="0" smtClean="0"/>
              <a:t>2. Track record always may not be best indicator, fund manager plays an important role, new fund manager might not perform well </a:t>
            </a:r>
          </a:p>
          <a:p>
            <a:r>
              <a:rPr lang="en-US" dirty="0" smtClean="0"/>
              <a:t>3.If fund manager manages all schemes effectively then he is best</a:t>
            </a:r>
          </a:p>
          <a:p>
            <a:r>
              <a:rPr lang="en-US" dirty="0" smtClean="0"/>
              <a:t>4. AUM (assets under management)earlier and compare with present AUM </a:t>
            </a:r>
            <a:r>
              <a:rPr lang="en-US" dirty="0" err="1" smtClean="0"/>
              <a:t>shd</a:t>
            </a:r>
            <a:r>
              <a:rPr lang="en-US" dirty="0" smtClean="0"/>
              <a:t> be less</a:t>
            </a:r>
          </a:p>
          <a:p>
            <a:r>
              <a:rPr lang="en-US" dirty="0" smtClean="0"/>
              <a:t>Large cap, multi </a:t>
            </a:r>
            <a:r>
              <a:rPr lang="en-US" dirty="0" err="1" smtClean="0"/>
              <a:t>aum</a:t>
            </a:r>
            <a:r>
              <a:rPr lang="en-US" dirty="0" smtClean="0"/>
              <a:t> &lt; 5000cr</a:t>
            </a:r>
          </a:p>
          <a:p>
            <a:r>
              <a:rPr lang="en-US" dirty="0" smtClean="0"/>
              <a:t>Mid </a:t>
            </a:r>
            <a:r>
              <a:rPr lang="en-US" dirty="0" err="1" smtClean="0"/>
              <a:t>cap,small</a:t>
            </a:r>
            <a:r>
              <a:rPr lang="en-US" dirty="0" smtClean="0"/>
              <a:t>   </a:t>
            </a:r>
            <a:r>
              <a:rPr lang="en-US" dirty="0" err="1" smtClean="0"/>
              <a:t>aum</a:t>
            </a:r>
            <a:r>
              <a:rPr lang="en-US" dirty="0" smtClean="0"/>
              <a:t> &lt; 2000 </a:t>
            </a:r>
            <a:r>
              <a:rPr lang="en-US" dirty="0" err="1" smtClean="0"/>
              <a:t>cr</a:t>
            </a:r>
            <a:endParaRPr lang="en-US" dirty="0" smtClean="0"/>
          </a:p>
          <a:p>
            <a:r>
              <a:rPr lang="en-US" dirty="0" smtClean="0"/>
              <a:t> 5. risk </a:t>
            </a:r>
            <a:r>
              <a:rPr lang="en-US" dirty="0" err="1" smtClean="0"/>
              <a:t>vs</a:t>
            </a:r>
            <a:r>
              <a:rPr lang="en-US" dirty="0" smtClean="0"/>
              <a:t> return</a:t>
            </a:r>
          </a:p>
          <a:p>
            <a:r>
              <a:rPr lang="en-US" dirty="0" smtClean="0"/>
              <a:t>Return with less risk is prefer thank high risk</a:t>
            </a:r>
          </a:p>
          <a:p>
            <a:r>
              <a:rPr lang="en-US" dirty="0" smtClean="0"/>
              <a:t>Large cap with 20% return over 10 years is better than mid cap with 21% over same period</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types</a:t>
            </a:r>
            <a:endParaRPr lang="en-US" dirty="0"/>
          </a:p>
        </p:txBody>
      </p:sp>
      <p:sp>
        <p:nvSpPr>
          <p:cNvPr id="3" name="Content Placeholder 2"/>
          <p:cNvSpPr>
            <a:spLocks noGrp="1"/>
          </p:cNvSpPr>
          <p:nvPr>
            <p:ph idx="1"/>
          </p:nvPr>
        </p:nvSpPr>
        <p:spPr/>
        <p:txBody>
          <a:bodyPr/>
          <a:lstStyle/>
          <a:p>
            <a:r>
              <a:rPr lang="en-US" dirty="0" smtClean="0"/>
              <a:t>Risk return trade off</a:t>
            </a:r>
          </a:p>
          <a:p>
            <a:r>
              <a:rPr lang="en-US" dirty="0" smtClean="0"/>
              <a:t>Market risk</a:t>
            </a:r>
          </a:p>
          <a:p>
            <a:r>
              <a:rPr lang="en-US" dirty="0" smtClean="0"/>
              <a:t>Credit risk</a:t>
            </a:r>
          </a:p>
          <a:p>
            <a:r>
              <a:rPr lang="en-US" dirty="0" smtClean="0"/>
              <a:t>Inflation risk</a:t>
            </a:r>
          </a:p>
          <a:p>
            <a:r>
              <a:rPr lang="en-US" dirty="0" smtClean="0"/>
              <a:t>Interest rate risk</a:t>
            </a:r>
          </a:p>
          <a:p>
            <a:r>
              <a:rPr lang="en-US" dirty="0" smtClean="0"/>
              <a:t>Political / </a:t>
            </a:r>
            <a:r>
              <a:rPr lang="en-US" dirty="0" err="1" smtClean="0"/>
              <a:t>govt</a:t>
            </a:r>
            <a:r>
              <a:rPr lang="en-US" dirty="0" smtClean="0"/>
              <a:t> policy risk</a:t>
            </a:r>
          </a:p>
          <a:p>
            <a:r>
              <a:rPr lang="en-US" dirty="0" smtClean="0"/>
              <a:t>Liquidity risk</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in-qimg-65a999574ed2274be79f55e710bf7d8a-c.jpg"/>
          <p:cNvPicPr>
            <a:picLocks noChangeAspect="1"/>
          </p:cNvPicPr>
          <p:nvPr/>
        </p:nvPicPr>
        <p:blipFill>
          <a:blip r:embed="rId2"/>
          <a:stretch>
            <a:fillRect/>
          </a:stretch>
        </p:blipFill>
        <p:spPr>
          <a:xfrm>
            <a:off x="1533525" y="1219200"/>
            <a:ext cx="6076950" cy="45624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fference between SIP and STP (systematic investment plan and Systematic Transfer plan).png"/>
          <p:cNvPicPr>
            <a:picLocks noChangeAspect="1"/>
          </p:cNvPicPr>
          <p:nvPr/>
        </p:nvPicPr>
        <p:blipFill>
          <a:blip r:embed="rId2"/>
          <a:stretch>
            <a:fillRect/>
          </a:stretch>
        </p:blipFill>
        <p:spPr>
          <a:xfrm>
            <a:off x="914400" y="457200"/>
            <a:ext cx="7987935" cy="2438400"/>
          </a:xfrm>
          <a:prstGeom prst="rect">
            <a:avLst/>
          </a:prstGeom>
        </p:spPr>
      </p:pic>
      <p:sp>
        <p:nvSpPr>
          <p:cNvPr id="15" name="Subtitle 14"/>
          <p:cNvSpPr>
            <a:spLocks noGrp="1"/>
          </p:cNvSpPr>
          <p:nvPr>
            <p:ph type="subTitle" idx="1"/>
          </p:nvPr>
        </p:nvSpPr>
        <p:spPr>
          <a:xfrm>
            <a:off x="838200" y="3429000"/>
            <a:ext cx="7772400" cy="1508760"/>
          </a:xfrm>
        </p:spPr>
        <p:txBody>
          <a:bodyPr/>
          <a:lstStyle/>
          <a:p>
            <a:r>
              <a:rPr lang="en-US" dirty="0" smtClean="0"/>
              <a:t>STP  is useful when we want to change mf from equity type to debt mf.</a:t>
            </a:r>
          </a:p>
          <a:p>
            <a:r>
              <a:rPr lang="en-US" dirty="0" smtClean="0"/>
              <a:t>This helps in diversification of the portfolio and helps to reduce risk when market is not in favors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IP_catch.JPG"/>
          <p:cNvPicPr>
            <a:picLocks noChangeAspect="1"/>
          </p:cNvPicPr>
          <p:nvPr/>
        </p:nvPicPr>
        <p:blipFill>
          <a:blip r:embed="rId2"/>
          <a:stretch>
            <a:fillRect/>
          </a:stretch>
        </p:blipFill>
        <p:spPr>
          <a:xfrm>
            <a:off x="457200" y="1676400"/>
            <a:ext cx="8346915" cy="4496981"/>
          </a:xfrm>
          <a:prstGeom prst="rect">
            <a:avLst/>
          </a:prstGeom>
        </p:spPr>
      </p:pic>
      <p:sp>
        <p:nvSpPr>
          <p:cNvPr id="3" name="Title 2"/>
          <p:cNvSpPr>
            <a:spLocks noGrp="1"/>
          </p:cNvSpPr>
          <p:nvPr>
            <p:ph type="title"/>
          </p:nvPr>
        </p:nvSpPr>
        <p:spPr/>
        <p:txBody>
          <a:bodyPr/>
          <a:lstStyle/>
          <a:p>
            <a:r>
              <a:rPr lang="en-US" dirty="0" smtClean="0"/>
              <a:t>Psychology of an investor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diversification</a:t>
            </a:r>
            <a:br>
              <a:rPr lang="en-US" dirty="0" smtClean="0"/>
            </a:b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don't invest in mf  which are not performing good</a:t>
            </a:r>
          </a:p>
          <a:p>
            <a:r>
              <a:rPr lang="en-US" dirty="0" smtClean="0"/>
              <a:t>Investing in all sectors irrespective of market trend is bad practice</a:t>
            </a:r>
          </a:p>
          <a:p>
            <a:r>
              <a:rPr lang="en-US" dirty="0" smtClean="0"/>
              <a:t>Investing in mf which are low unit value is a bad practice</a:t>
            </a:r>
          </a:p>
          <a:p>
            <a:r>
              <a:rPr lang="en-US" dirty="0" smtClean="0"/>
              <a:t>Following the market trend and out performing sector mf will be best bet.</a:t>
            </a:r>
          </a:p>
          <a:p>
            <a:r>
              <a:rPr lang="en-US" dirty="0" smtClean="0"/>
              <a:t>Balancing the portfolio according to market status is diversification</a:t>
            </a:r>
          </a:p>
          <a:p>
            <a:r>
              <a:rPr lang="en-US" dirty="0" smtClean="0"/>
              <a:t>It is a myth that you </a:t>
            </a:r>
            <a:r>
              <a:rPr lang="en-US" dirty="0" err="1" smtClean="0"/>
              <a:t>shd</a:t>
            </a:r>
            <a:r>
              <a:rPr lang="en-US" dirty="0" smtClean="0"/>
              <a:t> have all kinds of </a:t>
            </a:r>
            <a:r>
              <a:rPr lang="en-US" dirty="0" err="1" smtClean="0"/>
              <a:t>mfs</a:t>
            </a:r>
            <a:r>
              <a:rPr lang="en-US" dirty="0" smtClean="0"/>
              <a:t> such that if you get loss in one you can be saved by other kind of mf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cap funds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 </a:t>
            </a:r>
            <a:r>
              <a:rPr lang="en-US" b="1" dirty="0" smtClean="0"/>
              <a:t>large-cap fund</a:t>
            </a:r>
            <a:r>
              <a:rPr lang="en-US" dirty="0" smtClean="0"/>
              <a:t> puts most of its portfolio in large-cap stocks. They aim to play only on the large-cap space and usually have the Nifty 50, </a:t>
            </a:r>
            <a:r>
              <a:rPr lang="en-US" dirty="0" err="1" smtClean="0"/>
              <a:t>Sensex</a:t>
            </a:r>
            <a:r>
              <a:rPr lang="en-US" dirty="0" smtClean="0"/>
              <a:t>, Nifty 100, or BSE 100 as benchmarks. </a:t>
            </a:r>
          </a:p>
          <a:p>
            <a:r>
              <a:rPr lang="en-US" dirty="0" smtClean="0"/>
              <a:t>Examples are Franklin India </a:t>
            </a:r>
            <a:r>
              <a:rPr lang="en-US" dirty="0" err="1" smtClean="0"/>
              <a:t>Bluechip</a:t>
            </a:r>
            <a:r>
              <a:rPr lang="en-US" dirty="0" smtClean="0"/>
              <a:t>, ICICI Prudential Focused </a:t>
            </a:r>
            <a:r>
              <a:rPr lang="en-US" dirty="0" err="1" smtClean="0"/>
              <a:t>Bluechip</a:t>
            </a:r>
            <a:r>
              <a:rPr lang="en-US" dirty="0" smtClean="0"/>
              <a:t>, DSP </a:t>
            </a:r>
            <a:r>
              <a:rPr lang="en-US" dirty="0" err="1" smtClean="0"/>
              <a:t>BlackRock</a:t>
            </a:r>
            <a:r>
              <a:rPr lang="en-US" dirty="0" smtClean="0"/>
              <a:t> Top 100.</a:t>
            </a:r>
          </a:p>
          <a:p>
            <a:r>
              <a:rPr lang="en-US" dirty="0" smtClean="0"/>
              <a:t> the proportion of large-caps stocks in large-cap funds is around 80 per cent of the portfolio. </a:t>
            </a:r>
          </a:p>
          <a:p>
            <a:r>
              <a:rPr lang="en-US" dirty="0" smtClean="0"/>
              <a:t>Large-cap funds form your portfolio’s foundation. Since large-cap stocks are less volatile and have superior market liquidity, their returns don’t see very wild swings unless the broad market itself crashes or booms. These funds provide stability to your portfolio and are therefore a must-have.</a:t>
            </a:r>
          </a:p>
          <a:p>
            <a:r>
              <a:rPr lang="en-US" dirty="0" smtClean="0"/>
              <a:t>Some large-cap funds include a measure of mid-cap stocks (usually around 15-20 per cent of the portfolio) in order to boost overall returns. </a:t>
            </a:r>
          </a:p>
          <a:p>
            <a:r>
              <a:rPr lang="en-US" dirty="0" smtClean="0"/>
              <a:t>Examples of such funds are SBI </a:t>
            </a:r>
            <a:r>
              <a:rPr lang="en-US" dirty="0" err="1" smtClean="0"/>
              <a:t>Bluechip</a:t>
            </a:r>
            <a:r>
              <a:rPr lang="en-US" dirty="0" smtClean="0"/>
              <a:t>, Axis Equity, BNP Paribas Equity, </a:t>
            </a:r>
            <a:r>
              <a:rPr lang="en-US" dirty="0" err="1" smtClean="0"/>
              <a:t>Kotak</a:t>
            </a:r>
            <a:r>
              <a:rPr lang="en-US" dirty="0" smtClean="0"/>
              <a:t> Select Focus, and so on. </a:t>
            </a:r>
          </a:p>
          <a:p>
            <a:r>
              <a:rPr lang="en-US" dirty="0" smtClean="0"/>
              <a:t>Because of this leeway to include mid-caps, such funds are slightly riskier.</a:t>
            </a:r>
          </a:p>
          <a:p>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 cap and small cap funds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b="1" dirty="0" smtClean="0"/>
              <a:t>mid-cap or small-cap fund</a:t>
            </a:r>
            <a:r>
              <a:rPr lang="en-US" dirty="0" smtClean="0"/>
              <a:t> invests primarily in smaller companies.</a:t>
            </a:r>
          </a:p>
          <a:p>
            <a:r>
              <a:rPr lang="en-US" dirty="0" smtClean="0"/>
              <a:t> Mid-cap stocks as those with market caps of between Rs 2,500 and Rs 15,000 crore. </a:t>
            </a:r>
          </a:p>
          <a:p>
            <a:r>
              <a:rPr lang="en-US" dirty="0" smtClean="0"/>
              <a:t>Stocks below Rs 2,500 crore are small-caps. The degree of risk depends on the level of market cap of the portfolio.</a:t>
            </a:r>
          </a:p>
          <a:p>
            <a:r>
              <a:rPr lang="en-US" dirty="0" smtClean="0"/>
              <a:t> The range of risk levels in mid-cap and mid-and-small cap funds is therefore wide.</a:t>
            </a:r>
          </a:p>
          <a:p>
            <a:r>
              <a:rPr lang="en-US" dirty="0" smtClean="0"/>
              <a:t>Examples are DSP Blackrock Micro Cap, Reliance Small Cap, or Franklin India Smaller Companies pick funds from the lower end of the range – or small companies – thus becoming the riskiest. These are small-cap funds, or mid-and-small-cap funds.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Given the high risk-high return nature of these funds, they help boost portfolio returns.</a:t>
            </a:r>
          </a:p>
          <a:p>
            <a:r>
              <a:rPr lang="en-US" dirty="0" smtClean="0"/>
              <a:t> No matter what your risk appetite is, it is better to cap allocation to these funds at around 40 per cent of your portfolio.</a:t>
            </a:r>
          </a:p>
          <a:p>
            <a:r>
              <a:rPr lang="en-US" dirty="0" smtClean="0"/>
              <a:t> Generally, shorter-term portfolios of around 3-4 years should not have a pure mid-cap fund unless you are a very high-risk investor.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Diversified(</a:t>
            </a:r>
            <a:r>
              <a:rPr lang="en-US" dirty="0" err="1" smtClean="0"/>
              <a:t>multicap</a:t>
            </a:r>
            <a:r>
              <a:rPr lang="en-US" dirty="0" smtClean="0"/>
              <a:t> funds)</a:t>
            </a:r>
            <a:endParaRPr lang="en-US" dirty="0"/>
          </a:p>
        </p:txBody>
      </p:sp>
      <p:sp>
        <p:nvSpPr>
          <p:cNvPr id="3" name="Content Placeholder 2"/>
          <p:cNvSpPr>
            <a:spLocks noGrp="1"/>
          </p:cNvSpPr>
          <p:nvPr>
            <p:ph idx="1"/>
          </p:nvPr>
        </p:nvSpPr>
        <p:spPr/>
        <p:txBody>
          <a:bodyPr>
            <a:normAutofit lnSpcReduction="10000"/>
          </a:bodyPr>
          <a:lstStyle/>
          <a:p>
            <a:r>
              <a:rPr lang="en-US" dirty="0" smtClean="0"/>
              <a:t>These funds in both large and mid cap funds.</a:t>
            </a:r>
          </a:p>
          <a:p>
            <a:r>
              <a:rPr lang="en-US" dirty="0" smtClean="0"/>
              <a:t>Depending on market fluctuations these switch between large and mid cap, hence there is chance of little risk</a:t>
            </a:r>
          </a:p>
          <a:p>
            <a:r>
              <a:rPr lang="en-US" dirty="0" smtClean="0"/>
              <a:t>These are better if you want return kick starter if you don’t want to take high risk</a:t>
            </a:r>
          </a:p>
          <a:p>
            <a:r>
              <a:rPr lang="en-US" dirty="0" smtClean="0"/>
              <a:t>These are best for portfolios of shorter time horizon</a:t>
            </a:r>
          </a:p>
          <a:p>
            <a:r>
              <a:rPr lang="en-US" dirty="0" smtClean="0"/>
              <a:t>Examples are like </a:t>
            </a:r>
            <a:r>
              <a:rPr lang="en-US" dirty="0" err="1" smtClean="0"/>
              <a:t>Mirae</a:t>
            </a:r>
            <a:r>
              <a:rPr lang="en-US" dirty="0" smtClean="0"/>
              <a:t> Asset India Opportunities and Franklin India Prima Plus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Sector funds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These are the highest risky funds of all </a:t>
            </a:r>
          </a:p>
          <a:p>
            <a:r>
              <a:rPr lang="en-US" dirty="0" smtClean="0"/>
              <a:t>It is because their performance depends on whether that sector is doing well or not.</a:t>
            </a:r>
          </a:p>
          <a:p>
            <a:r>
              <a:rPr lang="en-US" dirty="0" smtClean="0"/>
              <a:t>It should not be in long time portfolio and is wisely selected when that particular sector performing well in that time period.</a:t>
            </a:r>
          </a:p>
          <a:p>
            <a:r>
              <a:rPr lang="en-US" dirty="0" smtClean="0"/>
              <a:t>ICICI </a:t>
            </a:r>
            <a:r>
              <a:rPr lang="en-US" dirty="0" err="1" smtClean="0"/>
              <a:t>Pru</a:t>
            </a:r>
            <a:r>
              <a:rPr lang="en-US" dirty="0" smtClean="0"/>
              <a:t> FMCG </a:t>
            </a:r>
            <a:r>
              <a:rPr lang="en-US" b="1" dirty="0" smtClean="0"/>
              <a:t>Fund</a:t>
            </a:r>
            <a:r>
              <a:rPr lang="en-US" dirty="0" smtClean="0"/>
              <a:t> – Direct (G), Reliance Banking </a:t>
            </a:r>
            <a:r>
              <a:rPr lang="en-US" b="1" dirty="0" smtClean="0"/>
              <a:t>Fund,</a:t>
            </a:r>
            <a:r>
              <a:rPr lang="en-US" dirty="0" smtClean="0"/>
              <a:t> UTI Banking and Financial Services </a:t>
            </a:r>
          </a:p>
          <a:p>
            <a:r>
              <a:rPr lang="en-US" dirty="0" smtClean="0"/>
              <a:t>There are many sectors like </a:t>
            </a:r>
            <a:r>
              <a:rPr lang="en-US" dirty="0" err="1" smtClean="0"/>
              <a:t>pharma</a:t>
            </a:r>
            <a:r>
              <a:rPr lang="en-US" dirty="0" smtClean="0"/>
              <a:t>, it, banking, </a:t>
            </a:r>
            <a:r>
              <a:rPr lang="en-US" dirty="0" err="1" smtClean="0"/>
              <a:t>fmcg</a:t>
            </a:r>
            <a:r>
              <a:rPr lang="en-US" dirty="0" smtClean="0"/>
              <a:t>, real-estate </a:t>
            </a:r>
            <a:br>
              <a:rPr lang="en-US" dirty="0" smtClean="0"/>
            </a:br>
            <a:r>
              <a:rPr lang="en-US" dirty="0" smtClean="0"/>
              <a:t/>
            </a:r>
            <a:br>
              <a:rPr lang="en-US" dirty="0" smtClean="0"/>
            </a:b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Investing tips</a:t>
            </a:r>
            <a:endParaRPr lang="en-US" dirty="0"/>
          </a:p>
        </p:txBody>
      </p:sp>
      <p:sp>
        <p:nvSpPr>
          <p:cNvPr id="3" name="Content Placeholder 2"/>
          <p:cNvSpPr>
            <a:spLocks noGrp="1"/>
          </p:cNvSpPr>
          <p:nvPr>
            <p:ph idx="1"/>
          </p:nvPr>
        </p:nvSpPr>
        <p:spPr/>
        <p:txBody>
          <a:bodyPr>
            <a:normAutofit/>
          </a:bodyPr>
          <a:lstStyle/>
          <a:p>
            <a:r>
              <a:rPr lang="en-US" dirty="0" smtClean="0"/>
              <a:t>We can opt SIP with 1000 / month </a:t>
            </a:r>
          </a:p>
          <a:p>
            <a:r>
              <a:rPr lang="en-US" dirty="0" smtClean="0"/>
              <a:t>Check company prospects</a:t>
            </a:r>
          </a:p>
          <a:p>
            <a:r>
              <a:rPr lang="en-US" dirty="0" smtClean="0"/>
              <a:t>check whether  mf is for long term or short term based, how it is designed </a:t>
            </a:r>
          </a:p>
          <a:p>
            <a:r>
              <a:rPr lang="en-US" dirty="0" smtClean="0"/>
              <a:t>What is risk factor and track record of mf</a:t>
            </a:r>
          </a:p>
          <a:p>
            <a:r>
              <a:rPr lang="en-US" dirty="0" smtClean="0"/>
              <a:t>What are the return over last years</a:t>
            </a:r>
          </a:p>
          <a:p>
            <a:r>
              <a:rPr lang="en-US" dirty="0" smtClean="0"/>
              <a:t>Track record of fund manager</a:t>
            </a:r>
          </a:p>
          <a:p>
            <a:r>
              <a:rPr lang="en-US" dirty="0" smtClean="0"/>
              <a:t>What are the fees and taxes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funds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b="1" dirty="0" smtClean="0"/>
              <a:t>balanced fund</a:t>
            </a:r>
            <a:r>
              <a:rPr lang="en-US" dirty="0" smtClean="0"/>
              <a:t> is another option for intermediate-term investors. </a:t>
            </a:r>
            <a:r>
              <a:rPr lang="en-US" b="1" dirty="0" smtClean="0"/>
              <a:t>Balanced funds</a:t>
            </a:r>
            <a:r>
              <a:rPr lang="en-US" dirty="0" smtClean="0"/>
              <a:t>, which are often called hybrid </a:t>
            </a:r>
            <a:r>
              <a:rPr lang="en-US" b="1" dirty="0" smtClean="0"/>
              <a:t>funds</a:t>
            </a:r>
            <a:r>
              <a:rPr lang="en-US" dirty="0" smtClean="0"/>
              <a:t>, own both stocks and bonds. They earn the "</a:t>
            </a:r>
            <a:r>
              <a:rPr lang="en-US" b="1" dirty="0" smtClean="0"/>
              <a:t>balanced</a:t>
            </a:r>
            <a:r>
              <a:rPr lang="en-US" dirty="0" smtClean="0"/>
              <a:t>" moniker by keeping the </a:t>
            </a:r>
            <a:r>
              <a:rPr lang="en-US" b="1" dirty="0" smtClean="0"/>
              <a:t>balance</a:t>
            </a:r>
            <a:r>
              <a:rPr lang="en-US" dirty="0" smtClean="0"/>
              <a:t> between the two asset classes pretty steady, usually placing about 60% of their assets in stocks and 40% in bonds.</a:t>
            </a:r>
          </a:p>
          <a:p>
            <a:r>
              <a:rPr lang="en-US" dirty="0" smtClean="0"/>
              <a:t>The </a:t>
            </a:r>
            <a:r>
              <a:rPr lang="en-US" b="1" dirty="0" smtClean="0"/>
              <a:t>fund</a:t>
            </a:r>
            <a:r>
              <a:rPr lang="en-US" dirty="0" smtClean="0"/>
              <a:t> scheme aims periodic </a:t>
            </a:r>
            <a:r>
              <a:rPr lang="en-US" b="1" dirty="0" smtClean="0"/>
              <a:t>returns</a:t>
            </a:r>
            <a:r>
              <a:rPr lang="en-US" dirty="0" smtClean="0"/>
              <a:t> and long-term capital appreciation from a </a:t>
            </a:r>
            <a:r>
              <a:rPr lang="en-US" b="1" dirty="0" smtClean="0"/>
              <a:t>balanced</a:t>
            </a:r>
            <a:r>
              <a:rPr lang="en-US" dirty="0" smtClean="0"/>
              <a:t> portfolio of debt and equity. </a:t>
            </a:r>
          </a:p>
          <a:p>
            <a:r>
              <a:rPr lang="en-US" dirty="0" smtClean="0"/>
              <a:t>Examples are like HDFC balanced fund, </a:t>
            </a:r>
            <a:r>
              <a:rPr lang="en-US" dirty="0" err="1" smtClean="0"/>
              <a:t>l&amp;t</a:t>
            </a:r>
            <a:r>
              <a:rPr lang="en-US" dirty="0" smtClean="0"/>
              <a:t> </a:t>
            </a:r>
            <a:r>
              <a:rPr lang="en-US" dirty="0" err="1" smtClean="0"/>
              <a:t>india</a:t>
            </a:r>
            <a:r>
              <a:rPr lang="en-US" dirty="0" smtClean="0"/>
              <a:t> prudence fund, </a:t>
            </a:r>
            <a:r>
              <a:rPr lang="en-US" dirty="0" err="1" smtClean="0"/>
              <a:t>icici</a:t>
            </a:r>
            <a:r>
              <a:rPr lang="en-US" dirty="0" smtClean="0"/>
              <a:t> prudential balanced fund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ended and close ended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difference between the two depends on the flexibility of sale and purchase of fund units. </a:t>
            </a:r>
          </a:p>
          <a:p>
            <a:r>
              <a:rPr lang="en-US" dirty="0" smtClean="0"/>
              <a:t>The number of outstanding units goes up or down every time the fund house sells or repurchases the existing units.</a:t>
            </a:r>
          </a:p>
          <a:p>
            <a:r>
              <a:rPr lang="en-US" dirty="0" smtClean="0"/>
              <a:t> This is the reason that the unit capital of an open-ended mutual fund keeps varying.</a:t>
            </a:r>
          </a:p>
          <a:p>
            <a:r>
              <a:rPr lang="en-US" dirty="0" smtClean="0"/>
              <a:t> The fund expands in size when the fund house sells more units than it repurchases as more money is flowing in. On the other hand, the fund’s size reduces when the fund house repurchases more units than it sells. </a:t>
            </a:r>
          </a:p>
          <a:p>
            <a:r>
              <a:rPr lang="en-US" dirty="0" smtClean="0"/>
              <a:t>Examples are </a:t>
            </a:r>
            <a:r>
              <a:rPr lang="en-US" dirty="0" err="1" smtClean="0"/>
              <a:t>Motilal</a:t>
            </a:r>
            <a:r>
              <a:rPr lang="en-US" dirty="0" smtClean="0"/>
              <a:t> </a:t>
            </a:r>
            <a:r>
              <a:rPr lang="en-US" dirty="0" err="1" smtClean="0"/>
              <a:t>Oswal</a:t>
            </a:r>
            <a:r>
              <a:rPr lang="en-US" dirty="0" smtClean="0"/>
              <a:t> </a:t>
            </a:r>
            <a:r>
              <a:rPr lang="en-US" dirty="0" err="1" smtClean="0"/>
              <a:t>Multicap</a:t>
            </a:r>
            <a:r>
              <a:rPr lang="en-US" dirty="0" smtClean="0"/>
              <a:t> 35 </a:t>
            </a:r>
            <a:r>
              <a:rPr lang="en-US" dirty="0" err="1" smtClean="0"/>
              <a:t>FundSBI</a:t>
            </a:r>
            <a:r>
              <a:rPr lang="en-US" dirty="0" smtClean="0"/>
              <a:t> </a:t>
            </a:r>
            <a:r>
              <a:rPr lang="en-US" dirty="0" err="1" smtClean="0"/>
              <a:t>Bluechip</a:t>
            </a:r>
            <a:r>
              <a:rPr lang="en-US" dirty="0" smtClean="0"/>
              <a:t> </a:t>
            </a:r>
            <a:r>
              <a:rPr lang="en-US" dirty="0" err="1" smtClean="0"/>
              <a:t>FundSBI</a:t>
            </a:r>
            <a:r>
              <a:rPr lang="en-US" dirty="0" smtClean="0"/>
              <a:t> Magnum </a:t>
            </a:r>
            <a:r>
              <a:rPr lang="en-US" dirty="0" err="1" smtClean="0"/>
              <a:t>MultiCap</a:t>
            </a:r>
            <a:r>
              <a:rPr lang="en-US" dirty="0" smtClean="0"/>
              <a:t> </a:t>
            </a:r>
            <a:r>
              <a:rPr lang="en-US" dirty="0" err="1" smtClean="0"/>
              <a:t>FundMirae</a:t>
            </a:r>
            <a:r>
              <a:rPr lang="en-US" dirty="0" smtClean="0"/>
              <a:t> Asset Emerging </a:t>
            </a:r>
            <a:r>
              <a:rPr lang="en-US" dirty="0" err="1" smtClean="0"/>
              <a:t>Bluechip</a:t>
            </a:r>
            <a:r>
              <a:rPr lang="en-US" dirty="0" smtClean="0"/>
              <a:t> </a:t>
            </a:r>
            <a:r>
              <a:rPr lang="en-US" dirty="0" err="1" smtClean="0"/>
              <a:t>FundL&amp;T</a:t>
            </a:r>
            <a:r>
              <a:rPr lang="en-US" dirty="0" smtClean="0"/>
              <a:t> Tax Advantage </a:t>
            </a:r>
            <a:r>
              <a:rPr lang="en-US" dirty="0" err="1" smtClean="0"/>
              <a:t>FundDSP</a:t>
            </a:r>
            <a:r>
              <a:rPr lang="en-US" dirty="0" smtClean="0"/>
              <a:t> </a:t>
            </a:r>
            <a:r>
              <a:rPr lang="en-US" dirty="0" err="1" smtClean="0"/>
              <a:t>BlackRock</a:t>
            </a:r>
            <a:r>
              <a:rPr lang="en-US" dirty="0" smtClean="0"/>
              <a:t> Equity Opportunities </a:t>
            </a:r>
            <a:r>
              <a:rPr lang="en-US" dirty="0" err="1" smtClean="0"/>
              <a:t>FundAditya</a:t>
            </a:r>
            <a:r>
              <a:rPr lang="en-US" dirty="0" smtClean="0"/>
              <a:t> Birla Sun Life Tax Relief 96ICICI Prudential </a:t>
            </a:r>
            <a:r>
              <a:rPr lang="en-US" dirty="0" err="1" smtClean="0"/>
              <a:t>Bluechip</a:t>
            </a:r>
            <a:r>
              <a:rPr lang="en-US" dirty="0" smtClean="0"/>
              <a:t> </a:t>
            </a:r>
            <a:r>
              <a:rPr lang="en-US" dirty="0" err="1" smtClean="0"/>
              <a:t>FundICICI</a:t>
            </a:r>
            <a:r>
              <a:rPr lang="en-US" dirty="0" smtClean="0"/>
              <a:t> Prudential Equity &amp; Debt </a:t>
            </a:r>
            <a:r>
              <a:rPr lang="en-US" dirty="0" err="1" smtClean="0"/>
              <a:t>FundL&amp;T</a:t>
            </a:r>
            <a:r>
              <a:rPr lang="en-US" dirty="0" smtClean="0"/>
              <a:t> India Value Fund</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ended funds</a:t>
            </a:r>
            <a:endParaRPr lang="en-US" dirty="0"/>
          </a:p>
        </p:txBody>
      </p:sp>
      <p:sp>
        <p:nvSpPr>
          <p:cNvPr id="3" name="Content Placeholder 2"/>
          <p:cNvSpPr>
            <a:spLocks noGrp="1"/>
          </p:cNvSpPr>
          <p:nvPr>
            <p:ph idx="1"/>
          </p:nvPr>
        </p:nvSpPr>
        <p:spPr/>
        <p:txBody>
          <a:bodyPr>
            <a:normAutofit fontScale="25000" lnSpcReduction="20000"/>
          </a:bodyPr>
          <a:lstStyle/>
          <a:p>
            <a:r>
              <a:rPr lang="en-US" dirty="0" smtClean="0"/>
              <a:t>T</a:t>
            </a:r>
            <a:r>
              <a:rPr lang="en-US" sz="7200" dirty="0" smtClean="0"/>
              <a:t>he unit capital of closed-ended funds is fixed and they sell a specific number of units.</a:t>
            </a:r>
          </a:p>
          <a:p>
            <a:r>
              <a:rPr lang="en-US" sz="7200" dirty="0" smtClean="0"/>
              <a:t> Unlike in open-ended funds, investors cannot buy the units of a closed-ended fund after its NFO period is over. </a:t>
            </a:r>
          </a:p>
          <a:p>
            <a:r>
              <a:rPr lang="en-US" sz="7200" dirty="0" smtClean="0"/>
              <a:t>This means that new investors cannot enter, nor can existing investors exit till the term of the scheme ends. </a:t>
            </a:r>
          </a:p>
          <a:p>
            <a:r>
              <a:rPr lang="en-US" sz="7200" dirty="0" smtClean="0"/>
              <a:t>However, to provide a platform for investors to exit before the term, the fund houses list their closed-ended schemes on a stock exchange.</a:t>
            </a:r>
          </a:p>
          <a:p>
            <a:r>
              <a:rPr lang="en-US" sz="7200" dirty="0" smtClean="0"/>
              <a:t>Apart from listing on an exchange, these funds sometimes offer to buy back the units, thus offering another avenue for liquidity. </a:t>
            </a:r>
            <a:br>
              <a:rPr lang="en-US" sz="7200" dirty="0" smtClean="0"/>
            </a:br>
            <a:endParaRPr lang="en-US" sz="7200" dirty="0" smtClean="0"/>
          </a:p>
          <a:p>
            <a:r>
              <a:rPr lang="en-US" sz="7200" dirty="0" smtClean="0"/>
              <a:t>Examples are reliance capital builder series2,  UTI focused equity series1 and 2,icici </a:t>
            </a:r>
            <a:r>
              <a:rPr lang="en-US" sz="7200" dirty="0" err="1" smtClean="0"/>
              <a:t>pru</a:t>
            </a:r>
            <a:r>
              <a:rPr lang="en-US" sz="7200" dirty="0" smtClean="0"/>
              <a:t> growth series1</a:t>
            </a:r>
          </a:p>
          <a:p>
            <a:r>
              <a:rPr lang="en-US" sz="7200" dirty="0" smtClean="0"/>
              <a:t>open-ended funds have outperformed the closed-ended funds comprehensively. </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Debt funds</a:t>
            </a:r>
            <a:endParaRPr lang="en-US" dirty="0"/>
          </a:p>
        </p:txBody>
      </p:sp>
      <p:sp>
        <p:nvSpPr>
          <p:cNvPr id="3" name="Content Placeholder 2"/>
          <p:cNvSpPr>
            <a:spLocks noGrp="1"/>
          </p:cNvSpPr>
          <p:nvPr>
            <p:ph idx="1"/>
          </p:nvPr>
        </p:nvSpPr>
        <p:spPr/>
        <p:txBody>
          <a:bodyPr/>
          <a:lstStyle/>
          <a:p>
            <a:r>
              <a:rPr lang="en-US" dirty="0" smtClean="0"/>
              <a:t>There are broadly 7 types of debt funds</a:t>
            </a:r>
          </a:p>
          <a:p>
            <a:r>
              <a:rPr lang="en-US" dirty="0" smtClean="0"/>
              <a:t>1. gilt funds</a:t>
            </a:r>
          </a:p>
          <a:p>
            <a:r>
              <a:rPr lang="en-US" dirty="0" smtClean="0"/>
              <a:t>2. income funds</a:t>
            </a:r>
          </a:p>
          <a:p>
            <a:r>
              <a:rPr lang="en-US" dirty="0" smtClean="0"/>
              <a:t>3. short term debt funds</a:t>
            </a:r>
          </a:p>
          <a:p>
            <a:r>
              <a:rPr lang="en-US" dirty="0" smtClean="0"/>
              <a:t>4. credit opportunities funds</a:t>
            </a:r>
          </a:p>
          <a:p>
            <a:r>
              <a:rPr lang="en-US" dirty="0" smtClean="0"/>
              <a:t>5. fixed maturity plan funds</a:t>
            </a:r>
          </a:p>
          <a:p>
            <a:r>
              <a:rPr lang="en-US" dirty="0" smtClean="0"/>
              <a:t>6. liquid funds</a:t>
            </a:r>
          </a:p>
          <a:p>
            <a:r>
              <a:rPr lang="en-US" dirty="0" smtClean="0"/>
              <a:t>7. monthly income funds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Gilt funds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Gilt funds invest in Government securities with varying maturities. </a:t>
            </a:r>
          </a:p>
          <a:p>
            <a:r>
              <a:rPr lang="en-US" dirty="0" smtClean="0"/>
              <a:t>Average maturities of government bonds in the portfolio of long term gilt funds are in the range of 15 to 30 years.</a:t>
            </a:r>
          </a:p>
          <a:p>
            <a:r>
              <a:rPr lang="en-US" dirty="0" smtClean="0"/>
              <a:t>The returns of these funds are highly sensitive to interest rates movements. </a:t>
            </a:r>
          </a:p>
          <a:p>
            <a:r>
              <a:rPr lang="en-US" dirty="0" smtClean="0"/>
              <a:t>The NAVs of gilt funds can be extremely volatile. The primary objective of Gilt Funds is capital appreciation.</a:t>
            </a:r>
          </a:p>
          <a:p>
            <a:r>
              <a:rPr lang="en-US" dirty="0" smtClean="0"/>
              <a:t> Investors with moderate to high risk tolerance level, looking for capital appreciation, can invest in Gilt Funds.</a:t>
            </a:r>
          </a:p>
          <a:p>
            <a:r>
              <a:rPr lang="en-US" dirty="0" smtClean="0"/>
              <a:t>Examples are SBI Magnum Constant Maturity Fund Growth, ICICI Prudential Long Term Gilt Fund Growth, Reliance Gilt Securities Fund Growth</a:t>
            </a:r>
            <a:br>
              <a:rPr lang="en-US" dirty="0" smtClean="0"/>
            </a:br>
            <a:r>
              <a:rPr lang="en-US" dirty="0" smtClean="0"/>
              <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2.Income funds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Monthly Income Plans (MIPs) are best for individuals who are looking for steady income. </a:t>
            </a:r>
          </a:p>
          <a:p>
            <a:r>
              <a:rPr lang="en-US" dirty="0" smtClean="0"/>
              <a:t>Monthly Income Plans from mutual funds are nothing but debt funds as they invest most of the corpus in debt instruments.</a:t>
            </a:r>
          </a:p>
          <a:p>
            <a:r>
              <a:rPr lang="en-US" dirty="0" smtClean="0"/>
              <a:t>Aggressive MIP funds invest 16%-30% in equity securities and the remaining in debt securities. This can be a bit risky for retirees and ultra-conservative investors as the investment portion is higher in aggressive MIPs. </a:t>
            </a:r>
            <a:br>
              <a:rPr lang="en-US" dirty="0" smtClean="0"/>
            </a:br>
            <a:r>
              <a:rPr lang="en-US" dirty="0" smtClean="0"/>
              <a:t>Examples </a:t>
            </a:r>
            <a:r>
              <a:rPr lang="en-US" dirty="0" err="1" smtClean="0"/>
              <a:t>areBirla</a:t>
            </a:r>
            <a:r>
              <a:rPr lang="en-US" dirty="0" smtClean="0"/>
              <a:t> Sun Life MIP II - Wealth 25 Plan, Franklin India Debt Hybrid Fund, ICICI Prudential Ultra Short Term Fund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3.Short </a:t>
            </a:r>
            <a:r>
              <a:rPr lang="en-US" dirty="0" smtClean="0"/>
              <a:t>term debt funds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Short term bond funds invest in Commercial Papers (CP), Certificate of Deposits (CD) and short maturity bonds. </a:t>
            </a:r>
          </a:p>
          <a:p>
            <a:r>
              <a:rPr lang="en-US" dirty="0" smtClean="0"/>
              <a:t>The average maturities of the securities in the portfolio of short term bond funds are in the range of 2 – 3 years. </a:t>
            </a:r>
          </a:p>
          <a:p>
            <a:r>
              <a:rPr lang="en-US" dirty="0" smtClean="0"/>
              <a:t>Short term debt funds are suitable for investors with low risk tolerance, looking for stable income.</a:t>
            </a:r>
          </a:p>
          <a:p>
            <a:r>
              <a:rPr lang="en-US" dirty="0" smtClean="0"/>
              <a:t>Examples are like </a:t>
            </a:r>
            <a:r>
              <a:rPr lang="en-US" dirty="0" err="1" smtClean="0"/>
              <a:t>birla</a:t>
            </a:r>
            <a:r>
              <a:rPr lang="en-US" dirty="0" smtClean="0"/>
              <a:t> short term debt fund, escorts short term debt fund.</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 </a:t>
            </a:r>
            <a:endParaRPr lang="en-US" dirty="0"/>
          </a:p>
        </p:txBody>
      </p:sp>
      <p:sp>
        <p:nvSpPr>
          <p:cNvPr id="3" name="Content Placeholder 2"/>
          <p:cNvSpPr>
            <a:spLocks noGrp="1"/>
          </p:cNvSpPr>
          <p:nvPr>
            <p:ph idx="1"/>
          </p:nvPr>
        </p:nvSpPr>
        <p:spPr/>
        <p:txBody>
          <a:bodyPr/>
          <a:lstStyle/>
          <a:p>
            <a:r>
              <a:rPr lang="en-US" dirty="0" smtClean="0"/>
              <a:t>We buy </a:t>
            </a:r>
            <a:r>
              <a:rPr lang="en-US" dirty="0" err="1" smtClean="0"/>
              <a:t>mfs</a:t>
            </a:r>
            <a:r>
              <a:rPr lang="en-US" dirty="0" smtClean="0"/>
              <a:t> in terms of units and each unit have a set price decided by fund manager which we call NAV</a:t>
            </a:r>
          </a:p>
          <a:p>
            <a:r>
              <a:rPr lang="en-US" dirty="0" smtClean="0"/>
              <a:t>NAV net asset value it is the value of each mf</a:t>
            </a:r>
          </a:p>
          <a:p>
            <a:r>
              <a:rPr lang="en-US" dirty="0" smtClean="0"/>
              <a:t>NAV = (assets – liabilities) /shares out standing</a:t>
            </a:r>
          </a:p>
          <a:p>
            <a:r>
              <a:rPr lang="en-US" dirty="0" smtClean="0"/>
              <a:t>We will new </a:t>
            </a:r>
            <a:r>
              <a:rPr lang="en-US" dirty="0" err="1" smtClean="0"/>
              <a:t>nav</a:t>
            </a:r>
            <a:r>
              <a:rPr lang="en-US" dirty="0" smtClean="0"/>
              <a:t> on every day at the closing of the market</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 - NET ASSET VALUE</a:t>
            </a:r>
            <a:endParaRPr lang="en-US" dirty="0"/>
          </a:p>
        </p:txBody>
      </p:sp>
      <p:sp>
        <p:nvSpPr>
          <p:cNvPr id="5" name="Text Placeholder 4"/>
          <p:cNvSpPr>
            <a:spLocks noGrp="1"/>
          </p:cNvSpPr>
          <p:nvPr>
            <p:ph type="body" idx="2"/>
          </p:nvPr>
        </p:nvSpPr>
        <p:spPr/>
        <p:txBody>
          <a:bodyPr>
            <a:normAutofit/>
          </a:bodyPr>
          <a:lstStyle/>
          <a:p>
            <a:r>
              <a:rPr lang="en-US" dirty="0" smtClean="0"/>
              <a:t>There is no connection with returns and NAV VALUE.</a:t>
            </a:r>
          </a:p>
          <a:p>
            <a:r>
              <a:rPr lang="en-US" dirty="0" smtClean="0"/>
              <a:t>Users tend to opt for low NAV MFS as they will get more num of units but performance of mf will vary based on scheme they opt and risk they take.</a:t>
            </a:r>
          </a:p>
          <a:p>
            <a:r>
              <a:rPr lang="en-US" dirty="0" err="1" smtClean="0"/>
              <a:t>Nav</a:t>
            </a:r>
            <a:r>
              <a:rPr lang="en-US" dirty="0" smtClean="0"/>
              <a:t> is the price of each unit, if we have 500 units and </a:t>
            </a:r>
            <a:r>
              <a:rPr lang="en-US" dirty="0" err="1" smtClean="0"/>
              <a:t>nav</a:t>
            </a:r>
            <a:r>
              <a:rPr lang="en-US" dirty="0" smtClean="0"/>
              <a:t> is 10 then values of 500 units is 5000rs</a:t>
            </a:r>
          </a:p>
          <a:p>
            <a:endParaRPr lang="en-US" dirty="0"/>
          </a:p>
          <a:p>
            <a:endParaRPr lang="en-US" dirty="0"/>
          </a:p>
          <a:p>
            <a:endParaRPr lang="en-US" dirty="0"/>
          </a:p>
        </p:txBody>
      </p:sp>
      <p:pic>
        <p:nvPicPr>
          <p:cNvPr id="4" name="Content Placeholder 3" descr="nav-basics.png"/>
          <p:cNvPicPr>
            <a:picLocks noGrp="1" noChangeAspect="1"/>
          </p:cNvPicPr>
          <p:nvPr>
            <p:ph sz="half" idx="1"/>
          </p:nvPr>
        </p:nvPicPr>
        <p:blipFill>
          <a:blip r:embed="rId2"/>
          <a:stretch>
            <a:fillRect/>
          </a:stretch>
        </p:blipFill>
        <p:spPr>
          <a:xfrm>
            <a:off x="3429000" y="3193103"/>
            <a:ext cx="5486400" cy="105599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US" dirty="0" smtClean="0"/>
              <a:t>You can invest lump sum amount or using sip </a:t>
            </a:r>
          </a:p>
          <a:p>
            <a:r>
              <a:rPr lang="en-US" dirty="0" smtClean="0"/>
              <a:t>SIP is for new customers those who want to invest on monthly basis</a:t>
            </a:r>
          </a:p>
          <a:p>
            <a:r>
              <a:rPr lang="en-US" dirty="0" smtClean="0"/>
              <a:t>AMC = asset management company</a:t>
            </a:r>
          </a:p>
          <a:p>
            <a:r>
              <a:rPr lang="en-US" dirty="0" smtClean="0"/>
              <a:t>Every mf have bench mark which is part of </a:t>
            </a:r>
            <a:r>
              <a:rPr lang="en-US" dirty="0" err="1" smtClean="0"/>
              <a:t>sensex</a:t>
            </a:r>
            <a:r>
              <a:rPr lang="en-US" dirty="0" smtClean="0"/>
              <a:t> or nifty</a:t>
            </a:r>
          </a:p>
          <a:p>
            <a:r>
              <a:rPr lang="en-US" dirty="0" smtClean="0"/>
              <a:t>We have to check our mf performance using this benchmark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316736"/>
          </a:xfrm>
        </p:spPr>
        <p:txBody>
          <a:bodyPr/>
          <a:lstStyle/>
          <a:p>
            <a:r>
              <a:rPr lang="en-US" b="1" dirty="0" smtClean="0"/>
              <a:t>Assets under management</a:t>
            </a:r>
            <a:endParaRPr lang="en-US" dirty="0"/>
          </a:p>
        </p:txBody>
      </p:sp>
      <p:sp>
        <p:nvSpPr>
          <p:cNvPr id="3" name="Content Placeholder 2"/>
          <p:cNvSpPr>
            <a:spLocks noGrp="1"/>
          </p:cNvSpPr>
          <p:nvPr>
            <p:ph idx="1"/>
          </p:nvPr>
        </p:nvSpPr>
        <p:spPr/>
        <p:txBody>
          <a:bodyPr/>
          <a:lstStyle/>
          <a:p>
            <a:r>
              <a:rPr lang="en-US" b="1" dirty="0" smtClean="0"/>
              <a:t>Assets under management</a:t>
            </a:r>
            <a:r>
              <a:rPr lang="en-US" dirty="0" smtClean="0"/>
              <a:t> (</a:t>
            </a:r>
            <a:r>
              <a:rPr lang="en-US" b="1" dirty="0" smtClean="0"/>
              <a:t>AUM</a:t>
            </a:r>
            <a:r>
              <a:rPr lang="en-US" dirty="0" smtClean="0"/>
              <a:t>) is the total market value of assets that an investment company or financial institution manages on behalf of investors.</a:t>
            </a:r>
          </a:p>
          <a:p>
            <a:r>
              <a:rPr lang="en-US" dirty="0" smtClean="0"/>
              <a:t>An </a:t>
            </a:r>
            <a:r>
              <a:rPr lang="en-US" b="1" dirty="0" smtClean="0"/>
              <a:t>expense ratio</a:t>
            </a:r>
            <a:r>
              <a:rPr lang="en-US" dirty="0" smtClean="0"/>
              <a:t> is the percent of your assets a fund company takes back each year in exchange for its services.</a:t>
            </a:r>
          </a:p>
          <a:p>
            <a:r>
              <a:rPr lang="en-US" dirty="0" smtClean="0"/>
              <a:t>Mf short selling is not allowed in India</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compounding</a:t>
            </a:r>
            <a:endParaRPr lang="en-US" dirty="0"/>
          </a:p>
        </p:txBody>
      </p:sp>
      <p:sp>
        <p:nvSpPr>
          <p:cNvPr id="7" name="Text Placeholder 6"/>
          <p:cNvSpPr>
            <a:spLocks noGrp="1"/>
          </p:cNvSpPr>
          <p:nvPr>
            <p:ph type="body" idx="2"/>
          </p:nvPr>
        </p:nvSpPr>
        <p:spPr/>
        <p:txBody>
          <a:bodyPr/>
          <a:lstStyle/>
          <a:p>
            <a:r>
              <a:rPr lang="en-US" b="1" dirty="0" smtClean="0"/>
              <a:t>compounding</a:t>
            </a:r>
            <a:r>
              <a:rPr lang="en-US" dirty="0" smtClean="0"/>
              <a:t> is a long-term investment strategy. For example, when you own a </a:t>
            </a:r>
            <a:r>
              <a:rPr lang="en-US" b="1" dirty="0" smtClean="0"/>
              <a:t>mutual fund</a:t>
            </a:r>
            <a:r>
              <a:rPr lang="en-US" dirty="0" smtClean="0"/>
              <a:t>, </a:t>
            </a:r>
            <a:r>
              <a:rPr lang="en-US" b="1" dirty="0" smtClean="0"/>
              <a:t>compounding</a:t>
            </a:r>
            <a:r>
              <a:rPr lang="en-US" dirty="0" smtClean="0"/>
              <a:t> allows you to earn interest on your principal.</a:t>
            </a:r>
          </a:p>
          <a:p>
            <a:r>
              <a:rPr lang="en-US" dirty="0" smtClean="0"/>
              <a:t>Higher the amnt of investment higher the compounding effect</a:t>
            </a:r>
          </a:p>
          <a:p>
            <a:r>
              <a:rPr lang="en-US" dirty="0" smtClean="0"/>
              <a:t>Longer the period of investment will yield better results </a:t>
            </a:r>
            <a:endParaRPr lang="en-US" dirty="0"/>
          </a:p>
        </p:txBody>
      </p:sp>
      <p:pic>
        <p:nvPicPr>
          <p:cNvPr id="6" name="Picture Placeholder 5" descr="Compounding-image.png"/>
          <p:cNvPicPr>
            <a:picLocks noGrp="1" noChangeAspect="1"/>
          </p:cNvPicPr>
          <p:nvPr>
            <p:ph sz="half" idx="1"/>
          </p:nvPr>
        </p:nvPicPr>
        <p:blipFill>
          <a:blip r:embed="rId2"/>
          <a:stretch>
            <a:fillRect/>
          </a:stretch>
        </p:blipFill>
        <p:spPr>
          <a:xfrm>
            <a:off x="4110037" y="2220912"/>
            <a:ext cx="4124325" cy="30003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jpg"/>
          <p:cNvPicPr>
            <a:picLocks noChangeAspect="1"/>
          </p:cNvPicPr>
          <p:nvPr/>
        </p:nvPicPr>
        <p:blipFill>
          <a:blip r:embed="rId2"/>
          <a:stretch>
            <a:fillRect/>
          </a:stretch>
        </p:blipFill>
        <p:spPr>
          <a:xfrm>
            <a:off x="85513" y="304800"/>
            <a:ext cx="8866152" cy="6324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in-qimg-d4fb64e3eff0da2af4b8bb23d5feed56.gif"/>
          <p:cNvPicPr>
            <a:picLocks noChangeAspect="1"/>
          </p:cNvPicPr>
          <p:nvPr/>
        </p:nvPicPr>
        <p:blipFill>
          <a:blip r:embed="rId2"/>
          <a:stretch>
            <a:fillRect/>
          </a:stretch>
        </p:blipFill>
        <p:spPr>
          <a:xfrm>
            <a:off x="68624" y="228601"/>
            <a:ext cx="9075376" cy="644956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458</TotalTime>
  <Words>1057</Words>
  <Application>Microsoft Office PowerPoint</Application>
  <PresentationFormat>On-screen Show (4:3)</PresentationFormat>
  <Paragraphs>133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Metro</vt:lpstr>
      <vt:lpstr>Things to consider in choosing  mutual fund</vt:lpstr>
      <vt:lpstr>Investing tips</vt:lpstr>
      <vt:lpstr>NAV </vt:lpstr>
      <vt:lpstr>NAV - NET ASSET VALUE</vt:lpstr>
      <vt:lpstr>Slide 5</vt:lpstr>
      <vt:lpstr>Assets under management</vt:lpstr>
      <vt:lpstr>compounding</vt:lpstr>
      <vt:lpstr>Slide 8</vt:lpstr>
      <vt:lpstr>Slide 9</vt:lpstr>
      <vt:lpstr>Risk types</vt:lpstr>
      <vt:lpstr>Slide 11</vt:lpstr>
      <vt:lpstr>Slide 12</vt:lpstr>
      <vt:lpstr>Psychology of an investor</vt:lpstr>
      <vt:lpstr>diversification </vt:lpstr>
      <vt:lpstr>Large cap funds</vt:lpstr>
      <vt:lpstr>Mid cap and small cap funds</vt:lpstr>
      <vt:lpstr>Slide 17</vt:lpstr>
      <vt:lpstr>Diversified(multicap funds)</vt:lpstr>
      <vt:lpstr>Sector funds</vt:lpstr>
      <vt:lpstr>Balanced funds</vt:lpstr>
      <vt:lpstr>Open ended and close ended</vt:lpstr>
      <vt:lpstr>Close ended funds</vt:lpstr>
      <vt:lpstr>Debt funds</vt:lpstr>
      <vt:lpstr>1. Gilt funds</vt:lpstr>
      <vt:lpstr>2.Income funds </vt:lpstr>
      <vt:lpstr>3.Short term debt funds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95</cp:revision>
  <dcterms:created xsi:type="dcterms:W3CDTF">2006-08-16T00:00:00Z</dcterms:created>
  <dcterms:modified xsi:type="dcterms:W3CDTF">2018-08-20T12:42:51Z</dcterms:modified>
</cp:coreProperties>
</file>