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84" r:id="rId5"/>
    <p:sldId id="285" r:id="rId6"/>
    <p:sldId id="286" r:id="rId7"/>
    <p:sldId id="266" r:id="rId8"/>
    <p:sldId id="287" r:id="rId9"/>
    <p:sldId id="288" r:id="rId10"/>
    <p:sldId id="289" r:id="rId11"/>
    <p:sldId id="290" r:id="rId12"/>
    <p:sldId id="267" r:id="rId13"/>
    <p:sldId id="277" r:id="rId14"/>
    <p:sldId id="283" r:id="rId15"/>
    <p:sldId id="281" r:id="rId16"/>
    <p:sldId id="282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9" autoAdjust="0"/>
    <p:restoredTop sz="94660"/>
  </p:normalViewPr>
  <p:slideViewPr>
    <p:cSldViewPr snapToGrid="0">
      <p:cViewPr>
        <p:scale>
          <a:sx n="66" d="100"/>
          <a:sy n="66" d="100"/>
        </p:scale>
        <p:origin x="252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B200-12A8-48FD-AC52-53E6DC15D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F2A8-AE49-4C63-96A7-C0B4D81A6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7B4B-B103-4D3A-BDD8-C6FEEED0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7F05-5D77-4222-BE44-6EF59C07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2C92-D941-4420-A1AC-F6B456B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D72B-6AC8-4921-8B67-BD1D0EA2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B2F2-32F1-4879-8AF6-9DE684171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4C4C-CE11-4794-A0B9-2B040E95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D5FC-9688-487E-82F3-413778BF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7BADE-0C23-4E34-A894-B4AD9D30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C5585-3654-42F4-8367-C37F7F9DF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5294B-68DB-4455-B38F-B11A7302F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1D4A1-CD9B-4A08-874E-C22BAF97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F6819-9CD2-47F4-B827-97C66CCC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1863-4ABF-46E0-A0A3-178F4ED1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A798-3E3F-4517-930F-653F703F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C8CA-7474-4B2C-AF64-14BE9C73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2DD21-2FC6-432A-A988-1787E6EE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387A-B8C1-4AEB-81F2-1D664B38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5A63-ED33-4759-8041-A5D42562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9EE-47CD-4814-A08E-3F711767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1CA2E-F1C2-4DF9-A160-CDAECE87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695E-DD75-4102-9CF5-8F5F9F3F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9596-6758-44A2-A497-46007776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DECB-F91A-4156-9548-67823F4C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1B23-D21F-456B-BADA-5B79EDEE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51B0-155C-432C-9B43-6048E16C8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C681A-138E-48D0-AC5A-811B8AEC0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B4C06-BF61-47D2-8A2C-7C0519E7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F052B-F281-4659-A681-6B7BEF58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69FF2-91D9-4014-B0B8-F4B2FD73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06B5-0A5F-4F2B-B890-A23277D5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1824F-D28C-4605-93F9-9E41AA43E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EA4BC-8E66-4451-9C4F-64D98F040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C7830-046A-4835-A19D-4C52F0CFC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E1C92-F7F9-48E4-9D1D-5003E1FC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620A2-A391-4BED-9A20-1F70684C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2DC1B-C4FE-4534-85DF-34C27852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C2763-57E8-4A9C-8D85-55E9F91B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EECF-042D-434E-9495-E395EFB6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A1C91-DBBB-4AD8-98B0-69C2776D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7B5AD-7276-4587-B3FE-96A55E07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EF4B9-BB5E-4774-B604-C54C472F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E0DEA-AD80-4D82-8E29-C0B56EA9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1FF95-F60D-45DD-A3A9-4ECF29AB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48257-7A92-480C-A417-0D206CCE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79F3-CCE8-4491-93AB-EEEFB8DC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44F6-216F-40A4-8B6A-A76B9F55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53030-9CDD-4311-8CC9-2E7E3D2D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11D7-8BC0-48CF-9555-C1148E79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9A8B5-BA0C-4F4A-80D3-2C9D83F5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49795-D399-409F-91C3-8EF18D3B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DF4F-6C82-4AE7-8B5F-55B2B42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FD632-28E9-4838-8A9A-11C667D7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2A4C4-F1E5-477F-AB82-0538A8784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DA563-E257-4FAC-B3DA-0199C659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6A50-8B76-421D-A3CE-10EB9D6B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37A5C-9B0B-484B-842D-2E7918EF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8A629-FE41-402C-BB23-130CC5AA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69B80-AAB9-4EE5-8665-06CC58E0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C83-5443-46BC-A1BC-43D64DB8F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ADB3-BF46-4699-9D7B-1883574FFCF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5E42-D727-4F0F-A70F-0C13DD21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7C31-C6FD-4235-8C41-E57C5BE7B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E322-5470-4662-B63B-D2D85862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C816-C38A-47AF-8A26-80C740239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Threads, Synchronized, and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71CBD-9561-4D2E-9DEB-B06E1145F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10/25/2019</a:t>
            </a:r>
          </a:p>
          <a:p>
            <a:r>
              <a:rPr lang="en-US" dirty="0"/>
              <a:t>Injung Kim</a:t>
            </a:r>
          </a:p>
        </p:txBody>
      </p:sp>
    </p:spTree>
    <p:extLst>
      <p:ext uri="{BB962C8B-B14F-4D97-AF65-F5344CB8AC3E}">
        <p14:creationId xmlns:p14="http://schemas.microsoft.com/office/powerpoint/2010/main" val="231452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40092CF-4955-4531-B00F-4CBD9BCD2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Thread Creation2: implementing Runnable interface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06A194-1302-44A8-8787-A2901C3A6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implementing Runnable interface</a:t>
            </a:r>
          </a:p>
          <a:p>
            <a:pPr lvl="1"/>
            <a:r>
              <a:rPr lang="en-US" altLang="en-US" dirty="0"/>
              <a:t>virtually identical to extending Thread class</a:t>
            </a:r>
          </a:p>
          <a:p>
            <a:pPr lvl="1"/>
            <a:r>
              <a:rPr lang="en-US" altLang="en-US" dirty="0"/>
              <a:t>must still define the </a:t>
            </a:r>
            <a:r>
              <a:rPr lang="en-US" altLang="en-US" i="1" dirty="0"/>
              <a:t>run()</a:t>
            </a:r>
            <a:r>
              <a:rPr lang="en-US" altLang="en-US" dirty="0"/>
              <a:t>method</a:t>
            </a:r>
          </a:p>
          <a:p>
            <a:pPr lvl="1"/>
            <a:r>
              <a:rPr lang="en-US" altLang="en-US" dirty="0"/>
              <a:t>setting up the threads is slightly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3C4E8-3159-413E-A4A1-222D36E7C91D}"/>
              </a:ext>
            </a:extLst>
          </p:cNvPr>
          <p:cNvSpPr txBox="1"/>
          <p:nvPr/>
        </p:nvSpPr>
        <p:spPr>
          <a:xfrm>
            <a:off x="10393680" y="11299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Threads</a:t>
            </a:r>
          </a:p>
        </p:txBody>
      </p:sp>
    </p:spTree>
    <p:extLst>
      <p:ext uri="{BB962C8B-B14F-4D97-AF65-F5344CB8AC3E}">
        <p14:creationId xmlns:p14="http://schemas.microsoft.com/office/powerpoint/2010/main" val="281808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40092CF-4955-4531-B00F-4CBD9BCD2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Thread Creation2: implementing Runnable interface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06A194-1302-44A8-8787-A2901C3A6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" y="1690688"/>
            <a:ext cx="6019800" cy="5167312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altLang="en-US" dirty="0"/>
              <a:t>class Output implements </a:t>
            </a:r>
            <a:r>
              <a:rPr lang="en-US" altLang="en-US" dirty="0">
                <a:solidFill>
                  <a:srgbClr val="FF0000"/>
                </a:solidFill>
              </a:rPr>
              <a:t>Runnable</a:t>
            </a:r>
            <a:r>
              <a:rPr lang="en-US" altLang="en-US" dirty="0"/>
              <a:t> {</a:t>
            </a:r>
          </a:p>
          <a:p>
            <a:pPr>
              <a:buFontTx/>
              <a:buNone/>
            </a:pPr>
            <a:r>
              <a:rPr lang="en-US" altLang="en-US" dirty="0"/>
              <a:t>	private String </a:t>
            </a:r>
            <a:r>
              <a:rPr lang="en-US" altLang="en-US" dirty="0" err="1"/>
              <a:t>toSay</a:t>
            </a:r>
            <a:r>
              <a:rPr lang="en-US" altLang="en-US" dirty="0"/>
              <a:t>;</a:t>
            </a:r>
          </a:p>
          <a:p>
            <a:pPr>
              <a:buFontTx/>
              <a:buNone/>
            </a:pPr>
            <a:r>
              <a:rPr lang="en-US" altLang="en-US" dirty="0"/>
              <a:t>	public Output(String </a:t>
            </a:r>
            <a:r>
              <a:rPr lang="en-US" altLang="en-US" dirty="0" err="1"/>
              <a:t>st</a:t>
            </a:r>
            <a:r>
              <a:rPr lang="en-US" altLang="en-US" dirty="0"/>
              <a:t>) {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toSay</a:t>
            </a:r>
            <a:r>
              <a:rPr lang="en-US" altLang="en-US" dirty="0"/>
              <a:t> = </a:t>
            </a:r>
            <a:r>
              <a:rPr lang="en-US" altLang="en-US" dirty="0" err="1"/>
              <a:t>st</a:t>
            </a:r>
            <a:r>
              <a:rPr lang="en-US" altLang="en-US" dirty="0"/>
              <a:t>;</a:t>
            </a:r>
          </a:p>
          <a:p>
            <a:pPr>
              <a:buFontTx/>
              <a:buNone/>
            </a:pPr>
            <a:r>
              <a:rPr lang="en-US" altLang="en-US" dirty="0"/>
              <a:t>	}</a:t>
            </a:r>
          </a:p>
          <a:p>
            <a:pPr>
              <a:buFontTx/>
              <a:buNone/>
            </a:pPr>
            <a:r>
              <a:rPr lang="en-US" altLang="en-US" dirty="0"/>
              <a:t>	public void </a:t>
            </a:r>
            <a:r>
              <a:rPr lang="en-US" altLang="en-US" dirty="0">
                <a:solidFill>
                  <a:srgbClr val="FF0000"/>
                </a:solidFill>
              </a:rPr>
              <a:t>run</a:t>
            </a:r>
            <a:r>
              <a:rPr lang="en-US" altLang="en-US" dirty="0"/>
              <a:t>() {</a:t>
            </a:r>
          </a:p>
          <a:p>
            <a:pPr>
              <a:buFontTx/>
              <a:buNone/>
            </a:pPr>
            <a:r>
              <a:rPr lang="en-US" altLang="en-US" dirty="0"/>
              <a:t>		try {</a:t>
            </a:r>
          </a:p>
          <a:p>
            <a:pPr>
              <a:buFontTx/>
              <a:buNone/>
            </a:pPr>
            <a:r>
              <a:rPr lang="en-US" altLang="en-US" dirty="0"/>
              <a:t>			for(;;) {</a:t>
            </a:r>
          </a:p>
          <a:p>
            <a:pPr>
              <a:buFontTx/>
              <a:buNone/>
            </a:pPr>
            <a:r>
              <a:rPr lang="en-US" altLang="en-US" dirty="0"/>
              <a:t>				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toSay</a:t>
            </a:r>
            <a:r>
              <a:rPr lang="en-US" altLang="en-US" dirty="0"/>
              <a:t>);</a:t>
            </a:r>
          </a:p>
          <a:p>
            <a:pPr>
              <a:buFontTx/>
              <a:buNone/>
            </a:pPr>
            <a:r>
              <a:rPr lang="en-US" altLang="en-US" dirty="0"/>
              <a:t>				</a:t>
            </a:r>
            <a:r>
              <a:rPr lang="en-US" altLang="en-US" dirty="0" err="1"/>
              <a:t>Thread.sleep</a:t>
            </a:r>
            <a:r>
              <a:rPr lang="en-US" altLang="en-US" dirty="0"/>
              <a:t>(1000);</a:t>
            </a:r>
          </a:p>
          <a:p>
            <a:pPr>
              <a:buFontTx/>
              <a:buNone/>
            </a:pPr>
            <a:r>
              <a:rPr lang="en-US" altLang="en-US" dirty="0"/>
              <a:t>			}</a:t>
            </a:r>
          </a:p>
          <a:p>
            <a:pPr>
              <a:buFontTx/>
              <a:buNone/>
            </a:pPr>
            <a:r>
              <a:rPr lang="en-US" altLang="en-US" dirty="0"/>
              <a:t>		} catch(</a:t>
            </a:r>
            <a:r>
              <a:rPr lang="en-US" altLang="en-US" dirty="0" err="1"/>
              <a:t>InterruptedException</a:t>
            </a:r>
            <a:r>
              <a:rPr lang="en-US" altLang="en-US" dirty="0"/>
              <a:t> e) {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 err="1"/>
              <a:t>System.out.println</a:t>
            </a:r>
            <a:r>
              <a:rPr lang="en-US" altLang="en-US" dirty="0"/>
              <a:t>(e);</a:t>
            </a:r>
          </a:p>
          <a:p>
            <a:pPr>
              <a:buFontTx/>
              <a:buNone/>
            </a:pPr>
            <a:r>
              <a:rPr lang="en-US" altLang="en-US" dirty="0"/>
              <a:t>		}</a:t>
            </a:r>
          </a:p>
          <a:p>
            <a:pPr>
              <a:buFontTx/>
              <a:buNone/>
            </a:pPr>
            <a:r>
              <a:rPr lang="en-US" altLang="en-US" dirty="0"/>
              <a:t>	}</a:t>
            </a:r>
          </a:p>
          <a:p>
            <a:pPr>
              <a:buFontTx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3A98BC-9ECF-4192-AC74-A503635BD745}"/>
              </a:ext>
            </a:extLst>
          </p:cNvPr>
          <p:cNvSpPr txBox="1">
            <a:spLocks noChangeArrowheads="1"/>
          </p:cNvSpPr>
          <p:nvPr/>
        </p:nvSpPr>
        <p:spPr>
          <a:xfrm>
            <a:off x="6644640" y="1310640"/>
            <a:ext cx="5364480" cy="5501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class Program {</a:t>
            </a:r>
          </a:p>
          <a:p>
            <a:pPr>
              <a:buFontTx/>
              <a:buNone/>
            </a:pPr>
            <a:r>
              <a:rPr lang="en-US" altLang="en-US" sz="2000" dirty="0"/>
              <a:t>	public static void main(String 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 {</a:t>
            </a:r>
          </a:p>
          <a:p>
            <a:pPr>
              <a:buFontTx/>
              <a:buNone/>
            </a:pPr>
            <a:r>
              <a:rPr lang="en-US" altLang="en-US" sz="2000" dirty="0"/>
              <a:t>		Output out1 = new Output(“Hello”);</a:t>
            </a:r>
          </a:p>
          <a:p>
            <a:pPr>
              <a:buFontTx/>
              <a:buNone/>
            </a:pPr>
            <a:r>
              <a:rPr lang="en-US" altLang="en-US" sz="2000" dirty="0"/>
              <a:t>		Output out2 = new Output(“There”);</a:t>
            </a:r>
          </a:p>
          <a:p>
            <a:pPr>
              <a:buFontTx/>
              <a:buNone/>
            </a:pPr>
            <a:r>
              <a:rPr lang="en-US" altLang="en-US" sz="2000" dirty="0"/>
              <a:t>		Thread thr1 = new </a:t>
            </a:r>
            <a:r>
              <a:rPr lang="en-US" altLang="en-US" sz="2000" dirty="0">
                <a:solidFill>
                  <a:srgbClr val="FF0000"/>
                </a:solidFill>
              </a:rPr>
              <a:t>Thread</a:t>
            </a:r>
            <a:r>
              <a:rPr lang="en-US" altLang="en-US" sz="2000" dirty="0"/>
              <a:t>(out1);</a:t>
            </a:r>
          </a:p>
          <a:p>
            <a:pPr>
              <a:buFontTx/>
              <a:buNone/>
            </a:pPr>
            <a:r>
              <a:rPr lang="en-US" altLang="en-US" sz="2000" dirty="0"/>
              <a:t>		Thread thr2 = new </a:t>
            </a:r>
            <a:r>
              <a:rPr lang="en-US" altLang="en-US" sz="2000" dirty="0">
                <a:solidFill>
                  <a:srgbClr val="FF0000"/>
                </a:solidFill>
              </a:rPr>
              <a:t>Thread</a:t>
            </a:r>
            <a:r>
              <a:rPr lang="en-US" altLang="en-US" sz="2000" dirty="0"/>
              <a:t>(out2);</a:t>
            </a:r>
          </a:p>
          <a:p>
            <a:pPr>
              <a:buFontTx/>
              <a:buNone/>
            </a:pPr>
            <a:r>
              <a:rPr lang="en-US" altLang="en-US" sz="2000" dirty="0"/>
              <a:t>		thr1.</a:t>
            </a:r>
            <a:r>
              <a:rPr lang="en-US" altLang="en-US" sz="2000" dirty="0">
                <a:solidFill>
                  <a:srgbClr val="FF0000"/>
                </a:solidFill>
              </a:rPr>
              <a:t>start</a:t>
            </a:r>
            <a:r>
              <a:rPr lang="en-US" altLang="en-US" sz="2000" dirty="0"/>
              <a:t>();</a:t>
            </a:r>
          </a:p>
          <a:p>
            <a:pPr>
              <a:buFontTx/>
              <a:buNone/>
            </a:pPr>
            <a:r>
              <a:rPr lang="en-US" altLang="en-US" sz="2000" dirty="0"/>
              <a:t>		thr2.</a:t>
            </a:r>
            <a:r>
              <a:rPr lang="en-US" altLang="en-US" sz="2000" dirty="0">
                <a:solidFill>
                  <a:srgbClr val="FF0000"/>
                </a:solidFill>
              </a:rPr>
              <a:t>start</a:t>
            </a:r>
            <a:r>
              <a:rPr lang="en-US" altLang="en-US" sz="2000" dirty="0"/>
              <a:t>();</a:t>
            </a:r>
          </a:p>
          <a:p>
            <a:pPr>
              <a:buFontTx/>
              <a:buNone/>
            </a:pPr>
            <a:r>
              <a:rPr lang="en-US" altLang="en-US" sz="2000" dirty="0"/>
              <a:t>	}</a:t>
            </a:r>
          </a:p>
          <a:p>
            <a:pPr>
              <a:buFontTx/>
              <a:buNone/>
            </a:pPr>
            <a:r>
              <a:rPr lang="en-US" altLang="en-US" sz="2000" dirty="0"/>
              <a:t>}</a:t>
            </a:r>
          </a:p>
          <a:p>
            <a:pPr>
              <a:buFontTx/>
              <a:buNone/>
            </a:pPr>
            <a:endParaRPr lang="en-US" altLang="en-US" sz="2000" dirty="0"/>
          </a:p>
          <a:p>
            <a:r>
              <a:rPr lang="en-US" altLang="en-US" dirty="0"/>
              <a:t>main is a bit more complex</a:t>
            </a:r>
          </a:p>
          <a:p>
            <a:r>
              <a:rPr lang="en-US" altLang="en-US" dirty="0"/>
              <a:t>everything else identical for the most part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1FC2F-F281-4160-8D90-F557B3965905}"/>
              </a:ext>
            </a:extLst>
          </p:cNvPr>
          <p:cNvSpPr txBox="1"/>
          <p:nvPr/>
        </p:nvSpPr>
        <p:spPr>
          <a:xfrm>
            <a:off x="10393680" y="11299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Threads</a:t>
            </a:r>
          </a:p>
        </p:txBody>
      </p:sp>
    </p:spTree>
    <p:extLst>
      <p:ext uri="{BB962C8B-B14F-4D97-AF65-F5344CB8AC3E}">
        <p14:creationId xmlns:p14="http://schemas.microsoft.com/office/powerpoint/2010/main" val="170688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57113BE-C32B-4A46-936A-D59C23495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 of Using Runnable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158111E-C39F-4026-8849-D61692344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remember - can only extend one class</a:t>
            </a:r>
          </a:p>
          <a:p>
            <a:r>
              <a:rPr lang="en-US" altLang="en-US"/>
              <a:t>implementing runnable allows class to extend something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74CE6-AB57-4AD3-BBD2-6E339A030729}"/>
              </a:ext>
            </a:extLst>
          </p:cNvPr>
          <p:cNvSpPr txBox="1"/>
          <p:nvPr/>
        </p:nvSpPr>
        <p:spPr>
          <a:xfrm>
            <a:off x="10393680" y="11299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Threads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F5F518A-F59F-472A-A4E9-A0717D1F0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Sharing Resources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4D6A8F4-BA94-4A02-9488-E19977056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Improperly accessing resources</a:t>
            </a:r>
          </a:p>
          <a:p>
            <a:r>
              <a:rPr lang="en-US" altLang="en-US" sz="2400"/>
              <a:t>Colliding over resources</a:t>
            </a:r>
          </a:p>
          <a:p>
            <a:r>
              <a:rPr lang="en-US" altLang="en-US" sz="2400"/>
              <a:t>Resolving shared resource conflict</a:t>
            </a:r>
          </a:p>
          <a:p>
            <a:pPr lvl="1"/>
            <a:r>
              <a:rPr lang="en-US" altLang="en-US" sz="2000"/>
              <a:t>Semaphore</a:t>
            </a:r>
          </a:p>
          <a:p>
            <a:pPr lvl="1"/>
            <a:r>
              <a:rPr lang="en-US" altLang="en-US" sz="2000"/>
              <a:t>Mutex (Mutual Exclusion)</a:t>
            </a:r>
          </a:p>
          <a:p>
            <a:pPr lvl="1"/>
            <a:r>
              <a:rPr lang="en-US" altLang="en-US" sz="2000"/>
              <a:t>Synchronization</a:t>
            </a:r>
          </a:p>
          <a:p>
            <a:pPr lvl="1"/>
            <a:r>
              <a:rPr lang="en-US" altLang="en-US" sz="2000"/>
              <a:t>Atomic Operations</a:t>
            </a:r>
          </a:p>
          <a:p>
            <a:pPr lvl="1"/>
            <a:r>
              <a:rPr lang="en-US" altLang="en-US" sz="2000"/>
              <a:t>Volatile Variable</a:t>
            </a:r>
          </a:p>
          <a:p>
            <a:r>
              <a:rPr lang="en-US" altLang="en-US" sz="2400"/>
              <a:t>Critical sections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3F836-158B-4521-AB1B-67748DB5A84D}"/>
              </a:ext>
            </a:extLst>
          </p:cNvPr>
          <p:cNvSpPr txBox="1"/>
          <p:nvPr/>
        </p:nvSpPr>
        <p:spPr>
          <a:xfrm>
            <a:off x="10180320" y="112991"/>
            <a:ext cx="187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Synchronized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535DEB1-33B1-4979-BDE9-C7AFD46E4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Resolving shared resource conflict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DDCD11D-A027-42AE-B6E7-075143682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tx2"/>
                </a:solidFill>
              </a:rPr>
              <a:t>Solution: </a:t>
            </a:r>
            <a:r>
              <a:rPr lang="en-US" altLang="en-US" sz="2400" dirty="0"/>
              <a:t>Serialize access to shared resources</a:t>
            </a:r>
            <a:endParaRPr lang="en-US" altLang="en-US" sz="2400" dirty="0">
              <a:solidFill>
                <a:schemeClr val="tx2"/>
              </a:solidFill>
            </a:endParaRPr>
          </a:p>
          <a:p>
            <a:r>
              <a:rPr lang="en-US" altLang="en-US" sz="2400" dirty="0">
                <a:solidFill>
                  <a:schemeClr val="tx2"/>
                </a:solidFill>
              </a:rPr>
              <a:t>Semaphore:</a:t>
            </a:r>
            <a:r>
              <a:rPr lang="en-US" altLang="en-US" sz="2400" dirty="0"/>
              <a:t> Semaphore is an object containing a value and two operations and used for communication between threads.</a:t>
            </a:r>
          </a:p>
          <a:p>
            <a:r>
              <a:rPr lang="en-US" altLang="en-US" sz="2400" dirty="0"/>
              <a:t>Java has built-in support to prevent collisions over resources in the form of the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sz="2400" b="1" dirty="0"/>
              <a:t> </a:t>
            </a:r>
            <a:r>
              <a:rPr lang="en-US" altLang="en-US" sz="2400" dirty="0"/>
              <a:t>keyword.</a:t>
            </a:r>
          </a:p>
          <a:p>
            <a:r>
              <a:rPr lang="en-US" altLang="en-US" sz="2400" dirty="0"/>
              <a:t>It works much like the Semaphore.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05AAD-1A7E-476A-B887-131A1602B5BB}"/>
              </a:ext>
            </a:extLst>
          </p:cNvPr>
          <p:cNvSpPr txBox="1"/>
          <p:nvPr/>
        </p:nvSpPr>
        <p:spPr>
          <a:xfrm>
            <a:off x="10180320" y="112991"/>
            <a:ext cx="187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Synchronized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concepts: 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Mechanism to provide locking or exclusion by other threads while a thread is executing some common code.</a:t>
            </a:r>
          </a:p>
          <a:p>
            <a:r>
              <a:rPr lang="en-US" altLang="en-US" sz="2000" dirty="0"/>
              <a:t>Mechanisms to assure that multiple threads:</a:t>
            </a:r>
          </a:p>
          <a:p>
            <a:pPr lvl="1"/>
            <a:r>
              <a:rPr lang="en-US" altLang="en-US" sz="2000" dirty="0"/>
              <a:t>Start execution at the same time and run concurrently ("</a:t>
            </a:r>
            <a:r>
              <a:rPr lang="en-US" altLang="en-US" sz="2000" i="1" dirty="0"/>
              <a:t>condition variables</a:t>
            </a:r>
            <a:r>
              <a:rPr lang="en-US" altLang="en-US" sz="2000" dirty="0"/>
              <a:t>" or "events").</a:t>
            </a:r>
          </a:p>
          <a:p>
            <a:pPr lvl="1"/>
            <a:r>
              <a:rPr lang="en-US" altLang="en-US" sz="2000" dirty="0"/>
              <a:t>Do not run simultaneously when accessing the same object ("</a:t>
            </a:r>
            <a:r>
              <a:rPr lang="en-US" altLang="en-US" sz="2000" i="1" dirty="0"/>
              <a:t>monitors</a:t>
            </a:r>
            <a:r>
              <a:rPr lang="en-US" altLang="en-US" sz="2000" dirty="0"/>
              <a:t>").</a:t>
            </a:r>
          </a:p>
          <a:p>
            <a:pPr lvl="1"/>
            <a:r>
              <a:rPr lang="en-US" altLang="en-US" sz="2000" dirty="0"/>
              <a:t>Do not run simultaneously when accessing the same code ("</a:t>
            </a:r>
            <a:r>
              <a:rPr lang="en-US" altLang="en-US" sz="2000" i="1" dirty="0"/>
              <a:t>critical sections</a:t>
            </a:r>
            <a:r>
              <a:rPr lang="en-US" altLang="en-US" sz="2000" dirty="0"/>
              <a:t>").</a:t>
            </a:r>
          </a:p>
          <a:p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sz="2000" b="1" dirty="0"/>
              <a:t> </a:t>
            </a:r>
            <a:r>
              <a:rPr lang="en-US" altLang="en-US" sz="2000" dirty="0"/>
              <a:t>keyword is essential in implementing synchronization (but is poorly designed.)</a:t>
            </a:r>
          </a:p>
          <a:p>
            <a:pPr lvl="1"/>
            <a:r>
              <a:rPr lang="en-US" altLang="en-US" sz="2000" dirty="0"/>
              <a:t>No timeout, so deadlock detection is impossible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altLang="en-US" sz="2000" dirty="0"/>
              <a:t>There is no way to determine if an object is already lock due to synchronization</a:t>
            </a:r>
          </a:p>
          <a:p>
            <a:pPr lvl="1"/>
            <a:r>
              <a:rPr lang="en-US" altLang="en-US" sz="2000" dirty="0"/>
              <a:t>If an object attempts to lock an already lock object, it is placed in a list waiting to acquire the lock, but no thread can be removed from that list by client.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3D90C-FFB5-46CA-A6D8-BD1635CED1D0}"/>
              </a:ext>
            </a:extLst>
          </p:cNvPr>
          <p:cNvSpPr txBox="1"/>
          <p:nvPr/>
        </p:nvSpPr>
        <p:spPr>
          <a:xfrm>
            <a:off x="10180320" y="112991"/>
            <a:ext cx="187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Synchronized</a:t>
            </a:r>
          </a:p>
        </p:txBody>
      </p:sp>
    </p:spTree>
    <p:extLst>
      <p:ext uri="{BB962C8B-B14F-4D97-AF65-F5344CB8AC3E}">
        <p14:creationId xmlns:p14="http://schemas.microsoft.com/office/powerpoint/2010/main" val="294895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Java has locks (on any object)</a:t>
            </a:r>
          </a:p>
          <a:p>
            <a:pPr lvl="1"/>
            <a:r>
              <a:rPr lang="en-US" altLang="en-US" dirty="0"/>
              <a:t>The Java platform associates a lock with every object that has </a:t>
            </a:r>
            <a:r>
              <a:rPr lang="en-US" altLang="en-US" dirty="0">
                <a:latin typeface="Courier New" panose="02070309020205020404" pitchFamily="49" charset="0"/>
              </a:rPr>
              <a:t>synchronized</a:t>
            </a:r>
            <a:r>
              <a:rPr lang="en-US" altLang="en-US" dirty="0"/>
              <a:t> code</a:t>
            </a:r>
          </a:p>
          <a:p>
            <a:pPr lvl="1"/>
            <a:r>
              <a:rPr lang="en-US" altLang="en-US" dirty="0"/>
              <a:t>A method or a code block {...} can be synchronized</a:t>
            </a:r>
          </a:p>
          <a:p>
            <a:pPr lvl="1"/>
            <a:r>
              <a:rPr lang="en-US" altLang="en-US" dirty="0"/>
              <a:t>The lock is acquired before the block is entered and released when the block is exited</a:t>
            </a:r>
          </a:p>
          <a:p>
            <a:r>
              <a:rPr lang="en-US" altLang="en-US" dirty="0"/>
              <a:t>Java has condition variables (wait lists)</a:t>
            </a:r>
          </a:p>
          <a:p>
            <a:pPr lvl="1"/>
            <a:r>
              <a:rPr lang="en-US" altLang="en-US" dirty="0"/>
              <a:t>The Object class defines wait(), notify(), </a:t>
            </a:r>
            <a:r>
              <a:rPr lang="en-US" altLang="en-US" dirty="0" err="1"/>
              <a:t>notifyAll</a:t>
            </a:r>
            <a:r>
              <a:rPr lang="en-US" altLang="en-US" dirty="0"/>
              <a:t>() methods</a:t>
            </a:r>
          </a:p>
          <a:p>
            <a:pPr lvl="1"/>
            <a:r>
              <a:rPr lang="en-US" altLang="en-US" dirty="0"/>
              <a:t>By inheritance, all objects of all classes have those methods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4A716-FA73-471F-A7A7-E492666033DA}"/>
              </a:ext>
            </a:extLst>
          </p:cNvPr>
          <p:cNvSpPr txBox="1"/>
          <p:nvPr/>
        </p:nvSpPr>
        <p:spPr>
          <a:xfrm>
            <a:off x="10180320" y="112991"/>
            <a:ext cx="187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Synchronized</a:t>
            </a:r>
          </a:p>
        </p:txBody>
      </p:sp>
    </p:spTree>
    <p:extLst>
      <p:ext uri="{BB962C8B-B14F-4D97-AF65-F5344CB8AC3E}">
        <p14:creationId xmlns:p14="http://schemas.microsoft.com/office/powerpoint/2010/main" val="155362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Sockets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a socket?</a:t>
            </a:r>
          </a:p>
          <a:p>
            <a:pPr lvl="1"/>
            <a:r>
              <a:rPr lang="en-US" altLang="en-US" dirty="0"/>
              <a:t>An interface between application and network</a:t>
            </a:r>
          </a:p>
          <a:p>
            <a:pPr lvl="2"/>
            <a:r>
              <a:rPr lang="en-US" altLang="en-US" dirty="0"/>
              <a:t>The application creates a socket</a:t>
            </a:r>
          </a:p>
          <a:p>
            <a:pPr lvl="2"/>
            <a:r>
              <a:rPr lang="en-US" altLang="en-US" dirty="0"/>
              <a:t>The socket </a:t>
            </a:r>
            <a:r>
              <a:rPr lang="en-US" altLang="en-US" i="1" dirty="0"/>
              <a:t>type </a:t>
            </a:r>
            <a:r>
              <a:rPr lang="en-US" altLang="en-US" dirty="0"/>
              <a:t>dictates the style of communication</a:t>
            </a:r>
          </a:p>
          <a:p>
            <a:pPr lvl="3"/>
            <a:r>
              <a:rPr lang="en-US" altLang="en-US" dirty="0"/>
              <a:t>reliable vs. best effort</a:t>
            </a:r>
          </a:p>
          <a:p>
            <a:pPr lvl="3"/>
            <a:r>
              <a:rPr lang="en-US" altLang="en-US" dirty="0"/>
              <a:t>connection-oriented vs. connectionless</a:t>
            </a:r>
          </a:p>
          <a:p>
            <a:pPr lvl="1"/>
            <a:r>
              <a:rPr lang="en-US" altLang="en-US" dirty="0"/>
              <a:t>Once configured, the application can</a:t>
            </a:r>
          </a:p>
          <a:p>
            <a:pPr lvl="2"/>
            <a:r>
              <a:rPr lang="en-US" altLang="en-US" dirty="0"/>
              <a:t>pass data to the socket for network transmission</a:t>
            </a:r>
          </a:p>
          <a:p>
            <a:pPr lvl="2"/>
            <a:r>
              <a:rPr lang="en-US" altLang="en-US" dirty="0"/>
              <a:t>receive data from the socket (transmitted through the network by some other host)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4A716-FA73-471F-A7A7-E492666033DA}"/>
              </a:ext>
            </a:extLst>
          </p:cNvPr>
          <p:cNvSpPr txBox="1"/>
          <p:nvPr/>
        </p:nvSpPr>
        <p:spPr>
          <a:xfrm>
            <a:off x="10561320" y="180459"/>
            <a:ext cx="13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Sockets</a:t>
            </a:r>
          </a:p>
        </p:txBody>
      </p:sp>
    </p:spTree>
    <p:extLst>
      <p:ext uri="{BB962C8B-B14F-4D97-AF65-F5344CB8AC3E}">
        <p14:creationId xmlns:p14="http://schemas.microsoft.com/office/powerpoint/2010/main" val="263163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types of 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286" cy="435133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</a:rPr>
              <a:t>STREAM</a:t>
            </a:r>
          </a:p>
          <a:p>
            <a:pPr lvl="1"/>
            <a:r>
              <a:rPr lang="en-US" altLang="en-US" dirty="0"/>
              <a:t>a.k.a. TCP</a:t>
            </a:r>
          </a:p>
          <a:p>
            <a:pPr lvl="1"/>
            <a:r>
              <a:rPr lang="en-US" altLang="en-US" dirty="0"/>
              <a:t>reliable delivery</a:t>
            </a:r>
          </a:p>
          <a:p>
            <a:pPr lvl="1"/>
            <a:r>
              <a:rPr lang="en-US" altLang="en-US" dirty="0"/>
              <a:t>in-order guaranteed</a:t>
            </a:r>
          </a:p>
          <a:p>
            <a:pPr lvl="1"/>
            <a:r>
              <a:rPr lang="en-US" altLang="en-US" dirty="0"/>
              <a:t>connection-oriented</a:t>
            </a:r>
          </a:p>
          <a:p>
            <a:pPr lvl="1"/>
            <a:r>
              <a:rPr lang="en-US" altLang="en-US" dirty="0"/>
              <a:t>bidirectional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4A716-FA73-471F-A7A7-E492666033DA}"/>
              </a:ext>
            </a:extLst>
          </p:cNvPr>
          <p:cNvSpPr txBox="1"/>
          <p:nvPr/>
        </p:nvSpPr>
        <p:spPr>
          <a:xfrm>
            <a:off x="10561320" y="180459"/>
            <a:ext cx="13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Sockets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5825E2-C4AD-487F-B2FE-EE3EFCE97ACB}"/>
              </a:ext>
            </a:extLst>
          </p:cNvPr>
          <p:cNvSpPr txBox="1">
            <a:spLocks/>
          </p:cNvSpPr>
          <p:nvPr/>
        </p:nvSpPr>
        <p:spPr>
          <a:xfrm>
            <a:off x="5442857" y="1837690"/>
            <a:ext cx="6328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Arial" panose="020B0604020202020204" pitchFamily="34" charset="0"/>
              </a:rPr>
              <a:t>DATAGRAM</a:t>
            </a:r>
          </a:p>
          <a:p>
            <a:pPr lvl="1"/>
            <a:r>
              <a:rPr lang="en-US" altLang="en-US" dirty="0"/>
              <a:t>a.k.a. UDP</a:t>
            </a:r>
          </a:p>
          <a:p>
            <a:pPr lvl="1"/>
            <a:r>
              <a:rPr lang="en-US" altLang="en-US" dirty="0"/>
              <a:t>unreliable delivery; data can be lost, although this is unusual</a:t>
            </a:r>
          </a:p>
          <a:p>
            <a:pPr lvl="1"/>
            <a:r>
              <a:rPr lang="en-US" altLang="en-US" dirty="0"/>
              <a:t>no order guarantees</a:t>
            </a:r>
          </a:p>
          <a:p>
            <a:pPr lvl="1"/>
            <a:r>
              <a:rPr lang="en-US" altLang="en-US" dirty="0"/>
              <a:t>no notion of “connection” – app indicates </a:t>
            </a:r>
            <a:r>
              <a:rPr lang="en-US" altLang="en-US" dirty="0" err="1"/>
              <a:t>dest</a:t>
            </a:r>
            <a:r>
              <a:rPr lang="en-US" altLang="en-US" dirty="0"/>
              <a:t>. for each packet</a:t>
            </a:r>
          </a:p>
          <a:p>
            <a:pPr lvl="1"/>
            <a:r>
              <a:rPr lang="en-US" altLang="en-US" dirty="0"/>
              <a:t>can send or receive</a:t>
            </a:r>
          </a:p>
        </p:txBody>
      </p:sp>
    </p:spTree>
    <p:extLst>
      <p:ext uri="{BB962C8B-B14F-4D97-AF65-F5344CB8AC3E}">
        <p14:creationId xmlns:p14="http://schemas.microsoft.com/office/powerpoint/2010/main" val="396204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InetAddress</a:t>
            </a:r>
            <a:r>
              <a:rPr lang="en-US" altLang="en-US" dirty="0"/>
              <a:t> Class</a:t>
            </a:r>
          </a:p>
          <a:p>
            <a:endParaRPr lang="en-US" altLang="en-US" dirty="0"/>
          </a:p>
          <a:p>
            <a:r>
              <a:rPr lang="en-US" altLang="en-US" dirty="0"/>
              <a:t>Using sockets</a:t>
            </a:r>
          </a:p>
          <a:p>
            <a:pPr lvl="1"/>
            <a:r>
              <a:rPr lang="en-US" altLang="en-US" dirty="0"/>
              <a:t>TCP sockets</a:t>
            </a:r>
          </a:p>
          <a:p>
            <a:pPr lvl="1"/>
            <a:r>
              <a:rPr lang="en-US" altLang="en-US" dirty="0"/>
              <a:t>Datagram Sockets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4A716-FA73-471F-A7A7-E492666033DA}"/>
              </a:ext>
            </a:extLst>
          </p:cNvPr>
          <p:cNvSpPr txBox="1"/>
          <p:nvPr/>
        </p:nvSpPr>
        <p:spPr>
          <a:xfrm>
            <a:off x="10561320" y="180459"/>
            <a:ext cx="13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Sockets</a:t>
            </a:r>
          </a:p>
        </p:txBody>
      </p:sp>
    </p:spTree>
    <p:extLst>
      <p:ext uri="{BB962C8B-B14F-4D97-AF65-F5344CB8AC3E}">
        <p14:creationId xmlns:p14="http://schemas.microsoft.com/office/powerpoint/2010/main" val="399176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EE5ACE0-9255-4965-9BDB-091918890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and Thread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40DFA7-E549-4F5F-B064-37C065C17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process</a:t>
            </a:r>
            <a:r>
              <a:rPr lang="en-US" altLang="en-US" sz="2400" i="1" dirty="0"/>
              <a:t> </a:t>
            </a:r>
            <a:r>
              <a:rPr lang="en-US" altLang="en-US" sz="2400" dirty="0"/>
              <a:t>is a self-contained running program with its own address space.</a:t>
            </a:r>
          </a:p>
          <a:p>
            <a:r>
              <a:rPr lang="en-US" altLang="en-US" sz="2400" dirty="0"/>
              <a:t>A </a:t>
            </a:r>
            <a:r>
              <a:rPr lang="en-US" altLang="en-US" sz="2400" i="1" dirty="0"/>
              <a:t>multitasking </a:t>
            </a:r>
            <a:r>
              <a:rPr lang="en-US" altLang="en-US" sz="2400" dirty="0"/>
              <a:t>operating system is capable of running more than one process (program) at a time.</a:t>
            </a:r>
          </a:p>
          <a:p>
            <a:r>
              <a:rPr lang="en-US" altLang="en-US" sz="2400" dirty="0"/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thread</a:t>
            </a:r>
            <a:r>
              <a:rPr lang="en-US" altLang="en-US" sz="2400" dirty="0"/>
              <a:t> is a single sequential flow of control within a process.</a:t>
            </a:r>
          </a:p>
          <a:p>
            <a:pPr lvl="1"/>
            <a:r>
              <a:rPr lang="en-US" altLang="en-US" sz="2000" dirty="0"/>
              <a:t>multiple threads can work together to accomplish a common goal</a:t>
            </a:r>
          </a:p>
          <a:p>
            <a:endParaRPr lang="en-US" altLang="en-US" dirty="0"/>
          </a:p>
          <a:p>
            <a:r>
              <a:rPr lang="en-US" altLang="en-US" dirty="0"/>
              <a:t>Video Game example</a:t>
            </a:r>
          </a:p>
          <a:p>
            <a:pPr lvl="1"/>
            <a:r>
              <a:rPr lang="en-US" altLang="en-US" dirty="0"/>
              <a:t>one thread for graphics</a:t>
            </a:r>
          </a:p>
          <a:p>
            <a:pPr lvl="1"/>
            <a:r>
              <a:rPr lang="en-US" altLang="en-US" dirty="0"/>
              <a:t>one thread for user interaction</a:t>
            </a:r>
          </a:p>
          <a:p>
            <a:pPr lvl="1"/>
            <a:r>
              <a:rPr lang="en-US" altLang="en-US" dirty="0"/>
              <a:t>one thread for networking</a:t>
            </a:r>
          </a:p>
          <a:p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6BD04D-7367-46F4-9088-3824921A983D}"/>
              </a:ext>
            </a:extLst>
          </p:cNvPr>
          <p:cNvSpPr txBox="1"/>
          <p:nvPr/>
        </p:nvSpPr>
        <p:spPr>
          <a:xfrm>
            <a:off x="10393680" y="11299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Threads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in java.net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The core package </a:t>
            </a:r>
            <a:r>
              <a:rPr lang="en-US" altLang="en-US" sz="2400" dirty="0">
                <a:solidFill>
                  <a:srgbClr val="FF0000"/>
                </a:solidFill>
              </a:rPr>
              <a:t>java.net </a:t>
            </a:r>
            <a:r>
              <a:rPr lang="en-US" altLang="en-US" sz="2400" dirty="0"/>
              <a:t>contains a number of classes that allow programmers to carry out network programming</a:t>
            </a:r>
          </a:p>
          <a:p>
            <a:pPr lvl="1"/>
            <a:r>
              <a:rPr lang="en-US" altLang="en-US" sz="2000" dirty="0" err="1"/>
              <a:t>ContentHandler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DatagramPacket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DatagramSocket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DatagramSocketImplHttpURLConnection</a:t>
            </a:r>
            <a:endParaRPr lang="en-US" altLang="en-US" sz="2000" dirty="0"/>
          </a:p>
          <a:p>
            <a:pPr lvl="1"/>
            <a:r>
              <a:rPr lang="en-US" altLang="en-US" sz="2000" dirty="0" err="1">
                <a:solidFill>
                  <a:srgbClr val="FF0000"/>
                </a:solidFill>
              </a:rPr>
              <a:t>InetAddress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en-US" sz="2000" dirty="0" err="1"/>
              <a:t>MulticastSocket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ServerSocket</a:t>
            </a:r>
            <a:endParaRPr lang="en-US" altLang="en-US" sz="2000" dirty="0"/>
          </a:p>
          <a:p>
            <a:pPr lvl="1"/>
            <a:r>
              <a:rPr lang="en-US" altLang="en-US" sz="2000" dirty="0"/>
              <a:t>Socket</a:t>
            </a:r>
          </a:p>
          <a:p>
            <a:pPr lvl="1"/>
            <a:r>
              <a:rPr lang="en-US" altLang="en-US" sz="2000" dirty="0" err="1"/>
              <a:t>SocketImpl</a:t>
            </a:r>
            <a:endParaRPr lang="en-US" altLang="en-US" sz="2000" dirty="0"/>
          </a:p>
          <a:p>
            <a:pPr lvl="1"/>
            <a:r>
              <a:rPr lang="en-US" altLang="en-US" sz="2000" dirty="0"/>
              <a:t>URL</a:t>
            </a:r>
          </a:p>
          <a:p>
            <a:pPr lvl="1"/>
            <a:r>
              <a:rPr lang="en-US" altLang="en-US" sz="2000" dirty="0" err="1"/>
              <a:t>URLConnection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URLEncoder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URLStreamHandler</a:t>
            </a:r>
            <a:endParaRPr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4A716-FA73-471F-A7A7-E492666033DA}"/>
              </a:ext>
            </a:extLst>
          </p:cNvPr>
          <p:cNvSpPr txBox="1"/>
          <p:nvPr/>
        </p:nvSpPr>
        <p:spPr>
          <a:xfrm>
            <a:off x="10561320" y="180459"/>
            <a:ext cx="13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Sockets</a:t>
            </a:r>
          </a:p>
        </p:txBody>
      </p:sp>
    </p:spTree>
    <p:extLst>
      <p:ext uri="{BB962C8B-B14F-4D97-AF65-F5344CB8AC3E}">
        <p14:creationId xmlns:p14="http://schemas.microsoft.com/office/powerpoint/2010/main" val="411519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InetAddress</a:t>
            </a:r>
            <a:r>
              <a:rPr lang="en-US" altLang="en-US" dirty="0"/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Handles Internet addresses both as host names and as IP addresses</a:t>
            </a:r>
          </a:p>
          <a:p>
            <a:r>
              <a:rPr lang="en-US" altLang="en-US" sz="2400" dirty="0"/>
              <a:t>Static Method </a:t>
            </a:r>
            <a:r>
              <a:rPr lang="en-US" altLang="en-US" sz="2400" dirty="0" err="1"/>
              <a:t>getByName</a:t>
            </a:r>
            <a:r>
              <a:rPr lang="en-US" altLang="en-US" sz="2400" dirty="0"/>
              <a:t> returns the IP address of a specified host name as an </a:t>
            </a:r>
            <a:r>
              <a:rPr lang="en-US" altLang="en-US" sz="2400" dirty="0" err="1"/>
              <a:t>InetAddress</a:t>
            </a:r>
            <a:r>
              <a:rPr lang="en-US" altLang="en-US" sz="2400" dirty="0"/>
              <a:t> object</a:t>
            </a:r>
          </a:p>
          <a:p>
            <a:r>
              <a:rPr lang="en-US" altLang="en-US" sz="2400" dirty="0"/>
              <a:t>Methods for address/name conversion:</a:t>
            </a:r>
          </a:p>
          <a:p>
            <a:pPr lvl="1">
              <a:buNone/>
            </a:pPr>
            <a:r>
              <a:rPr lang="en-US" altLang="en-US" sz="1600" dirty="0"/>
              <a:t>public static </a:t>
            </a:r>
            <a:r>
              <a:rPr lang="en-US" altLang="en-US" sz="1600" dirty="0" err="1"/>
              <a:t>InetAddress</a:t>
            </a:r>
            <a:r>
              <a:rPr lang="en-US" altLang="en-US" sz="1600" dirty="0"/>
              <a:t>   </a:t>
            </a:r>
            <a:r>
              <a:rPr lang="en-US" altLang="en-US" sz="1600" dirty="0" err="1">
                <a:solidFill>
                  <a:srgbClr val="FF0000"/>
                </a:solidFill>
              </a:rPr>
              <a:t>getByName</a:t>
            </a:r>
            <a:r>
              <a:rPr lang="en-US" altLang="en-US" sz="1600" dirty="0"/>
              <a:t>(String host) throws </a:t>
            </a:r>
            <a:r>
              <a:rPr lang="en-US" altLang="en-US" sz="1600" dirty="0" err="1"/>
              <a:t>UnknownHostException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public static </a:t>
            </a:r>
            <a:r>
              <a:rPr lang="en-US" altLang="en-US" sz="1600" dirty="0" err="1"/>
              <a:t>InetAddress</a:t>
            </a:r>
            <a:r>
              <a:rPr lang="en-US" altLang="en-US" sz="1600" dirty="0"/>
              <a:t>[] </a:t>
            </a:r>
            <a:r>
              <a:rPr lang="en-US" altLang="en-US" sz="1600" dirty="0" err="1"/>
              <a:t>getAllByName</a:t>
            </a:r>
            <a:r>
              <a:rPr lang="en-US" altLang="en-US" sz="1600" dirty="0"/>
              <a:t>(String host) throws </a:t>
            </a:r>
            <a:r>
              <a:rPr lang="en-US" altLang="en-US" sz="1600" dirty="0" err="1"/>
              <a:t>UnknownHostException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public static </a:t>
            </a:r>
            <a:r>
              <a:rPr lang="en-US" altLang="en-US" sz="1600" dirty="0" err="1"/>
              <a:t>InetAddress</a:t>
            </a:r>
            <a:r>
              <a:rPr lang="en-US" altLang="en-US" sz="1600" dirty="0"/>
              <a:t>   </a:t>
            </a:r>
            <a:r>
              <a:rPr lang="en-US" altLang="en-US" sz="1600" dirty="0" err="1"/>
              <a:t>getLocalHost</a:t>
            </a:r>
            <a:r>
              <a:rPr lang="en-US" altLang="en-US" sz="1600" dirty="0"/>
              <a:t>() throws </a:t>
            </a:r>
            <a:r>
              <a:rPr lang="en-US" altLang="en-US" sz="1600" dirty="0" err="1"/>
              <a:t>UnknownHostException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 public </a:t>
            </a:r>
            <a:r>
              <a:rPr lang="en-US" altLang="en-US" sz="1600" dirty="0" err="1"/>
              <a:t>boolean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isMulticastAddress</a:t>
            </a:r>
            <a:r>
              <a:rPr lang="en-US" altLang="en-US" sz="1600" dirty="0"/>
              <a:t>()</a:t>
            </a:r>
          </a:p>
          <a:p>
            <a:pPr lvl="1">
              <a:buNone/>
            </a:pPr>
            <a:r>
              <a:rPr lang="en-US" altLang="en-US" sz="1600" dirty="0"/>
              <a:t> public String  </a:t>
            </a:r>
            <a:r>
              <a:rPr lang="en-US" altLang="en-US" sz="1600" dirty="0" err="1"/>
              <a:t>getHostName</a:t>
            </a:r>
            <a:r>
              <a:rPr lang="en-US" altLang="en-US" sz="1600" dirty="0"/>
              <a:t>()</a:t>
            </a:r>
          </a:p>
          <a:p>
            <a:pPr lvl="1">
              <a:buNone/>
            </a:pPr>
            <a:r>
              <a:rPr lang="en-US" altLang="en-US" sz="1600" dirty="0"/>
              <a:t> public byte[]  </a:t>
            </a:r>
            <a:r>
              <a:rPr lang="en-US" altLang="en-US" sz="1600" dirty="0" err="1"/>
              <a:t>getAddress</a:t>
            </a:r>
            <a:r>
              <a:rPr lang="en-US" altLang="en-US" sz="1600" dirty="0"/>
              <a:t>()</a:t>
            </a:r>
          </a:p>
          <a:p>
            <a:pPr lvl="1">
              <a:buNone/>
            </a:pPr>
            <a:r>
              <a:rPr lang="en-US" altLang="en-US" sz="1600" dirty="0"/>
              <a:t> public String  </a:t>
            </a:r>
            <a:r>
              <a:rPr lang="en-US" altLang="en-US" sz="1600" dirty="0" err="1"/>
              <a:t>getHostAddress</a:t>
            </a:r>
            <a:r>
              <a:rPr lang="en-US" altLang="en-US" sz="1600" dirty="0"/>
              <a:t>()</a:t>
            </a:r>
          </a:p>
          <a:p>
            <a:pPr lvl="1">
              <a:buNone/>
            </a:pPr>
            <a:r>
              <a:rPr lang="en-US" altLang="en-US" sz="1600" dirty="0"/>
              <a:t> public int     </a:t>
            </a:r>
            <a:r>
              <a:rPr lang="en-US" altLang="en-US" sz="1600" dirty="0" err="1"/>
              <a:t>hashCode</a:t>
            </a:r>
            <a:r>
              <a:rPr lang="en-US" altLang="en-US" sz="1600" dirty="0"/>
              <a:t>()</a:t>
            </a:r>
          </a:p>
          <a:p>
            <a:pPr lvl="1">
              <a:buNone/>
            </a:pPr>
            <a:r>
              <a:rPr lang="en-US" altLang="en-US" sz="1600" dirty="0"/>
              <a:t> public </a:t>
            </a:r>
            <a:r>
              <a:rPr lang="en-US" altLang="en-US" sz="1600" dirty="0" err="1"/>
              <a:t>boolean</a:t>
            </a:r>
            <a:r>
              <a:rPr lang="en-US" altLang="en-US" sz="1600" dirty="0"/>
              <a:t> equals(Object obj)</a:t>
            </a:r>
          </a:p>
          <a:p>
            <a:pPr lvl="1">
              <a:buNone/>
            </a:pPr>
            <a:r>
              <a:rPr lang="en-US" altLang="en-US" sz="1600" dirty="0"/>
              <a:t> public String  </a:t>
            </a:r>
            <a:r>
              <a:rPr lang="en-US" altLang="en-US" sz="1600" dirty="0" err="1"/>
              <a:t>toString</a:t>
            </a:r>
            <a:r>
              <a:rPr lang="en-US" altLang="en-US" sz="1600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4A716-FA73-471F-A7A7-E492666033DA}"/>
              </a:ext>
            </a:extLst>
          </p:cNvPr>
          <p:cNvSpPr txBox="1"/>
          <p:nvPr/>
        </p:nvSpPr>
        <p:spPr>
          <a:xfrm>
            <a:off x="10561320" y="180459"/>
            <a:ext cx="13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Sockets</a:t>
            </a:r>
          </a:p>
        </p:txBody>
      </p:sp>
    </p:spTree>
    <p:extLst>
      <p:ext uri="{BB962C8B-B14F-4D97-AF65-F5344CB8AC3E}">
        <p14:creationId xmlns:p14="http://schemas.microsoft.com/office/powerpoint/2010/main" val="272581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Java.net.Socket</a:t>
            </a:r>
            <a:r>
              <a:rPr lang="en-US" altLang="en-US" dirty="0"/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Connection is accomplished via construction. </a:t>
            </a:r>
          </a:p>
          <a:p>
            <a:pPr lvl="1"/>
            <a:r>
              <a:rPr lang="en-US" altLang="en-US" sz="2000" dirty="0"/>
              <a:t>Each Socket object is associated with exactly one remote host. </a:t>
            </a:r>
          </a:p>
          <a:p>
            <a:pPr lvl="2"/>
            <a:r>
              <a:rPr lang="en-US" altLang="en-US" sz="1800" dirty="0"/>
              <a:t>To connect to a host, you must create a new Socket object.</a:t>
            </a:r>
          </a:p>
          <a:p>
            <a:pPr lvl="2">
              <a:buFontTx/>
              <a:buNone/>
            </a:pPr>
            <a:r>
              <a:rPr lang="en-US" altLang="en-US" sz="1400" dirty="0"/>
              <a:t>		public Socket(String host, int port)  throws </a:t>
            </a:r>
            <a:r>
              <a:rPr lang="en-US" altLang="en-US" sz="1400" dirty="0" err="1"/>
              <a:t>UnknownHostException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IOException</a:t>
            </a:r>
            <a:endParaRPr lang="en-US" altLang="en-US" sz="1400" dirty="0"/>
          </a:p>
          <a:p>
            <a:pPr lvl="2">
              <a:buFontTx/>
              <a:buNone/>
            </a:pPr>
            <a:r>
              <a:rPr lang="en-US" altLang="en-US" sz="1400" dirty="0"/>
              <a:t>		public </a:t>
            </a:r>
            <a:r>
              <a:rPr lang="en-US" altLang="en-US" sz="1400" dirty="0">
                <a:solidFill>
                  <a:srgbClr val="FF0000"/>
                </a:solidFill>
              </a:rPr>
              <a:t>Socket</a:t>
            </a:r>
            <a:r>
              <a:rPr lang="en-US" altLang="en-US" sz="1400" dirty="0"/>
              <a:t>(</a:t>
            </a:r>
            <a:r>
              <a:rPr lang="en-US" altLang="en-US" sz="1400" dirty="0" err="1"/>
              <a:t>InetAddress</a:t>
            </a:r>
            <a:r>
              <a:rPr lang="en-US" altLang="en-US" sz="1400" dirty="0"/>
              <a:t> address, int port) throws </a:t>
            </a:r>
            <a:r>
              <a:rPr lang="en-US" altLang="en-US" sz="1400" dirty="0" err="1"/>
              <a:t>IOException</a:t>
            </a:r>
            <a:endParaRPr lang="en-US" altLang="en-US" sz="1400" dirty="0"/>
          </a:p>
          <a:p>
            <a:pPr lvl="2">
              <a:buFontTx/>
              <a:buNone/>
            </a:pPr>
            <a:r>
              <a:rPr lang="en-US" altLang="en-US" sz="1400" dirty="0"/>
              <a:t>		public Socket(String host, int port, </a:t>
            </a:r>
            <a:r>
              <a:rPr lang="en-US" altLang="en-US" sz="1400" dirty="0" err="1"/>
              <a:t>InetAddress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localAddress</a:t>
            </a:r>
            <a:r>
              <a:rPr lang="en-US" altLang="en-US" sz="1400" dirty="0"/>
              <a:t>,  int </a:t>
            </a:r>
            <a:r>
              <a:rPr lang="en-US" altLang="en-US" sz="1400" dirty="0" err="1"/>
              <a:t>localPort</a:t>
            </a:r>
            <a:r>
              <a:rPr lang="en-US" altLang="en-US" sz="1400" dirty="0"/>
              <a:t>) throws </a:t>
            </a:r>
            <a:r>
              <a:rPr lang="en-US" altLang="en-US" sz="1400" dirty="0" err="1"/>
              <a:t>IOException</a:t>
            </a:r>
            <a:endParaRPr lang="en-US" altLang="en-US" sz="1400" dirty="0"/>
          </a:p>
          <a:p>
            <a:pPr lvl="2">
              <a:buFontTx/>
              <a:buNone/>
            </a:pPr>
            <a:r>
              <a:rPr lang="en-US" altLang="en-US" sz="1400" dirty="0"/>
              <a:t>		public Socket(</a:t>
            </a:r>
            <a:r>
              <a:rPr lang="en-US" altLang="en-US" sz="1400" dirty="0" err="1"/>
              <a:t>InetAddress</a:t>
            </a:r>
            <a:r>
              <a:rPr lang="en-US" altLang="en-US" sz="1400" dirty="0"/>
              <a:t> address, int port, </a:t>
            </a:r>
            <a:r>
              <a:rPr lang="en-US" altLang="en-US" sz="1400" dirty="0" err="1"/>
              <a:t>InetAddress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localAddress</a:t>
            </a:r>
            <a:r>
              <a:rPr lang="en-US" altLang="en-US" sz="1400" dirty="0"/>
              <a:t>,  int </a:t>
            </a:r>
            <a:r>
              <a:rPr lang="en-US" altLang="en-US" sz="1400" dirty="0" err="1"/>
              <a:t>localPort</a:t>
            </a:r>
            <a:r>
              <a:rPr lang="en-US" altLang="en-US" sz="1400" dirty="0"/>
              <a:t>) throws </a:t>
            </a:r>
            <a:r>
              <a:rPr lang="en-US" altLang="en-US" sz="1400" dirty="0" err="1"/>
              <a:t>IOException</a:t>
            </a:r>
            <a:endParaRPr lang="en-US" altLang="en-US" sz="1400" dirty="0"/>
          </a:p>
          <a:p>
            <a:r>
              <a:rPr lang="en-US" altLang="en-US" sz="2000" dirty="0"/>
              <a:t>Sending and receiving data is accomplished with output and input streams. There are methods to get an input stream for a socket and an output stream for the socket. </a:t>
            </a:r>
          </a:p>
          <a:p>
            <a:pPr lvl="2">
              <a:buFontTx/>
              <a:buNone/>
            </a:pPr>
            <a:r>
              <a:rPr lang="en-US" altLang="en-US" sz="1400" dirty="0"/>
              <a:t> public </a:t>
            </a:r>
            <a:r>
              <a:rPr lang="en-US" altLang="en-US" sz="1400" dirty="0" err="1"/>
              <a:t>InputStream</a:t>
            </a:r>
            <a:r>
              <a:rPr lang="en-US" altLang="en-US" sz="1400" dirty="0"/>
              <a:t>  </a:t>
            </a:r>
            <a:r>
              <a:rPr lang="en-US" altLang="en-US" sz="1400" dirty="0" err="1">
                <a:solidFill>
                  <a:srgbClr val="FF0000"/>
                </a:solidFill>
              </a:rPr>
              <a:t>getInputStream</a:t>
            </a:r>
            <a:r>
              <a:rPr lang="en-US" altLang="en-US" sz="1400" dirty="0"/>
              <a:t>() throws </a:t>
            </a:r>
            <a:r>
              <a:rPr lang="en-US" altLang="en-US" sz="1400" dirty="0" err="1"/>
              <a:t>IOException</a:t>
            </a:r>
            <a:endParaRPr lang="en-US" altLang="en-US" sz="1400" dirty="0"/>
          </a:p>
          <a:p>
            <a:pPr lvl="2">
              <a:buFontTx/>
              <a:buNone/>
            </a:pPr>
            <a:r>
              <a:rPr lang="en-US" altLang="en-US" sz="1400" dirty="0"/>
              <a:t> public </a:t>
            </a:r>
            <a:r>
              <a:rPr lang="en-US" altLang="en-US" sz="1400" dirty="0" err="1"/>
              <a:t>OutputStream</a:t>
            </a:r>
            <a:r>
              <a:rPr lang="en-US" altLang="en-US" sz="1400" dirty="0"/>
              <a:t> </a:t>
            </a:r>
            <a:r>
              <a:rPr lang="en-US" altLang="en-US" sz="1400" dirty="0" err="1">
                <a:solidFill>
                  <a:srgbClr val="FF0000"/>
                </a:solidFill>
              </a:rPr>
              <a:t>getOutputStream</a:t>
            </a:r>
            <a:r>
              <a:rPr lang="en-US" altLang="en-US" sz="1400" dirty="0"/>
              <a:t>() throws </a:t>
            </a:r>
            <a:r>
              <a:rPr lang="en-US" altLang="en-US" sz="1400" dirty="0" err="1"/>
              <a:t>IOException</a:t>
            </a:r>
            <a:endParaRPr lang="en-US" altLang="en-US" sz="1400" dirty="0"/>
          </a:p>
          <a:p>
            <a:r>
              <a:rPr lang="en-US" altLang="en-US" sz="2000" dirty="0"/>
              <a:t>To close a socket: </a:t>
            </a:r>
          </a:p>
          <a:p>
            <a:pPr lvl="2">
              <a:buFontTx/>
              <a:buNone/>
            </a:pPr>
            <a:r>
              <a:rPr lang="en-US" altLang="en-US" sz="1400" dirty="0"/>
              <a:t>public void close() throws </a:t>
            </a:r>
            <a:r>
              <a:rPr lang="en-US" altLang="en-US" sz="1400" dirty="0" err="1"/>
              <a:t>IOException</a:t>
            </a:r>
            <a:r>
              <a:rPr lang="en-US" altLang="en-US" sz="1400" dirty="0"/>
              <a:t> </a:t>
            </a:r>
          </a:p>
          <a:p>
            <a:endParaRPr lang="en-US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4A716-FA73-471F-A7A7-E492666033DA}"/>
              </a:ext>
            </a:extLst>
          </p:cNvPr>
          <p:cNvSpPr txBox="1"/>
          <p:nvPr/>
        </p:nvSpPr>
        <p:spPr>
          <a:xfrm>
            <a:off x="10561320" y="180459"/>
            <a:ext cx="13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Sockets</a:t>
            </a:r>
          </a:p>
        </p:txBody>
      </p:sp>
    </p:spTree>
    <p:extLst>
      <p:ext uri="{BB962C8B-B14F-4D97-AF65-F5344CB8AC3E}">
        <p14:creationId xmlns:p14="http://schemas.microsoft.com/office/powerpoint/2010/main" val="509792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Java.net.ServerSocket</a:t>
            </a:r>
            <a:r>
              <a:rPr lang="en-US" altLang="en-US" dirty="0"/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i="1" dirty="0" err="1"/>
              <a:t>java.net.ServerSocket</a:t>
            </a:r>
            <a:r>
              <a:rPr lang="en-US" altLang="en-US" sz="2400" dirty="0"/>
              <a:t> class represents a server socket. It is constructed on a particular port. Then it calls accept() to listen for incoming connections.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accept</a:t>
            </a:r>
            <a:r>
              <a:rPr lang="en-US" altLang="en-US" sz="2000" dirty="0"/>
              <a:t>() blocks until a connection is detected. </a:t>
            </a:r>
          </a:p>
          <a:p>
            <a:pPr lvl="1"/>
            <a:r>
              <a:rPr lang="en-US" altLang="en-US" sz="2000" dirty="0"/>
              <a:t>Then accept() returns a </a:t>
            </a:r>
            <a:r>
              <a:rPr lang="en-US" altLang="en-US" sz="2000" dirty="0" err="1"/>
              <a:t>java.net.Socket</a:t>
            </a:r>
            <a:r>
              <a:rPr lang="en-US" altLang="en-US" sz="2000" dirty="0"/>
              <a:t> object that is used to perform the actual communication with the client. </a:t>
            </a:r>
          </a:p>
          <a:p>
            <a:pPr lvl="2"/>
            <a:r>
              <a:rPr lang="en-US" altLang="en-US" sz="1800" dirty="0"/>
              <a:t>the “plug”</a:t>
            </a:r>
          </a:p>
          <a:p>
            <a:pPr lvl="2"/>
            <a:endParaRPr lang="en-US" altLang="en-US" sz="1800" dirty="0"/>
          </a:p>
          <a:p>
            <a:pPr lvl="1"/>
            <a:r>
              <a:rPr lang="en-US" altLang="en-US" sz="2000" dirty="0"/>
              <a:t>backlog is the maximum size of the queue of connection requests</a:t>
            </a:r>
          </a:p>
          <a:p>
            <a:pPr lvl="1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1600" dirty="0"/>
              <a:t>public </a:t>
            </a:r>
            <a:r>
              <a:rPr lang="en-US" altLang="en-US" sz="1600" dirty="0" err="1"/>
              <a:t>ServerSocket</a:t>
            </a:r>
            <a:r>
              <a:rPr lang="en-US" altLang="en-US" sz="1600" dirty="0"/>
              <a:t>(int port) throws </a:t>
            </a:r>
            <a:r>
              <a:rPr lang="en-US" altLang="en-US" sz="1600" dirty="0" err="1"/>
              <a:t>IOException</a:t>
            </a:r>
            <a:endParaRPr lang="en-US" altLang="en-US" sz="1600" dirty="0"/>
          </a:p>
          <a:p>
            <a:pPr lvl="1">
              <a:buFontTx/>
              <a:buNone/>
            </a:pPr>
            <a:r>
              <a:rPr lang="en-US" altLang="en-US" sz="1600" dirty="0"/>
              <a:t>	public </a:t>
            </a:r>
            <a:r>
              <a:rPr lang="en-US" altLang="en-US" sz="1600" dirty="0" err="1"/>
              <a:t>ServerSocket</a:t>
            </a:r>
            <a:r>
              <a:rPr lang="en-US" altLang="en-US" sz="1600" dirty="0"/>
              <a:t>(int port, int backlog) throws </a:t>
            </a:r>
            <a:r>
              <a:rPr lang="en-US" altLang="en-US" sz="1600" dirty="0" err="1"/>
              <a:t>IOException</a:t>
            </a:r>
            <a:endParaRPr lang="en-US" altLang="en-US" sz="1600" dirty="0"/>
          </a:p>
          <a:p>
            <a:pPr lvl="1">
              <a:buFontTx/>
              <a:buNone/>
            </a:pPr>
            <a:r>
              <a:rPr lang="en-US" altLang="en-US" sz="1600" dirty="0"/>
              <a:t>	public </a:t>
            </a:r>
            <a:r>
              <a:rPr lang="en-US" altLang="en-US" sz="1600" dirty="0" err="1"/>
              <a:t>ServerSocket</a:t>
            </a:r>
            <a:r>
              <a:rPr lang="en-US" altLang="en-US" sz="1600" dirty="0"/>
              <a:t>(int port, int backlog, </a:t>
            </a:r>
            <a:r>
              <a:rPr lang="en-US" altLang="en-US" sz="1600" dirty="0" err="1"/>
              <a:t>InetAddress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bindAddr</a:t>
            </a:r>
            <a:r>
              <a:rPr lang="en-US" altLang="en-US" sz="1600" dirty="0"/>
              <a:t>) throws </a:t>
            </a:r>
            <a:r>
              <a:rPr lang="en-US" altLang="en-US" sz="1600" dirty="0" err="1"/>
              <a:t>IOException</a:t>
            </a:r>
            <a:r>
              <a:rPr lang="en-US" altLang="en-US" sz="1600" dirty="0"/>
              <a:t>	</a:t>
            </a:r>
          </a:p>
          <a:p>
            <a:pPr lvl="1">
              <a:buFontTx/>
              <a:buNone/>
            </a:pPr>
            <a:r>
              <a:rPr lang="en-US" altLang="en-US" sz="1600" dirty="0"/>
              <a:t>	public Socket accept() throws </a:t>
            </a:r>
            <a:r>
              <a:rPr lang="en-US" altLang="en-US" sz="1600" dirty="0" err="1"/>
              <a:t>IOException</a:t>
            </a:r>
            <a:endParaRPr lang="en-US" altLang="en-US" sz="1600" dirty="0"/>
          </a:p>
          <a:p>
            <a:pPr lvl="1">
              <a:buFontTx/>
              <a:buNone/>
            </a:pPr>
            <a:r>
              <a:rPr lang="en-US" altLang="en-US" sz="1600" dirty="0"/>
              <a:t>	public void close() throws </a:t>
            </a:r>
            <a:r>
              <a:rPr lang="en-US" altLang="en-US" sz="1600" dirty="0" err="1"/>
              <a:t>IOException</a:t>
            </a:r>
            <a:endParaRPr lang="en-US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4A716-FA73-471F-A7A7-E492666033DA}"/>
              </a:ext>
            </a:extLst>
          </p:cNvPr>
          <p:cNvSpPr txBox="1"/>
          <p:nvPr/>
        </p:nvSpPr>
        <p:spPr>
          <a:xfrm>
            <a:off x="10561320" y="180459"/>
            <a:ext cx="13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Sockets</a:t>
            </a:r>
          </a:p>
        </p:txBody>
      </p:sp>
    </p:spTree>
    <p:extLst>
      <p:ext uri="{BB962C8B-B14F-4D97-AF65-F5344CB8AC3E}">
        <p14:creationId xmlns:p14="http://schemas.microsoft.com/office/powerpoint/2010/main" val="163919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None/>
            </a:pPr>
            <a:r>
              <a:rPr lang="en-US" altLang="en-US" sz="2400" dirty="0"/>
              <a:t>SERVER: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Create a </a:t>
            </a:r>
            <a:r>
              <a:rPr lang="en-US" altLang="en-US" sz="2400" dirty="0" err="1">
                <a:solidFill>
                  <a:srgbClr val="FF0000"/>
                </a:solidFill>
              </a:rPr>
              <a:t>ServerSocket</a:t>
            </a:r>
            <a:r>
              <a:rPr lang="en-US" altLang="en-US" sz="2400" dirty="0"/>
              <a:t> object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i="1" dirty="0" err="1"/>
              <a:t>ServerSocket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servSocket</a:t>
            </a:r>
            <a:r>
              <a:rPr lang="en-US" altLang="en-US" sz="2400" i="1" dirty="0"/>
              <a:t> = new </a:t>
            </a:r>
            <a:r>
              <a:rPr lang="en-US" altLang="en-US" sz="2400" i="1" dirty="0" err="1"/>
              <a:t>ServerSocket</a:t>
            </a:r>
            <a:r>
              <a:rPr lang="en-US" altLang="en-US" sz="2400" i="1" dirty="0"/>
              <a:t>(1234);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Put the server into a waiting state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i="1" dirty="0"/>
              <a:t>Socket link = </a:t>
            </a:r>
            <a:r>
              <a:rPr lang="en-US" altLang="en-US" sz="2400" i="1" dirty="0" err="1"/>
              <a:t>servSocket.</a:t>
            </a:r>
            <a:r>
              <a:rPr lang="en-US" altLang="en-US" sz="2400" i="1" dirty="0" err="1">
                <a:solidFill>
                  <a:srgbClr val="FF0000"/>
                </a:solidFill>
              </a:rPr>
              <a:t>accept</a:t>
            </a:r>
            <a:r>
              <a:rPr lang="en-US" altLang="en-US" sz="2400" i="1" dirty="0"/>
              <a:t>();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Set up </a:t>
            </a:r>
            <a:r>
              <a:rPr lang="en-US" altLang="en-US" sz="2400" dirty="0">
                <a:solidFill>
                  <a:srgbClr val="FF0000"/>
                </a:solidFill>
              </a:rPr>
              <a:t>input and output streams</a:t>
            </a:r>
          </a:p>
          <a:p>
            <a:pPr marL="457200" lvl="1" indent="0">
              <a:buNone/>
            </a:pPr>
            <a:r>
              <a:rPr lang="en-US" altLang="en-US" dirty="0"/>
              <a:t>	use thread to serve this client via </a:t>
            </a:r>
            <a:r>
              <a:rPr lang="en-US" altLang="en-US" i="1" dirty="0"/>
              <a:t>link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Send and receive data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i="1" dirty="0" err="1"/>
              <a:t>out.println</a:t>
            </a:r>
            <a:r>
              <a:rPr lang="en-US" altLang="en-US" sz="2400" i="1" dirty="0"/>
              <a:t>(awaiting data…);</a:t>
            </a:r>
            <a:br>
              <a:rPr lang="en-US" altLang="en-US" sz="2400" i="1" dirty="0"/>
            </a:br>
            <a:r>
              <a:rPr lang="en-US" altLang="en-US" sz="2400" i="1" dirty="0"/>
              <a:t>	String input = </a:t>
            </a:r>
            <a:r>
              <a:rPr lang="en-US" altLang="en-US" sz="2400" i="1" dirty="0" err="1"/>
              <a:t>in.</a:t>
            </a:r>
            <a:r>
              <a:rPr lang="en-US" altLang="en-US" sz="2400" i="1" dirty="0" err="1">
                <a:solidFill>
                  <a:srgbClr val="FF0000"/>
                </a:solidFill>
              </a:rPr>
              <a:t>readLine</a:t>
            </a:r>
            <a:r>
              <a:rPr lang="en-US" altLang="en-US" sz="2400" i="1" dirty="0"/>
              <a:t>();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Close the connection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i="1" dirty="0" err="1"/>
              <a:t>link.close</a:t>
            </a:r>
            <a:r>
              <a:rPr lang="en-US" altLang="en-US" sz="2400" i="1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4A716-FA73-471F-A7A7-E492666033DA}"/>
              </a:ext>
            </a:extLst>
          </p:cNvPr>
          <p:cNvSpPr txBox="1"/>
          <p:nvPr/>
        </p:nvSpPr>
        <p:spPr>
          <a:xfrm>
            <a:off x="10561320" y="180459"/>
            <a:ext cx="13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Sockets</a:t>
            </a:r>
          </a:p>
        </p:txBody>
      </p:sp>
    </p:spTree>
    <p:extLst>
      <p:ext uri="{BB962C8B-B14F-4D97-AF65-F5344CB8AC3E}">
        <p14:creationId xmlns:p14="http://schemas.microsoft.com/office/powerpoint/2010/main" val="526107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up input and output 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Once a socket has connected you send data to the server via an output stream. You receive data from the server via an input stream.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Methods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getInputStream</a:t>
            </a:r>
            <a:r>
              <a:rPr lang="en-US" altLang="en-US" sz="2400" i="1" dirty="0"/>
              <a:t> </a:t>
            </a:r>
            <a:r>
              <a:rPr lang="en-US" altLang="en-US" sz="2400" dirty="0"/>
              <a:t>and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getOutputStream</a:t>
            </a:r>
            <a:r>
              <a:rPr lang="en-US" altLang="en-US" sz="2400" i="1" dirty="0"/>
              <a:t> </a:t>
            </a:r>
            <a:r>
              <a:rPr lang="en-US" altLang="en-US" sz="2400" dirty="0"/>
              <a:t>of class</a:t>
            </a:r>
            <a:r>
              <a:rPr lang="en-US" altLang="en-US" sz="2400" i="1" dirty="0"/>
              <a:t> Socket:</a:t>
            </a:r>
          </a:p>
          <a:p>
            <a:pPr>
              <a:buFontTx/>
              <a:buNone/>
            </a:pPr>
            <a:r>
              <a:rPr lang="en-US" altLang="en-US" sz="2400" i="1" dirty="0"/>
              <a:t>		</a:t>
            </a:r>
            <a:r>
              <a:rPr lang="en-US" altLang="en-US" sz="2400" i="1" dirty="0" err="1"/>
              <a:t>BufferedReader</a:t>
            </a:r>
            <a:r>
              <a:rPr lang="en-US" altLang="en-US" sz="2400" i="1" dirty="0"/>
              <a:t> in = new </a:t>
            </a:r>
            <a:r>
              <a:rPr lang="en-US" altLang="en-US" sz="2400" i="1" dirty="0" err="1"/>
              <a:t>BufferedReader</a:t>
            </a:r>
            <a:r>
              <a:rPr lang="en-US" altLang="en-US" sz="2400" i="1" dirty="0"/>
              <a:t>(</a:t>
            </a:r>
            <a:br>
              <a:rPr lang="en-US" altLang="en-US" sz="2400" i="1" dirty="0"/>
            </a:br>
            <a:r>
              <a:rPr lang="en-US" altLang="en-US" sz="2400" i="1" dirty="0"/>
              <a:t>	    		new </a:t>
            </a:r>
            <a:r>
              <a:rPr lang="en-US" altLang="en-US" sz="2400" i="1" dirty="0" err="1"/>
              <a:t>InputStreamReader</a:t>
            </a:r>
            <a:r>
              <a:rPr lang="en-US" altLang="en-US" sz="2400" i="1" dirty="0"/>
              <a:t>(</a:t>
            </a:r>
            <a:r>
              <a:rPr lang="en-US" altLang="en-US" sz="2400" i="1" dirty="0" err="1"/>
              <a:t>link.getInputStream</a:t>
            </a:r>
            <a:r>
              <a:rPr lang="en-US" altLang="en-US" sz="2400" i="1" dirty="0"/>
              <a:t>()));</a:t>
            </a:r>
          </a:p>
          <a:p>
            <a:pPr>
              <a:buFontTx/>
              <a:buNone/>
            </a:pPr>
            <a:r>
              <a:rPr lang="en-US" altLang="en-US" sz="2400" i="1" dirty="0"/>
              <a:t>		</a:t>
            </a:r>
            <a:r>
              <a:rPr lang="en-US" altLang="en-US" sz="2400" i="1" dirty="0" err="1"/>
              <a:t>PrintWriter</a:t>
            </a:r>
            <a:r>
              <a:rPr lang="en-US" altLang="en-US" sz="2400" i="1" dirty="0"/>
              <a:t> out = new </a:t>
            </a:r>
            <a:r>
              <a:rPr lang="en-US" altLang="en-US" sz="2400" i="1" dirty="0" err="1"/>
              <a:t>PrintWriter</a:t>
            </a:r>
            <a:r>
              <a:rPr lang="en-US" altLang="en-US" sz="2400" i="1" dirty="0"/>
              <a:t>(</a:t>
            </a:r>
            <a:r>
              <a:rPr lang="en-US" altLang="en-US" sz="2400" i="1" dirty="0" err="1"/>
              <a:t>link.getOutputStream</a:t>
            </a:r>
            <a:r>
              <a:rPr lang="en-US" altLang="en-US" sz="2400" i="1" dirty="0"/>
              <a:t>(),true);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4A716-FA73-471F-A7A7-E492666033DA}"/>
              </a:ext>
            </a:extLst>
          </p:cNvPr>
          <p:cNvSpPr txBox="1"/>
          <p:nvPr/>
        </p:nvSpPr>
        <p:spPr>
          <a:xfrm>
            <a:off x="10561320" y="180459"/>
            <a:ext cx="13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Sockets</a:t>
            </a:r>
          </a:p>
        </p:txBody>
      </p:sp>
    </p:spTree>
    <p:extLst>
      <p:ext uri="{BB962C8B-B14F-4D97-AF65-F5344CB8AC3E}">
        <p14:creationId xmlns:p14="http://schemas.microsoft.com/office/powerpoint/2010/main" val="1174830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220C-4AF6-4F23-9FF7-F378A15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Sockets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5A67-BE72-4FD0-AC5F-BAD508FE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altLang="en-US" sz="2400" dirty="0"/>
              <a:t>CLIENT: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Establish a connection to the server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i="1" dirty="0"/>
              <a:t>Socket link = new </a:t>
            </a:r>
            <a:r>
              <a:rPr lang="en-US" altLang="en-US" sz="2400" i="1" dirty="0">
                <a:solidFill>
                  <a:srgbClr val="FF0000"/>
                </a:solidFill>
              </a:rPr>
              <a:t>Socket</a:t>
            </a:r>
            <a:r>
              <a:rPr lang="en-US" altLang="en-US" sz="2400" i="1" dirty="0"/>
              <a:t>(&lt;server&gt;,&lt;port&gt;);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Set up </a:t>
            </a:r>
            <a:r>
              <a:rPr lang="en-US" altLang="en-US" sz="2400" dirty="0">
                <a:solidFill>
                  <a:srgbClr val="FF0000"/>
                </a:solidFill>
              </a:rPr>
              <a:t>input and output streams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Send and receive data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Close the connection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4A716-FA73-471F-A7A7-E492666033DA}"/>
              </a:ext>
            </a:extLst>
          </p:cNvPr>
          <p:cNvSpPr txBox="1"/>
          <p:nvPr/>
        </p:nvSpPr>
        <p:spPr>
          <a:xfrm>
            <a:off x="10561320" y="180459"/>
            <a:ext cx="13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Sockets</a:t>
            </a:r>
          </a:p>
        </p:txBody>
      </p:sp>
    </p:spTree>
    <p:extLst>
      <p:ext uri="{BB962C8B-B14F-4D97-AF65-F5344CB8AC3E}">
        <p14:creationId xmlns:p14="http://schemas.microsoft.com/office/powerpoint/2010/main" val="212675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599695D-43E8-4211-BBCF-9B9503116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and Thread (</a:t>
            </a:r>
            <a:r>
              <a:rPr lang="en-US" altLang="en-US" dirty="0" err="1"/>
              <a:t>cont</a:t>
            </a:r>
            <a:r>
              <a:rPr lang="en-US" altLang="en-US" dirty="0"/>
              <a:t>’)</a:t>
            </a:r>
          </a:p>
        </p:txBody>
      </p:sp>
      <p:pic>
        <p:nvPicPr>
          <p:cNvPr id="12292" name="Picture 4" descr="fig1">
            <a:extLst>
              <a:ext uri="{FF2B5EF4-FFF2-40B4-BE49-F238E27FC236}">
                <a16:creationId xmlns:a16="http://schemas.microsoft.com/office/drawing/2014/main" id="{6A02CAF3-53DA-46CA-8986-AEEA93916CFA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1" y="2008188"/>
            <a:ext cx="4545013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1921AA-623B-47DB-84D2-453B43B109A7}"/>
              </a:ext>
            </a:extLst>
          </p:cNvPr>
          <p:cNvSpPr txBox="1"/>
          <p:nvPr/>
        </p:nvSpPr>
        <p:spPr>
          <a:xfrm>
            <a:off x="10393680" y="11299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Threads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599695D-43E8-4211-BBCF-9B9503116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and Thread (</a:t>
            </a:r>
            <a:r>
              <a:rPr lang="en-US" altLang="en-US" dirty="0" err="1"/>
              <a:t>cont</a:t>
            </a:r>
            <a:r>
              <a:rPr lang="en-US" altLang="en-US" dirty="0"/>
              <a:t>’)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136C438F-2C61-4906-8BDD-EC6B9BFBF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120" y="2514600"/>
            <a:ext cx="29718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CD6AA3F-E458-474A-BB3F-12FF1C2353BE}"/>
              </a:ext>
            </a:extLst>
          </p:cNvPr>
          <p:cNvSpPr>
            <a:spLocks/>
          </p:cNvSpPr>
          <p:nvPr/>
        </p:nvSpPr>
        <p:spPr bwMode="auto">
          <a:xfrm>
            <a:off x="4541520" y="2971800"/>
            <a:ext cx="330200" cy="1219200"/>
          </a:xfrm>
          <a:custGeom>
            <a:avLst/>
            <a:gdLst>
              <a:gd name="T0" fmla="*/ 96 w 208"/>
              <a:gd name="T1" fmla="*/ 0 h 768"/>
              <a:gd name="T2" fmla="*/ 192 w 208"/>
              <a:gd name="T3" fmla="*/ 144 h 768"/>
              <a:gd name="T4" fmla="*/ 0 w 208"/>
              <a:gd name="T5" fmla="*/ 336 h 768"/>
              <a:gd name="T6" fmla="*/ 192 w 208"/>
              <a:gd name="T7" fmla="*/ 576 h 768"/>
              <a:gd name="T8" fmla="*/ 0 w 208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768">
                <a:moveTo>
                  <a:pt x="96" y="0"/>
                </a:moveTo>
                <a:cubicBezTo>
                  <a:pt x="152" y="44"/>
                  <a:pt x="208" y="88"/>
                  <a:pt x="192" y="144"/>
                </a:cubicBezTo>
                <a:cubicBezTo>
                  <a:pt x="176" y="200"/>
                  <a:pt x="0" y="264"/>
                  <a:pt x="0" y="336"/>
                </a:cubicBezTo>
                <a:cubicBezTo>
                  <a:pt x="0" y="408"/>
                  <a:pt x="192" y="504"/>
                  <a:pt x="192" y="576"/>
                </a:cubicBezTo>
                <a:cubicBezTo>
                  <a:pt x="192" y="648"/>
                  <a:pt x="32" y="736"/>
                  <a:pt x="0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1ACBCEE-D503-4AD2-BE4E-CDACFC34FE2E}"/>
              </a:ext>
            </a:extLst>
          </p:cNvPr>
          <p:cNvSpPr>
            <a:spLocks/>
          </p:cNvSpPr>
          <p:nvPr/>
        </p:nvSpPr>
        <p:spPr bwMode="auto">
          <a:xfrm>
            <a:off x="5379720" y="2971800"/>
            <a:ext cx="330200" cy="1219200"/>
          </a:xfrm>
          <a:custGeom>
            <a:avLst/>
            <a:gdLst>
              <a:gd name="T0" fmla="*/ 96 w 208"/>
              <a:gd name="T1" fmla="*/ 0 h 768"/>
              <a:gd name="T2" fmla="*/ 192 w 208"/>
              <a:gd name="T3" fmla="*/ 144 h 768"/>
              <a:gd name="T4" fmla="*/ 0 w 208"/>
              <a:gd name="T5" fmla="*/ 336 h 768"/>
              <a:gd name="T6" fmla="*/ 192 w 208"/>
              <a:gd name="T7" fmla="*/ 576 h 768"/>
              <a:gd name="T8" fmla="*/ 0 w 208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768">
                <a:moveTo>
                  <a:pt x="96" y="0"/>
                </a:moveTo>
                <a:cubicBezTo>
                  <a:pt x="152" y="44"/>
                  <a:pt x="208" y="88"/>
                  <a:pt x="192" y="144"/>
                </a:cubicBezTo>
                <a:cubicBezTo>
                  <a:pt x="176" y="200"/>
                  <a:pt x="0" y="264"/>
                  <a:pt x="0" y="336"/>
                </a:cubicBezTo>
                <a:cubicBezTo>
                  <a:pt x="0" y="408"/>
                  <a:pt x="192" y="504"/>
                  <a:pt x="192" y="576"/>
                </a:cubicBezTo>
                <a:cubicBezTo>
                  <a:pt x="192" y="648"/>
                  <a:pt x="32" y="736"/>
                  <a:pt x="0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93B7C4A-DA42-470E-B4F4-251209A8FA2D}"/>
              </a:ext>
            </a:extLst>
          </p:cNvPr>
          <p:cNvSpPr>
            <a:spLocks/>
          </p:cNvSpPr>
          <p:nvPr/>
        </p:nvSpPr>
        <p:spPr bwMode="auto">
          <a:xfrm>
            <a:off x="6141720" y="2971800"/>
            <a:ext cx="330200" cy="1219200"/>
          </a:xfrm>
          <a:custGeom>
            <a:avLst/>
            <a:gdLst>
              <a:gd name="T0" fmla="*/ 96 w 208"/>
              <a:gd name="T1" fmla="*/ 0 h 768"/>
              <a:gd name="T2" fmla="*/ 192 w 208"/>
              <a:gd name="T3" fmla="*/ 144 h 768"/>
              <a:gd name="T4" fmla="*/ 0 w 208"/>
              <a:gd name="T5" fmla="*/ 336 h 768"/>
              <a:gd name="T6" fmla="*/ 192 w 208"/>
              <a:gd name="T7" fmla="*/ 576 h 768"/>
              <a:gd name="T8" fmla="*/ 0 w 208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768">
                <a:moveTo>
                  <a:pt x="96" y="0"/>
                </a:moveTo>
                <a:cubicBezTo>
                  <a:pt x="152" y="44"/>
                  <a:pt x="208" y="88"/>
                  <a:pt x="192" y="144"/>
                </a:cubicBezTo>
                <a:cubicBezTo>
                  <a:pt x="176" y="200"/>
                  <a:pt x="0" y="264"/>
                  <a:pt x="0" y="336"/>
                </a:cubicBezTo>
                <a:cubicBezTo>
                  <a:pt x="0" y="408"/>
                  <a:pt x="192" y="504"/>
                  <a:pt x="192" y="576"/>
                </a:cubicBezTo>
                <a:cubicBezTo>
                  <a:pt x="192" y="648"/>
                  <a:pt x="32" y="736"/>
                  <a:pt x="0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C2F24443-BEAD-4E18-AAC9-01430605B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520" y="46482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video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A9DE569-B0BB-4E73-A168-7F7AB152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120" y="5105400"/>
            <a:ext cx="1484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interaction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6E184695-F9F8-4E7C-9B91-9BB9BA4F5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520" y="4648200"/>
            <a:ext cx="157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networking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F576E66E-390D-4EF9-9E57-559F511A4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1920" y="37338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54FA8C4-890D-486F-A433-35CECCDA11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2120" y="411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BF833D32-4731-4D22-80A0-96B805B0BF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0320" y="4038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AFA8062F-0BBA-4675-BA7E-468C2081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833" y="2098675"/>
            <a:ext cx="1730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Video Game</a:t>
            </a:r>
          </a:p>
          <a:p>
            <a:pPr algn="ctr"/>
            <a:r>
              <a:rPr lang="en-US" altLang="en-US"/>
              <a:t>Process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6B5E260A-0DEE-4DB8-86B6-EC11713D2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7520" y="2743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ECF20F-5A83-4E37-A083-6F7C4E7B1E25}"/>
              </a:ext>
            </a:extLst>
          </p:cNvPr>
          <p:cNvSpPr txBox="1"/>
          <p:nvPr/>
        </p:nvSpPr>
        <p:spPr>
          <a:xfrm>
            <a:off x="10393680" y="11299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Threads</a:t>
            </a:r>
          </a:p>
        </p:txBody>
      </p:sp>
    </p:spTree>
    <p:extLst>
      <p:ext uri="{BB962C8B-B14F-4D97-AF65-F5344CB8AC3E}">
        <p14:creationId xmlns:p14="http://schemas.microsoft.com/office/powerpoint/2010/main" val="334122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599695D-43E8-4211-BBCF-9B9503116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0A89D8B-7339-4292-AB47-0B1A1BAE2B0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easier to program</a:t>
            </a:r>
          </a:p>
          <a:p>
            <a:pPr lvl="1"/>
            <a:r>
              <a:rPr lang="en-US" altLang="en-US" dirty="0"/>
              <a:t>1 thread per task</a:t>
            </a:r>
          </a:p>
          <a:p>
            <a:r>
              <a:rPr lang="en-US" altLang="en-US" dirty="0"/>
              <a:t>can provide better performance</a:t>
            </a:r>
          </a:p>
          <a:p>
            <a:pPr lvl="1"/>
            <a:r>
              <a:rPr lang="en-US" altLang="en-US" dirty="0"/>
              <a:t>thread only runs when needed</a:t>
            </a:r>
          </a:p>
          <a:p>
            <a:pPr lvl="1"/>
            <a:r>
              <a:rPr lang="en-US" altLang="en-US" dirty="0"/>
              <a:t>no polling to decide what to do</a:t>
            </a:r>
          </a:p>
          <a:p>
            <a:r>
              <a:rPr lang="en-US" altLang="en-US" dirty="0"/>
              <a:t>multiple threads can share resources</a:t>
            </a:r>
          </a:p>
          <a:p>
            <a:r>
              <a:rPr lang="en-US" altLang="en-US" dirty="0"/>
              <a:t>utilize multiple processors if available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550C9-A6AA-4894-A5D9-1DE9A80FDD5A}"/>
              </a:ext>
            </a:extLst>
          </p:cNvPr>
          <p:cNvSpPr txBox="1"/>
          <p:nvPr/>
        </p:nvSpPr>
        <p:spPr>
          <a:xfrm>
            <a:off x="10393680" y="11299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Threads</a:t>
            </a:r>
          </a:p>
        </p:txBody>
      </p:sp>
    </p:spTree>
    <p:extLst>
      <p:ext uri="{BB962C8B-B14F-4D97-AF65-F5344CB8AC3E}">
        <p14:creationId xmlns:p14="http://schemas.microsoft.com/office/powerpoint/2010/main" val="259140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599695D-43E8-4211-BBCF-9B9503116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Disadvantages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0A89D8B-7339-4292-AB47-0B1A1BAE2B0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multiple threads can lead to deadlock</a:t>
            </a:r>
          </a:p>
          <a:p>
            <a:pPr lvl="1"/>
            <a:r>
              <a:rPr lang="en-US" altLang="en-US" dirty="0"/>
              <a:t>much more on this later</a:t>
            </a:r>
          </a:p>
          <a:p>
            <a:r>
              <a:rPr lang="en-US" altLang="en-US" dirty="0"/>
              <a:t>overhead of switching between threads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0523A-9C6A-4D19-9BDA-EFBA4DEA5957}"/>
              </a:ext>
            </a:extLst>
          </p:cNvPr>
          <p:cNvSpPr txBox="1"/>
          <p:nvPr/>
        </p:nvSpPr>
        <p:spPr>
          <a:xfrm>
            <a:off x="10393680" y="11299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Threads</a:t>
            </a:r>
          </a:p>
        </p:txBody>
      </p:sp>
    </p:spTree>
    <p:extLst>
      <p:ext uri="{BB962C8B-B14F-4D97-AF65-F5344CB8AC3E}">
        <p14:creationId xmlns:p14="http://schemas.microsoft.com/office/powerpoint/2010/main" val="115627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40092CF-4955-4531-B00F-4CBD9BCD2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Thread Creation in Java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06A194-1302-44A8-8787-A2901C3A6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Two ways: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Extending the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java.lang.Thread</a:t>
            </a:r>
            <a:r>
              <a:rPr lang="en-US" altLang="en-US" sz="2000" dirty="0"/>
              <a:t> Class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Implementing the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java.lang.Runnable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Interface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Which to choose: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If you extend the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sz="2000" dirty="0"/>
              <a:t> Class, that means that subclass cannot extend any other Class, but if you implement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altLang="en-US" sz="2000" dirty="0"/>
              <a:t> interface then you can do this.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And the class implementing the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altLang="en-US" sz="2000" dirty="0"/>
              <a:t> interface can avoid the full overhead of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sz="2000" dirty="0"/>
              <a:t> class which can be excessive.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D9C94-3926-415B-B4DD-E10FB3A97D89}"/>
              </a:ext>
            </a:extLst>
          </p:cNvPr>
          <p:cNvSpPr txBox="1"/>
          <p:nvPr/>
        </p:nvSpPr>
        <p:spPr>
          <a:xfrm>
            <a:off x="10393680" y="11299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Threads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40092CF-4955-4531-B00F-4CBD9BCD2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Thread Creation1: Extending Thread class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06A194-1302-44A8-8787-A2901C3A6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extending the Thread class</a:t>
            </a:r>
          </a:p>
          <a:p>
            <a:pPr lvl="1"/>
            <a:r>
              <a:rPr lang="en-US" altLang="en-US" dirty="0"/>
              <a:t>must implement the </a:t>
            </a:r>
            <a:r>
              <a:rPr lang="en-US" altLang="en-US" i="1" dirty="0"/>
              <a:t>run()</a:t>
            </a:r>
            <a:r>
              <a:rPr lang="en-US" altLang="en-US" dirty="0"/>
              <a:t> method</a:t>
            </a:r>
          </a:p>
          <a:p>
            <a:pPr lvl="1"/>
            <a:r>
              <a:rPr lang="en-US" altLang="en-US" dirty="0"/>
              <a:t>thread ends when </a:t>
            </a:r>
            <a:r>
              <a:rPr lang="en-US" altLang="en-US" i="1" dirty="0"/>
              <a:t>run()</a:t>
            </a:r>
            <a:r>
              <a:rPr lang="en-US" altLang="en-US" dirty="0"/>
              <a:t> method finishes</a:t>
            </a:r>
          </a:p>
          <a:p>
            <a:pPr lvl="1"/>
            <a:r>
              <a:rPr lang="en-US" altLang="en-US" dirty="0"/>
              <a:t>call </a:t>
            </a:r>
            <a:r>
              <a:rPr lang="en-US" altLang="en-US" i="1" dirty="0"/>
              <a:t>.start()</a:t>
            </a:r>
            <a:r>
              <a:rPr lang="en-US" altLang="en-US" dirty="0"/>
              <a:t> to get the thread ready to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129AA-9C7E-4202-8E9A-D9C45AAD08AC}"/>
              </a:ext>
            </a:extLst>
          </p:cNvPr>
          <p:cNvSpPr txBox="1"/>
          <p:nvPr/>
        </p:nvSpPr>
        <p:spPr>
          <a:xfrm>
            <a:off x="10393680" y="11299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Threads</a:t>
            </a:r>
          </a:p>
        </p:txBody>
      </p:sp>
    </p:spTree>
    <p:extLst>
      <p:ext uri="{BB962C8B-B14F-4D97-AF65-F5344CB8AC3E}">
        <p14:creationId xmlns:p14="http://schemas.microsoft.com/office/powerpoint/2010/main" val="319746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40092CF-4955-4531-B00F-4CBD9BCD2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Thread Creation1: Extending Thread class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06A194-1302-44A8-8787-A2901C3A6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" y="1356360"/>
            <a:ext cx="6019800" cy="550164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 dirty="0"/>
              <a:t>class Output extends </a:t>
            </a:r>
            <a:r>
              <a:rPr lang="en-US" altLang="en-US" dirty="0">
                <a:solidFill>
                  <a:srgbClr val="FF0000"/>
                </a:solidFill>
              </a:rPr>
              <a:t>Thread</a:t>
            </a:r>
            <a:r>
              <a:rPr lang="en-US" altLang="en-US" dirty="0"/>
              <a:t> {</a:t>
            </a:r>
          </a:p>
          <a:p>
            <a:pPr>
              <a:buFontTx/>
              <a:buNone/>
            </a:pPr>
            <a:r>
              <a:rPr lang="en-US" altLang="en-US" dirty="0"/>
              <a:t>	private String </a:t>
            </a:r>
            <a:r>
              <a:rPr lang="en-US" altLang="en-US" dirty="0" err="1"/>
              <a:t>toSay</a:t>
            </a:r>
            <a:r>
              <a:rPr lang="en-US" altLang="en-US" dirty="0"/>
              <a:t>;</a:t>
            </a:r>
          </a:p>
          <a:p>
            <a:pPr>
              <a:buFontTx/>
              <a:buNone/>
            </a:pPr>
            <a:r>
              <a:rPr lang="en-US" altLang="en-US" dirty="0"/>
              <a:t>	public Output(String </a:t>
            </a:r>
            <a:r>
              <a:rPr lang="en-US" altLang="en-US" dirty="0" err="1"/>
              <a:t>st</a:t>
            </a:r>
            <a:r>
              <a:rPr lang="en-US" altLang="en-US" dirty="0"/>
              <a:t>) {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toSay</a:t>
            </a:r>
            <a:r>
              <a:rPr lang="en-US" altLang="en-US" dirty="0"/>
              <a:t> = </a:t>
            </a:r>
            <a:r>
              <a:rPr lang="en-US" altLang="en-US" dirty="0" err="1"/>
              <a:t>st</a:t>
            </a:r>
            <a:r>
              <a:rPr lang="en-US" altLang="en-US" dirty="0"/>
              <a:t>;</a:t>
            </a:r>
          </a:p>
          <a:p>
            <a:pPr>
              <a:buFontTx/>
              <a:buNone/>
            </a:pPr>
            <a:r>
              <a:rPr lang="en-US" altLang="en-US" dirty="0"/>
              <a:t>	}</a:t>
            </a:r>
          </a:p>
          <a:p>
            <a:pPr>
              <a:buFontTx/>
              <a:buNone/>
            </a:pPr>
            <a:r>
              <a:rPr lang="en-US" altLang="en-US" dirty="0"/>
              <a:t>	public void </a:t>
            </a:r>
            <a:r>
              <a:rPr lang="en-US" altLang="en-US" dirty="0">
                <a:solidFill>
                  <a:srgbClr val="FF0000"/>
                </a:solidFill>
              </a:rPr>
              <a:t>run</a:t>
            </a:r>
            <a:r>
              <a:rPr lang="en-US" altLang="en-US" dirty="0"/>
              <a:t>() {</a:t>
            </a:r>
          </a:p>
          <a:p>
            <a:pPr>
              <a:buFontTx/>
              <a:buNone/>
            </a:pPr>
            <a:r>
              <a:rPr lang="en-US" altLang="en-US" dirty="0"/>
              <a:t>		try {</a:t>
            </a:r>
          </a:p>
          <a:p>
            <a:pPr>
              <a:buFontTx/>
              <a:buNone/>
            </a:pPr>
            <a:r>
              <a:rPr lang="en-US" altLang="en-US" dirty="0"/>
              <a:t>			for(;;) {</a:t>
            </a:r>
          </a:p>
          <a:p>
            <a:pPr>
              <a:buFontTx/>
              <a:buNone/>
            </a:pPr>
            <a:r>
              <a:rPr lang="en-US" altLang="en-US" dirty="0"/>
              <a:t>				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toSay</a:t>
            </a:r>
            <a:r>
              <a:rPr lang="en-US" altLang="en-US" dirty="0"/>
              <a:t>);</a:t>
            </a:r>
          </a:p>
          <a:p>
            <a:pPr>
              <a:buFontTx/>
              <a:buNone/>
            </a:pPr>
            <a:r>
              <a:rPr lang="en-US" altLang="en-US" dirty="0"/>
              <a:t>				sleep(1000);</a:t>
            </a:r>
          </a:p>
          <a:p>
            <a:pPr>
              <a:buFontTx/>
              <a:buNone/>
            </a:pPr>
            <a:r>
              <a:rPr lang="en-US" altLang="en-US" dirty="0"/>
              <a:t>			}</a:t>
            </a:r>
          </a:p>
          <a:p>
            <a:pPr>
              <a:buFontTx/>
              <a:buNone/>
            </a:pPr>
            <a:r>
              <a:rPr lang="en-US" altLang="en-US" dirty="0"/>
              <a:t>		} catch(</a:t>
            </a:r>
            <a:r>
              <a:rPr lang="en-US" altLang="en-US" dirty="0" err="1"/>
              <a:t>InterruptedException</a:t>
            </a:r>
            <a:r>
              <a:rPr lang="en-US" altLang="en-US" dirty="0"/>
              <a:t> e) {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 err="1"/>
              <a:t>System.out.println</a:t>
            </a:r>
            <a:r>
              <a:rPr lang="en-US" altLang="en-US" dirty="0"/>
              <a:t>(e);</a:t>
            </a:r>
          </a:p>
          <a:p>
            <a:pPr>
              <a:buFontTx/>
              <a:buNone/>
            </a:pPr>
            <a:r>
              <a:rPr lang="en-US" altLang="en-US" dirty="0"/>
              <a:t>		}</a:t>
            </a:r>
          </a:p>
          <a:p>
            <a:pPr>
              <a:buFontTx/>
              <a:buNone/>
            </a:pPr>
            <a:r>
              <a:rPr lang="en-US" altLang="en-US" dirty="0"/>
              <a:t>	}</a:t>
            </a:r>
          </a:p>
          <a:p>
            <a:pPr>
              <a:buFontTx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3A98BC-9ECF-4192-AC74-A503635BD745}"/>
              </a:ext>
            </a:extLst>
          </p:cNvPr>
          <p:cNvSpPr txBox="1">
            <a:spLocks noChangeArrowheads="1"/>
          </p:cNvSpPr>
          <p:nvPr/>
        </p:nvSpPr>
        <p:spPr>
          <a:xfrm>
            <a:off x="6644640" y="1310640"/>
            <a:ext cx="5730240" cy="550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class Program {</a:t>
            </a:r>
          </a:p>
          <a:p>
            <a:pPr>
              <a:buFontTx/>
              <a:buNone/>
            </a:pPr>
            <a:r>
              <a:rPr lang="en-US" altLang="en-US" sz="2000" dirty="0"/>
              <a:t>	public static void main(String 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 {</a:t>
            </a:r>
          </a:p>
          <a:p>
            <a:pPr>
              <a:buFontTx/>
              <a:buNone/>
            </a:pPr>
            <a:r>
              <a:rPr lang="en-US" altLang="en-US" sz="2000" dirty="0"/>
              <a:t>		Output thr1 = new Output(“Hello”);</a:t>
            </a:r>
          </a:p>
          <a:p>
            <a:pPr>
              <a:buFontTx/>
              <a:buNone/>
            </a:pPr>
            <a:r>
              <a:rPr lang="en-US" altLang="en-US" sz="2000" dirty="0"/>
              <a:t>		Output thr2 = new Output(“There”);</a:t>
            </a:r>
          </a:p>
          <a:p>
            <a:pPr>
              <a:buFontTx/>
              <a:buNone/>
            </a:pPr>
            <a:r>
              <a:rPr lang="en-US" altLang="en-US" sz="2000" dirty="0"/>
              <a:t>		thr1.</a:t>
            </a:r>
            <a:r>
              <a:rPr lang="en-US" altLang="en-US" sz="2000" dirty="0">
                <a:solidFill>
                  <a:srgbClr val="FF0000"/>
                </a:solidFill>
              </a:rPr>
              <a:t>start</a:t>
            </a:r>
            <a:r>
              <a:rPr lang="en-US" altLang="en-US" sz="2000" dirty="0"/>
              <a:t>();</a:t>
            </a:r>
          </a:p>
          <a:p>
            <a:pPr>
              <a:buFontTx/>
              <a:buNone/>
            </a:pPr>
            <a:r>
              <a:rPr lang="en-US" altLang="en-US" sz="2000" dirty="0"/>
              <a:t>		thr2.</a:t>
            </a:r>
            <a:r>
              <a:rPr lang="en-US" altLang="en-US" sz="2000" dirty="0">
                <a:solidFill>
                  <a:srgbClr val="FF0000"/>
                </a:solidFill>
              </a:rPr>
              <a:t>start</a:t>
            </a:r>
            <a:r>
              <a:rPr lang="en-US" altLang="en-US" sz="2000" dirty="0"/>
              <a:t>();</a:t>
            </a:r>
          </a:p>
          <a:p>
            <a:pPr>
              <a:buFontTx/>
              <a:buNone/>
            </a:pPr>
            <a:r>
              <a:rPr lang="en-US" altLang="en-US" sz="2000" dirty="0"/>
              <a:t>	}</a:t>
            </a:r>
          </a:p>
          <a:p>
            <a:pPr>
              <a:buFontTx/>
              <a:buNone/>
            </a:pPr>
            <a:r>
              <a:rPr lang="en-US" altLang="en-US" sz="2000" dirty="0"/>
              <a:t>}</a:t>
            </a:r>
          </a:p>
          <a:p>
            <a:pPr>
              <a:buFontTx/>
              <a:buNone/>
            </a:pPr>
            <a:endParaRPr lang="en-US" altLang="en-US" sz="1800" dirty="0"/>
          </a:p>
          <a:p>
            <a:r>
              <a:rPr lang="en-US" altLang="en-US" sz="2400" dirty="0"/>
              <a:t>main thread is just another thread (happens to start first)</a:t>
            </a:r>
          </a:p>
          <a:p>
            <a:r>
              <a:rPr lang="en-US" altLang="en-US" sz="2400" dirty="0"/>
              <a:t>main thread can end before the others do</a:t>
            </a:r>
          </a:p>
          <a:p>
            <a:r>
              <a:rPr lang="en-US" altLang="en-US" sz="2400" dirty="0"/>
              <a:t>any thread can spawn more threads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50D89-3944-485A-B552-331425A04A9D}"/>
              </a:ext>
            </a:extLst>
          </p:cNvPr>
          <p:cNvSpPr txBox="1"/>
          <p:nvPr/>
        </p:nvSpPr>
        <p:spPr>
          <a:xfrm>
            <a:off x="10393680" y="112991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Threads</a:t>
            </a:r>
          </a:p>
        </p:txBody>
      </p:sp>
    </p:spTree>
    <p:extLst>
      <p:ext uri="{BB962C8B-B14F-4D97-AF65-F5344CB8AC3E}">
        <p14:creationId xmlns:p14="http://schemas.microsoft.com/office/powerpoint/2010/main" val="365693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1149</Words>
  <Application>Microsoft Office PowerPoint</Application>
  <PresentationFormat>Widescreen</PresentationFormat>
  <Paragraphs>274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Java Threads, Synchronized, and Sockets</vt:lpstr>
      <vt:lpstr>Process and Thread</vt:lpstr>
      <vt:lpstr>Process and Thread (cont’)</vt:lpstr>
      <vt:lpstr>Process and Thread (cont’)</vt:lpstr>
      <vt:lpstr>Advantages</vt:lpstr>
      <vt:lpstr>Disadvantages</vt:lpstr>
      <vt:lpstr>Thread Creation in Java</vt:lpstr>
      <vt:lpstr>Thread Creation1: Extending Thread class</vt:lpstr>
      <vt:lpstr>Thread Creation1: Extending Thread class</vt:lpstr>
      <vt:lpstr>Thread Creation2: implementing Runnable interface</vt:lpstr>
      <vt:lpstr>Thread Creation2: implementing Runnable interface</vt:lpstr>
      <vt:lpstr>Advantage of Using Runnable</vt:lpstr>
      <vt:lpstr>Sharing Resources</vt:lpstr>
      <vt:lpstr>Resolving shared resource conflict</vt:lpstr>
      <vt:lpstr>Basic concepts: synchronization</vt:lpstr>
      <vt:lpstr>Synchronization in Java</vt:lpstr>
      <vt:lpstr>Sockets in Java</vt:lpstr>
      <vt:lpstr>Two types of Sockets</vt:lpstr>
      <vt:lpstr>Objectives</vt:lpstr>
      <vt:lpstr>Classes in java.net</vt:lpstr>
      <vt:lpstr>The InetAddress Class</vt:lpstr>
      <vt:lpstr>The Java.net.Socket Class</vt:lpstr>
      <vt:lpstr>The Java.net.ServerSocket Class</vt:lpstr>
      <vt:lpstr>TCP Sockets</vt:lpstr>
      <vt:lpstr>Set up input and output streams</vt:lpstr>
      <vt:lpstr>TCP Sockets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Thread, Socket, Concurrency</dc:title>
  <dc:creator>LilyKim</dc:creator>
  <cp:lastModifiedBy>LilyKim</cp:lastModifiedBy>
  <cp:revision>10</cp:revision>
  <dcterms:created xsi:type="dcterms:W3CDTF">2019-10-24T17:31:19Z</dcterms:created>
  <dcterms:modified xsi:type="dcterms:W3CDTF">2019-10-24T18:27:50Z</dcterms:modified>
</cp:coreProperties>
</file>