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3" d="100"/>
          <a:sy n="53" d="100"/>
        </p:scale>
        <p:origin x="3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80D8-621E-4A40-AD32-2B889B67D1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63AC9F-FBA4-4E3A-AD62-E564C611A9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7F9FF0-5216-4622-99A8-BCFEA8E1F8D1}"/>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5" name="Footer Placeholder 4">
            <a:extLst>
              <a:ext uri="{FF2B5EF4-FFF2-40B4-BE49-F238E27FC236}">
                <a16:creationId xmlns:a16="http://schemas.microsoft.com/office/drawing/2014/main" id="{20BD8AB8-8EBF-4E95-A1E3-E9A9F06DB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5D3A7-AB0F-4921-B50C-9AC5485CB14C}"/>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36384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DFA7-302B-4273-9969-13CA4DF60F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E63E1-D7D7-42C0-9A01-F79795AD5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B89C6-6D87-4FEF-AB45-8F278D7523E5}"/>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5" name="Footer Placeholder 4">
            <a:extLst>
              <a:ext uri="{FF2B5EF4-FFF2-40B4-BE49-F238E27FC236}">
                <a16:creationId xmlns:a16="http://schemas.microsoft.com/office/drawing/2014/main" id="{7CF21347-FD69-4A62-B64E-2E685E092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A8BA1-60C6-4303-8902-BD794CDDCA1C}"/>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112580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07522-2A06-4E2B-8947-0DA5821786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4C82C8-EDE6-4DEE-B34C-28E00AB490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8FB85-79C7-4084-96B2-3064CB4135F1}"/>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5" name="Footer Placeholder 4">
            <a:extLst>
              <a:ext uri="{FF2B5EF4-FFF2-40B4-BE49-F238E27FC236}">
                <a16:creationId xmlns:a16="http://schemas.microsoft.com/office/drawing/2014/main" id="{DD857D2D-C908-4A10-B7EB-C70C233FC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8A626-9A92-4D37-B374-879ADB7AD1F2}"/>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81208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ABCC-2561-483E-BF59-B77B361A86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8B3E1-7CE5-4EAB-ADDD-51F4C82A70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AB38F-4B56-411C-8DFE-4FEEB4193252}"/>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5" name="Footer Placeholder 4">
            <a:extLst>
              <a:ext uri="{FF2B5EF4-FFF2-40B4-BE49-F238E27FC236}">
                <a16:creationId xmlns:a16="http://schemas.microsoft.com/office/drawing/2014/main" id="{27211F3A-CED5-4D79-8004-6CABB88BB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9127E-16CC-4CE7-987D-27703D32902A}"/>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142914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0FDF-C796-4BED-8454-40A4CBC92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4D634F-7F0D-404B-89FE-490D8E596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DCE5D3-3FF7-4E14-9F70-BA370E84D46B}"/>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5" name="Footer Placeholder 4">
            <a:extLst>
              <a:ext uri="{FF2B5EF4-FFF2-40B4-BE49-F238E27FC236}">
                <a16:creationId xmlns:a16="http://schemas.microsoft.com/office/drawing/2014/main" id="{F02210B6-CF32-43E2-A610-155F4E0AE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998B0-C5A7-4820-A96C-C358832B7EE8}"/>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81851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0473-AE61-4331-A053-209D433D4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00EEA-ABF3-48FF-A8C3-13102BF684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205E8-FBFD-425B-B006-59B44AF6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BAEC06-A132-4605-8ED8-53C87CE62F22}"/>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6" name="Footer Placeholder 5">
            <a:extLst>
              <a:ext uri="{FF2B5EF4-FFF2-40B4-BE49-F238E27FC236}">
                <a16:creationId xmlns:a16="http://schemas.microsoft.com/office/drawing/2014/main" id="{89CAD2D7-C1EC-4494-82CB-2A0DA55197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FAFD2-0FEB-4F58-8723-1B041D27EC86}"/>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356040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5C24-DFDF-4268-811A-67FC2DF589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2EB2B3-E286-4062-A474-8BFDDEEAE4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3A213D-E8FF-4E9D-987E-96C7C85ED5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35464-86C6-44B8-BAEA-286CC1C0D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41581-543A-4EAC-BF6C-74F0E804DC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3A4297-E80A-4DD9-B18F-DEEFA2EA00DF}"/>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8" name="Footer Placeholder 7">
            <a:extLst>
              <a:ext uri="{FF2B5EF4-FFF2-40B4-BE49-F238E27FC236}">
                <a16:creationId xmlns:a16="http://schemas.microsoft.com/office/drawing/2014/main" id="{3B4E48CA-F233-46CB-B182-4C384EA9AD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FF1365-1A50-4A37-92F3-B6521332020F}"/>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146994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DF28-4B8A-4672-8C83-2D8226752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9E21C-1004-47B9-98B9-547AB1D85143}"/>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4" name="Footer Placeholder 3">
            <a:extLst>
              <a:ext uri="{FF2B5EF4-FFF2-40B4-BE49-F238E27FC236}">
                <a16:creationId xmlns:a16="http://schemas.microsoft.com/office/drawing/2014/main" id="{281A8D17-B24E-4FBB-9A53-4A05BC9E14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D2DBA8-CEDE-49AA-B033-9BB2FD804BF8}"/>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194285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2C29A-C042-4333-81FE-FC94FC861D0B}"/>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3" name="Footer Placeholder 2">
            <a:extLst>
              <a:ext uri="{FF2B5EF4-FFF2-40B4-BE49-F238E27FC236}">
                <a16:creationId xmlns:a16="http://schemas.microsoft.com/office/drawing/2014/main" id="{A6F399AB-9D59-4936-8A47-7ECA8D5DC4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1F71FD-06EF-4394-81B1-A03558BDDC67}"/>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108992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4D1C-A061-483A-89D9-B162BB39F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1EB7A-DA54-4A1B-A755-DFE932EDE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0CA48B-F243-453B-A967-B8781C838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F0248-934F-4479-AB5C-7107F89B930D}"/>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6" name="Footer Placeholder 5">
            <a:extLst>
              <a:ext uri="{FF2B5EF4-FFF2-40B4-BE49-F238E27FC236}">
                <a16:creationId xmlns:a16="http://schemas.microsoft.com/office/drawing/2014/main" id="{BB0194B1-5C17-4DAA-8D82-17E736EBD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1DF5C-5E57-47D1-89EC-0FDA43F6CA8C}"/>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138172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5B7D-5C3F-4909-8DF0-81958C66C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633EE8-D0EC-4241-B521-1F6DCB999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3EB45-2525-4D2E-B11C-6379622E5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60B77-F8AC-46C7-9292-CBDB5529A32A}"/>
              </a:ext>
            </a:extLst>
          </p:cNvPr>
          <p:cNvSpPr>
            <a:spLocks noGrp="1"/>
          </p:cNvSpPr>
          <p:nvPr>
            <p:ph type="dt" sz="half" idx="10"/>
          </p:nvPr>
        </p:nvSpPr>
        <p:spPr/>
        <p:txBody>
          <a:bodyPr/>
          <a:lstStyle/>
          <a:p>
            <a:fld id="{D171F4B1-7649-41B0-8133-A00C3051301E}" type="datetimeFigureOut">
              <a:rPr lang="en-US" smtClean="0"/>
              <a:t>10/11/2019</a:t>
            </a:fld>
            <a:endParaRPr lang="en-US"/>
          </a:p>
        </p:txBody>
      </p:sp>
      <p:sp>
        <p:nvSpPr>
          <p:cNvPr id="6" name="Footer Placeholder 5">
            <a:extLst>
              <a:ext uri="{FF2B5EF4-FFF2-40B4-BE49-F238E27FC236}">
                <a16:creationId xmlns:a16="http://schemas.microsoft.com/office/drawing/2014/main" id="{A4E8150D-58EB-41C3-B0B6-81F7AB7D4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1E6DA-05CD-44EA-A372-6B1EBE8F0FE3}"/>
              </a:ext>
            </a:extLst>
          </p:cNvPr>
          <p:cNvSpPr>
            <a:spLocks noGrp="1"/>
          </p:cNvSpPr>
          <p:nvPr>
            <p:ph type="sldNum" sz="quarter" idx="12"/>
          </p:nvPr>
        </p:nvSpPr>
        <p:spPr/>
        <p:txBody>
          <a:bodyPr/>
          <a:lstStyle/>
          <a:p>
            <a:fld id="{1850F02D-33EE-45D4-9691-E07851515F1A}" type="slidenum">
              <a:rPr lang="en-US" smtClean="0"/>
              <a:t>‹#›</a:t>
            </a:fld>
            <a:endParaRPr lang="en-US"/>
          </a:p>
        </p:txBody>
      </p:sp>
    </p:spTree>
    <p:extLst>
      <p:ext uri="{BB962C8B-B14F-4D97-AF65-F5344CB8AC3E}">
        <p14:creationId xmlns:p14="http://schemas.microsoft.com/office/powerpoint/2010/main" val="426320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1BA72-00D5-4904-982C-A65131359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A3E4A7-DE19-45E6-9F28-E6031DD9C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43BB9-8DD3-419A-82C2-D446EC1454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1F4B1-7649-41B0-8133-A00C3051301E}" type="datetimeFigureOut">
              <a:rPr lang="en-US" smtClean="0"/>
              <a:t>10/11/2019</a:t>
            </a:fld>
            <a:endParaRPr lang="en-US"/>
          </a:p>
        </p:txBody>
      </p:sp>
      <p:sp>
        <p:nvSpPr>
          <p:cNvPr id="5" name="Footer Placeholder 4">
            <a:extLst>
              <a:ext uri="{FF2B5EF4-FFF2-40B4-BE49-F238E27FC236}">
                <a16:creationId xmlns:a16="http://schemas.microsoft.com/office/drawing/2014/main" id="{3892AA7D-CE46-4B3F-910D-7C8484708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A8B987-862F-4E86-87A3-645772802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0F02D-33EE-45D4-9691-E07851515F1A}" type="slidenum">
              <a:rPr lang="en-US" smtClean="0"/>
              <a:t>‹#›</a:t>
            </a:fld>
            <a:endParaRPr lang="en-US"/>
          </a:p>
        </p:txBody>
      </p:sp>
    </p:spTree>
    <p:extLst>
      <p:ext uri="{BB962C8B-B14F-4D97-AF65-F5344CB8AC3E}">
        <p14:creationId xmlns:p14="http://schemas.microsoft.com/office/powerpoint/2010/main" val="103844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3D33-97AD-4433-9194-09FCF553ED52}"/>
              </a:ext>
            </a:extLst>
          </p:cNvPr>
          <p:cNvSpPr>
            <a:spLocks noGrp="1"/>
          </p:cNvSpPr>
          <p:nvPr>
            <p:ph type="ctrTitle"/>
          </p:nvPr>
        </p:nvSpPr>
        <p:spPr/>
        <p:txBody>
          <a:bodyPr/>
          <a:lstStyle/>
          <a:p>
            <a:r>
              <a:rPr lang="en-US" dirty="0"/>
              <a:t>LZW compression</a:t>
            </a:r>
          </a:p>
        </p:txBody>
      </p:sp>
      <p:sp>
        <p:nvSpPr>
          <p:cNvPr id="3" name="Subtitle 2">
            <a:extLst>
              <a:ext uri="{FF2B5EF4-FFF2-40B4-BE49-F238E27FC236}">
                <a16:creationId xmlns:a16="http://schemas.microsoft.com/office/drawing/2014/main" id="{74919A5D-E4D3-4D35-B876-54D3067BD499}"/>
              </a:ext>
            </a:extLst>
          </p:cNvPr>
          <p:cNvSpPr>
            <a:spLocks noGrp="1"/>
          </p:cNvSpPr>
          <p:nvPr>
            <p:ph type="subTitle" idx="1"/>
          </p:nvPr>
        </p:nvSpPr>
        <p:spPr>
          <a:xfrm>
            <a:off x="1524000" y="4407408"/>
            <a:ext cx="9144000" cy="850392"/>
          </a:xfrm>
        </p:spPr>
        <p:txBody>
          <a:bodyPr>
            <a:normAutofit lnSpcReduction="10000"/>
          </a:bodyPr>
          <a:lstStyle/>
          <a:p>
            <a:r>
              <a:rPr lang="en-US" dirty="0"/>
              <a:t>Injung Kim</a:t>
            </a:r>
          </a:p>
          <a:p>
            <a:r>
              <a:rPr lang="en-US" dirty="0"/>
              <a:t>10/11/2019</a:t>
            </a:r>
          </a:p>
        </p:txBody>
      </p:sp>
    </p:spTree>
    <p:extLst>
      <p:ext uri="{BB962C8B-B14F-4D97-AF65-F5344CB8AC3E}">
        <p14:creationId xmlns:p14="http://schemas.microsoft.com/office/powerpoint/2010/main" val="316939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9271-8D90-4A11-BB7E-3876EACA01CA}"/>
              </a:ext>
            </a:extLst>
          </p:cNvPr>
          <p:cNvSpPr>
            <a:spLocks noGrp="1"/>
          </p:cNvSpPr>
          <p:nvPr>
            <p:ph type="title"/>
          </p:nvPr>
        </p:nvSpPr>
        <p:spPr/>
        <p:txBody>
          <a:bodyPr/>
          <a:lstStyle/>
          <a:p>
            <a:r>
              <a:rPr lang="en-US" dirty="0">
                <a:latin typeface="+mn-lt"/>
              </a:rPr>
              <a:t>Lempel-Ziv-Welch (LZW) Algorithm</a:t>
            </a:r>
          </a:p>
        </p:txBody>
      </p:sp>
      <p:sp>
        <p:nvSpPr>
          <p:cNvPr id="23" name="Rectangle 3">
            <a:extLst>
              <a:ext uri="{FF2B5EF4-FFF2-40B4-BE49-F238E27FC236}">
                <a16:creationId xmlns:a16="http://schemas.microsoft.com/office/drawing/2014/main" id="{9612D6C5-F45F-4AA9-AEBF-D198CB88C502}"/>
              </a:ext>
            </a:extLst>
          </p:cNvPr>
          <p:cNvSpPr txBox="1">
            <a:spLocks noChangeArrowheads="1"/>
          </p:cNvSpPr>
          <p:nvPr/>
        </p:nvSpPr>
        <p:spPr bwMode="auto">
          <a:xfrm>
            <a:off x="719137" y="1702594"/>
            <a:ext cx="10515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rgbClr val="000000"/>
                </a:solidFill>
                <a:effectLst/>
                <a:uLnTx/>
                <a:uFillTx/>
                <a:ea typeface="+mn-ea"/>
                <a:cs typeface="+mn-cs"/>
              </a:rPr>
              <a:t>Preliminaries:</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Wingdings" panose="05000000000000000000" pitchFamily="2" charset="2"/>
              <a:buChar char="q"/>
              <a:tabLst/>
              <a:defRPr/>
            </a:pPr>
            <a:r>
              <a:rPr kumimoji="0" lang="en-US" altLang="en-US" sz="2000" b="0" i="0" u="none" strike="noStrike" kern="1200" cap="none" spc="0" normalizeH="0" baseline="0" noProof="0" dirty="0">
                <a:ln>
                  <a:noFill/>
                </a:ln>
                <a:solidFill>
                  <a:srgbClr val="000000"/>
                </a:solidFill>
                <a:effectLst/>
                <a:uLnTx/>
                <a:uFillTx/>
                <a:ea typeface="+mn-ea"/>
                <a:cs typeface="+mn-cs"/>
              </a:rPr>
              <a:t>A dictionary that is indexed by “codes” is used.</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Wingdings" panose="05000000000000000000" pitchFamily="2" charset="2"/>
              <a:buChar char="q"/>
              <a:tabLst/>
              <a:defRPr/>
            </a:pPr>
            <a:r>
              <a:rPr kumimoji="0" lang="en-US" altLang="en-US" sz="2000" b="0" i="0" u="none" strike="noStrike" kern="1200" cap="none" spc="0" normalizeH="0" baseline="0" noProof="0" dirty="0">
                <a:ln>
                  <a:noFill/>
                </a:ln>
                <a:solidFill>
                  <a:srgbClr val="000000"/>
                </a:solidFill>
                <a:effectLst/>
                <a:uLnTx/>
                <a:uFillTx/>
                <a:ea typeface="+mn-ea"/>
                <a:cs typeface="+mn-cs"/>
              </a:rPr>
              <a:t>The dictionary is assumed to be initialized with 256 entries (indexed with ASCII codes 0 through 255) representing the ASCII table.</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Wingdings" panose="05000000000000000000" pitchFamily="2" charset="2"/>
              <a:buChar char="q"/>
              <a:tabLst/>
              <a:defRPr/>
            </a:pPr>
            <a:r>
              <a:rPr kumimoji="0" lang="en-US" altLang="en-US" sz="2000" b="0" i="0" u="none" strike="noStrike" kern="1200" cap="none" spc="0" normalizeH="0" baseline="0" noProof="0" dirty="0">
                <a:ln>
                  <a:noFill/>
                </a:ln>
                <a:solidFill>
                  <a:srgbClr val="000000"/>
                </a:solidFill>
                <a:effectLst/>
                <a:uLnTx/>
                <a:uFillTx/>
                <a:ea typeface="+mn-ea"/>
                <a:cs typeface="+mn-cs"/>
              </a:rPr>
              <a:t>The compression algorithm assumes that the output is either a file or a communication channel. The input being a file or buffer.</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Wingdings" panose="05000000000000000000" pitchFamily="2" charset="2"/>
              <a:buChar char="q"/>
              <a:tabLst/>
              <a:defRPr/>
            </a:pPr>
            <a:r>
              <a:rPr kumimoji="0" lang="en-US" altLang="en-US" sz="2000" b="0" i="0" u="none" strike="noStrike" kern="1200" cap="none" spc="0" normalizeH="0" baseline="0" noProof="0" dirty="0">
                <a:ln>
                  <a:noFill/>
                </a:ln>
                <a:solidFill>
                  <a:srgbClr val="000000"/>
                </a:solidFill>
                <a:effectLst/>
                <a:uLnTx/>
                <a:uFillTx/>
                <a:ea typeface="+mn-ea"/>
                <a:cs typeface="+mn-cs"/>
              </a:rPr>
              <a:t>Conversely, the decompression algorithm assumes that the input is a file or a communication channel and the output is a file or a buffer.</a:t>
            </a:r>
            <a:endParaRPr kumimoji="0" lang="en-US" altLang="en-US" sz="1600" b="0" i="1" u="none" strike="noStrike" kern="1200" cap="none" spc="0" normalizeH="0" baseline="0" noProof="0" dirty="0">
              <a:ln>
                <a:noFill/>
              </a:ln>
              <a:solidFill>
                <a:srgbClr val="000000"/>
              </a:solidFill>
              <a:effectLst/>
              <a:uLnTx/>
              <a:uFillTx/>
              <a:ea typeface="+mn-ea"/>
              <a:cs typeface="+mn-cs"/>
            </a:endParaRPr>
          </a:p>
        </p:txBody>
      </p:sp>
      <p:grpSp>
        <p:nvGrpSpPr>
          <p:cNvPr id="24" name="Group 14">
            <a:extLst>
              <a:ext uri="{FF2B5EF4-FFF2-40B4-BE49-F238E27FC236}">
                <a16:creationId xmlns:a16="http://schemas.microsoft.com/office/drawing/2014/main" id="{1488EF53-A737-4C7F-9FEF-041EFD47A82A}"/>
              </a:ext>
            </a:extLst>
          </p:cNvPr>
          <p:cNvGrpSpPr>
            <a:grpSpLocks/>
          </p:cNvGrpSpPr>
          <p:nvPr/>
        </p:nvGrpSpPr>
        <p:grpSpPr bwMode="auto">
          <a:xfrm>
            <a:off x="6420423" y="4881959"/>
            <a:ext cx="1343025" cy="790575"/>
            <a:chOff x="2229" y="3321"/>
            <a:chExt cx="846" cy="498"/>
          </a:xfrm>
        </p:grpSpPr>
        <p:sp>
          <p:nvSpPr>
            <p:cNvPr id="25" name="AutoShape 9">
              <a:extLst>
                <a:ext uri="{FF2B5EF4-FFF2-40B4-BE49-F238E27FC236}">
                  <a16:creationId xmlns:a16="http://schemas.microsoft.com/office/drawing/2014/main" id="{81DD801E-DAF6-4DFD-B245-47DE847DADFA}"/>
                </a:ext>
              </a:extLst>
            </p:cNvPr>
            <p:cNvSpPr>
              <a:spLocks noChangeArrowheads="1"/>
            </p:cNvSpPr>
            <p:nvPr/>
          </p:nvSpPr>
          <p:spPr bwMode="auto">
            <a:xfrm rot="-16200000">
              <a:off x="2403" y="3147"/>
              <a:ext cx="498" cy="84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endParaRPr>
            </a:p>
          </p:txBody>
        </p:sp>
        <p:sp>
          <p:nvSpPr>
            <p:cNvPr id="26" name="Text Box 11">
              <a:extLst>
                <a:ext uri="{FF2B5EF4-FFF2-40B4-BE49-F238E27FC236}">
                  <a16:creationId xmlns:a16="http://schemas.microsoft.com/office/drawing/2014/main" id="{FAE35C10-8D08-412B-A9A4-87E35B3C0907}"/>
                </a:ext>
              </a:extLst>
            </p:cNvPr>
            <p:cNvSpPr txBox="1">
              <a:spLocks noChangeArrowheads="1"/>
            </p:cNvSpPr>
            <p:nvPr/>
          </p:nvSpPr>
          <p:spPr bwMode="auto">
            <a:xfrm>
              <a:off x="2234" y="3489"/>
              <a:ext cx="82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rPr>
                <a:t>Decompression</a:t>
              </a:r>
            </a:p>
          </p:txBody>
        </p:sp>
      </p:grpSp>
      <p:grpSp>
        <p:nvGrpSpPr>
          <p:cNvPr id="27" name="Group 15">
            <a:extLst>
              <a:ext uri="{FF2B5EF4-FFF2-40B4-BE49-F238E27FC236}">
                <a16:creationId xmlns:a16="http://schemas.microsoft.com/office/drawing/2014/main" id="{3166F28C-5861-40D4-8373-35041E32C155}"/>
              </a:ext>
            </a:extLst>
          </p:cNvPr>
          <p:cNvGrpSpPr>
            <a:grpSpLocks/>
          </p:cNvGrpSpPr>
          <p:nvPr/>
        </p:nvGrpSpPr>
        <p:grpSpPr bwMode="auto">
          <a:xfrm>
            <a:off x="3620072" y="4910534"/>
            <a:ext cx="1343025" cy="790575"/>
            <a:chOff x="1107" y="3315"/>
            <a:chExt cx="846" cy="498"/>
          </a:xfrm>
        </p:grpSpPr>
        <p:sp>
          <p:nvSpPr>
            <p:cNvPr id="28" name="AutoShape 12">
              <a:extLst>
                <a:ext uri="{FF2B5EF4-FFF2-40B4-BE49-F238E27FC236}">
                  <a16:creationId xmlns:a16="http://schemas.microsoft.com/office/drawing/2014/main" id="{2484B2FF-51D0-45BD-8EBA-C9D87B82C178}"/>
                </a:ext>
              </a:extLst>
            </p:cNvPr>
            <p:cNvSpPr>
              <a:spLocks noChangeArrowheads="1"/>
            </p:cNvSpPr>
            <p:nvPr/>
          </p:nvSpPr>
          <p:spPr bwMode="auto">
            <a:xfrm rot="-27000000">
              <a:off x="1281" y="3141"/>
              <a:ext cx="498" cy="84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endParaRPr>
            </a:p>
          </p:txBody>
        </p:sp>
        <p:sp>
          <p:nvSpPr>
            <p:cNvPr id="29" name="Text Box 13">
              <a:extLst>
                <a:ext uri="{FF2B5EF4-FFF2-40B4-BE49-F238E27FC236}">
                  <a16:creationId xmlns:a16="http://schemas.microsoft.com/office/drawing/2014/main" id="{406A6BBA-D812-43E3-9D9D-25114D64363B}"/>
                </a:ext>
              </a:extLst>
            </p:cNvPr>
            <p:cNvSpPr txBox="1">
              <a:spLocks noChangeArrowheads="1"/>
            </p:cNvSpPr>
            <p:nvPr/>
          </p:nvSpPr>
          <p:spPr bwMode="auto">
            <a:xfrm>
              <a:off x="1112" y="3483"/>
              <a:ext cx="71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rPr>
                <a:t>Compression</a:t>
              </a:r>
            </a:p>
          </p:txBody>
        </p:sp>
      </p:grpSp>
      <p:sp>
        <p:nvSpPr>
          <p:cNvPr id="30" name="AutoShape 16">
            <a:extLst>
              <a:ext uri="{FF2B5EF4-FFF2-40B4-BE49-F238E27FC236}">
                <a16:creationId xmlns:a16="http://schemas.microsoft.com/office/drawing/2014/main" id="{5D66AEAD-0A63-4998-9C28-FCB2CC2BA91C}"/>
              </a:ext>
            </a:extLst>
          </p:cNvPr>
          <p:cNvSpPr>
            <a:spLocks noChangeArrowheads="1"/>
          </p:cNvSpPr>
          <p:nvPr/>
        </p:nvSpPr>
        <p:spPr bwMode="auto">
          <a:xfrm>
            <a:off x="2691384" y="5077221"/>
            <a:ext cx="361950" cy="390525"/>
          </a:xfrm>
          <a:prstGeom prst="foldedCorner">
            <a:avLst>
              <a:gd name="adj" fmla="val 12500"/>
            </a:avLst>
          </a:pr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31" name="AutoShape 17">
            <a:extLst>
              <a:ext uri="{FF2B5EF4-FFF2-40B4-BE49-F238E27FC236}">
                <a16:creationId xmlns:a16="http://schemas.microsoft.com/office/drawing/2014/main" id="{0FF3D015-633E-4FDB-A0E3-18290A50FCD3}"/>
              </a:ext>
            </a:extLst>
          </p:cNvPr>
          <p:cNvSpPr>
            <a:spLocks noChangeArrowheads="1"/>
          </p:cNvSpPr>
          <p:nvPr/>
        </p:nvSpPr>
        <p:spPr bwMode="auto">
          <a:xfrm>
            <a:off x="5510784" y="5105796"/>
            <a:ext cx="361950" cy="390525"/>
          </a:xfrm>
          <a:prstGeom prst="foldedCorner">
            <a:avLst>
              <a:gd name="adj" fmla="val 12500"/>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32" name="AutoShape 18">
            <a:extLst>
              <a:ext uri="{FF2B5EF4-FFF2-40B4-BE49-F238E27FC236}">
                <a16:creationId xmlns:a16="http://schemas.microsoft.com/office/drawing/2014/main" id="{EB56A7BA-67C1-4E64-8E76-27C4AEAFCD10}"/>
              </a:ext>
            </a:extLst>
          </p:cNvPr>
          <p:cNvSpPr>
            <a:spLocks noChangeArrowheads="1"/>
          </p:cNvSpPr>
          <p:nvPr/>
        </p:nvSpPr>
        <p:spPr bwMode="auto">
          <a:xfrm>
            <a:off x="8320659" y="5096271"/>
            <a:ext cx="361950" cy="390525"/>
          </a:xfrm>
          <a:prstGeom prst="foldedCorner">
            <a:avLst>
              <a:gd name="adj" fmla="val 12500"/>
            </a:avLst>
          </a:pr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33" name="Line 19">
            <a:extLst>
              <a:ext uri="{FF2B5EF4-FFF2-40B4-BE49-F238E27FC236}">
                <a16:creationId xmlns:a16="http://schemas.microsoft.com/office/drawing/2014/main" id="{8E968C78-5D33-415C-8D63-272EB5765D9A}"/>
              </a:ext>
            </a:extLst>
          </p:cNvPr>
          <p:cNvSpPr>
            <a:spLocks noChangeShapeType="1"/>
          </p:cNvSpPr>
          <p:nvPr/>
        </p:nvSpPr>
        <p:spPr bwMode="auto">
          <a:xfrm>
            <a:off x="3062859" y="5315346"/>
            <a:ext cx="5524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34" name="Line 20">
            <a:extLst>
              <a:ext uri="{FF2B5EF4-FFF2-40B4-BE49-F238E27FC236}">
                <a16:creationId xmlns:a16="http://schemas.microsoft.com/office/drawing/2014/main" id="{22D85CE3-AD0A-464E-9063-C36E6BBE060D}"/>
              </a:ext>
            </a:extLst>
          </p:cNvPr>
          <p:cNvSpPr>
            <a:spLocks noChangeShapeType="1"/>
          </p:cNvSpPr>
          <p:nvPr/>
        </p:nvSpPr>
        <p:spPr bwMode="auto">
          <a:xfrm>
            <a:off x="4948809" y="5296296"/>
            <a:ext cx="5524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35" name="Line 21">
            <a:extLst>
              <a:ext uri="{FF2B5EF4-FFF2-40B4-BE49-F238E27FC236}">
                <a16:creationId xmlns:a16="http://schemas.microsoft.com/office/drawing/2014/main" id="{7B04C5E8-113B-45E4-BE88-31E40EE6DE42}"/>
              </a:ext>
            </a:extLst>
          </p:cNvPr>
          <p:cNvSpPr>
            <a:spLocks noChangeShapeType="1"/>
          </p:cNvSpPr>
          <p:nvPr/>
        </p:nvSpPr>
        <p:spPr bwMode="auto">
          <a:xfrm>
            <a:off x="5872734" y="5286771"/>
            <a:ext cx="5524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36" name="Line 22">
            <a:extLst>
              <a:ext uri="{FF2B5EF4-FFF2-40B4-BE49-F238E27FC236}">
                <a16:creationId xmlns:a16="http://schemas.microsoft.com/office/drawing/2014/main" id="{FB6523BB-98E4-48EF-991B-ECE0282D60CE}"/>
              </a:ext>
            </a:extLst>
          </p:cNvPr>
          <p:cNvSpPr>
            <a:spLocks noChangeShapeType="1"/>
          </p:cNvSpPr>
          <p:nvPr/>
        </p:nvSpPr>
        <p:spPr bwMode="auto">
          <a:xfrm>
            <a:off x="7768209" y="5296296"/>
            <a:ext cx="5524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sp>
        <p:nvSpPr>
          <p:cNvPr id="37" name="Text Box 23">
            <a:extLst>
              <a:ext uri="{FF2B5EF4-FFF2-40B4-BE49-F238E27FC236}">
                <a16:creationId xmlns:a16="http://schemas.microsoft.com/office/drawing/2014/main" id="{217FA24A-3C9B-4D06-9DF7-3A54F5A716A0}"/>
              </a:ext>
            </a:extLst>
          </p:cNvPr>
          <p:cNvSpPr txBox="1">
            <a:spLocks noChangeArrowheads="1"/>
          </p:cNvSpPr>
          <p:nvPr/>
        </p:nvSpPr>
        <p:spPr bwMode="auto">
          <a:xfrm>
            <a:off x="2637409" y="5524896"/>
            <a:ext cx="8157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1200" dirty="0">
                <a:solidFill>
                  <a:srgbClr val="000000"/>
                </a:solidFill>
              </a:rPr>
              <a:t>file/buffer</a:t>
            </a:r>
          </a:p>
        </p:txBody>
      </p:sp>
      <p:sp>
        <p:nvSpPr>
          <p:cNvPr id="38" name="Text Box 24">
            <a:extLst>
              <a:ext uri="{FF2B5EF4-FFF2-40B4-BE49-F238E27FC236}">
                <a16:creationId xmlns:a16="http://schemas.microsoft.com/office/drawing/2014/main" id="{9DC814DC-8CCC-4024-AFF2-62372676E97C}"/>
              </a:ext>
            </a:extLst>
          </p:cNvPr>
          <p:cNvSpPr txBox="1">
            <a:spLocks noChangeArrowheads="1"/>
          </p:cNvSpPr>
          <p:nvPr/>
        </p:nvSpPr>
        <p:spPr bwMode="auto">
          <a:xfrm>
            <a:off x="4904359" y="5524896"/>
            <a:ext cx="17032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1200" dirty="0">
                <a:solidFill>
                  <a:srgbClr val="000000"/>
                </a:solidFill>
              </a:rPr>
              <a:t>Compressed file/</a:t>
            </a:r>
          </a:p>
          <a:p>
            <a:pPr eaLnBrk="0" fontAlgn="base" hangingPunct="0">
              <a:spcBef>
                <a:spcPct val="0"/>
              </a:spcBef>
              <a:spcAft>
                <a:spcPct val="0"/>
              </a:spcAft>
            </a:pPr>
            <a:r>
              <a:rPr lang="en-US" altLang="en-US" sz="1200" dirty="0">
                <a:solidFill>
                  <a:srgbClr val="000000"/>
                </a:solidFill>
              </a:rPr>
              <a:t>Communication channel</a:t>
            </a:r>
          </a:p>
          <a:p>
            <a:pPr eaLnBrk="0" fontAlgn="base" hangingPunct="0">
              <a:spcBef>
                <a:spcPct val="0"/>
              </a:spcBef>
              <a:spcAft>
                <a:spcPct val="0"/>
              </a:spcAft>
            </a:pPr>
            <a:endParaRPr lang="en-US" altLang="en-US" sz="1200" dirty="0">
              <a:solidFill>
                <a:srgbClr val="000000"/>
              </a:solidFill>
            </a:endParaRPr>
          </a:p>
        </p:txBody>
      </p:sp>
      <p:sp>
        <p:nvSpPr>
          <p:cNvPr id="39" name="Text Box 25">
            <a:extLst>
              <a:ext uri="{FF2B5EF4-FFF2-40B4-BE49-F238E27FC236}">
                <a16:creationId xmlns:a16="http://schemas.microsoft.com/office/drawing/2014/main" id="{334C298B-4979-4781-BC0B-F61FE645A389}"/>
              </a:ext>
            </a:extLst>
          </p:cNvPr>
          <p:cNvSpPr txBox="1">
            <a:spLocks noChangeArrowheads="1"/>
          </p:cNvSpPr>
          <p:nvPr/>
        </p:nvSpPr>
        <p:spPr bwMode="auto">
          <a:xfrm>
            <a:off x="8047609" y="5562996"/>
            <a:ext cx="8157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1200">
                <a:solidFill>
                  <a:srgbClr val="000000"/>
                </a:solidFill>
              </a:rPr>
              <a:t>file/buffer</a:t>
            </a:r>
          </a:p>
        </p:txBody>
      </p:sp>
    </p:spTree>
    <p:extLst>
      <p:ext uri="{BB962C8B-B14F-4D97-AF65-F5344CB8AC3E}">
        <p14:creationId xmlns:p14="http://schemas.microsoft.com/office/powerpoint/2010/main" val="278204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9271-8D90-4A11-BB7E-3876EACA01CA}"/>
              </a:ext>
            </a:extLst>
          </p:cNvPr>
          <p:cNvSpPr>
            <a:spLocks noGrp="1"/>
          </p:cNvSpPr>
          <p:nvPr>
            <p:ph type="title"/>
          </p:nvPr>
        </p:nvSpPr>
        <p:spPr/>
        <p:txBody>
          <a:bodyPr/>
          <a:lstStyle/>
          <a:p>
            <a:r>
              <a:rPr lang="en-US" dirty="0">
                <a:latin typeface="+mn-lt"/>
              </a:rPr>
              <a:t>LZW Compression</a:t>
            </a:r>
          </a:p>
        </p:txBody>
      </p:sp>
      <p:sp>
        <p:nvSpPr>
          <p:cNvPr id="21" name="Rectangle 3">
            <a:extLst>
              <a:ext uri="{FF2B5EF4-FFF2-40B4-BE49-F238E27FC236}">
                <a16:creationId xmlns:a16="http://schemas.microsoft.com/office/drawing/2014/main" id="{7C49C436-9854-48B3-A77F-D9D9B24AFED4}"/>
              </a:ext>
            </a:extLst>
          </p:cNvPr>
          <p:cNvSpPr txBox="1">
            <a:spLocks noChangeArrowheads="1"/>
          </p:cNvSpPr>
          <p:nvPr/>
        </p:nvSpPr>
        <p:spPr bwMode="auto">
          <a:xfrm>
            <a:off x="533400" y="1517904"/>
            <a:ext cx="10820400" cy="4730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0" i="0" u="none" strike="noStrike" kern="1200" cap="none" spc="0" normalizeH="0" baseline="0" noProof="0" dirty="0">
                <a:ln>
                  <a:noFill/>
                </a:ln>
                <a:solidFill>
                  <a:schemeClr val="accent1">
                    <a:lumMod val="75000"/>
                  </a:schemeClr>
                </a:solidFill>
                <a:effectLst/>
                <a:uLnTx/>
                <a:uFillTx/>
                <a:ea typeface="+mn-ea"/>
                <a:cs typeface="+mn-cs"/>
              </a:rPr>
              <a:t>	</a:t>
            </a: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set w = NIL</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loop </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read a character k </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if </a:t>
            </a:r>
            <a:r>
              <a:rPr kumimoji="0" lang="en-US" altLang="en-US" sz="2000" b="1" i="0" u="none" strike="noStrike" kern="1200" cap="none" spc="0" normalizeH="0" baseline="0" noProof="0" dirty="0" err="1">
                <a:ln>
                  <a:noFill/>
                </a:ln>
                <a:solidFill>
                  <a:schemeClr val="accent1">
                    <a:lumMod val="75000"/>
                  </a:schemeClr>
                </a:solidFill>
                <a:effectLst/>
                <a:uLnTx/>
                <a:uFillTx/>
                <a:ea typeface="+mn-ea"/>
                <a:cs typeface="+mn-cs"/>
              </a:rPr>
              <a:t>wk</a:t>
            </a: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exists in the dictionary </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a:t>
            </a:r>
            <a:r>
              <a:rPr kumimoji="0" lang="en-US" altLang="en-US" sz="2000" b="1" i="0" u="sng" strike="noStrike" kern="1200" cap="none" spc="0" normalizeH="0" baseline="0" noProof="0" dirty="0">
                <a:ln>
                  <a:noFill/>
                </a:ln>
                <a:solidFill>
                  <a:schemeClr val="accent1">
                    <a:lumMod val="75000"/>
                  </a:schemeClr>
                </a:solidFill>
                <a:effectLst/>
                <a:uLnTx/>
                <a:uFillTx/>
                <a:ea typeface="+mn-ea"/>
                <a:cs typeface="+mn-cs"/>
              </a:rPr>
              <a:t>w = </a:t>
            </a:r>
            <a:r>
              <a:rPr kumimoji="0" lang="en-US" altLang="en-US" sz="2000" b="1" i="0" u="sng" strike="noStrike" kern="1200" cap="none" spc="0" normalizeH="0" baseline="0" noProof="0" dirty="0" err="1">
                <a:ln>
                  <a:noFill/>
                </a:ln>
                <a:solidFill>
                  <a:schemeClr val="accent1">
                    <a:lumMod val="75000"/>
                  </a:schemeClr>
                </a:solidFill>
                <a:effectLst/>
                <a:uLnTx/>
                <a:uFillTx/>
                <a:ea typeface="+mn-ea"/>
                <a:cs typeface="+mn-cs"/>
              </a:rPr>
              <a:t>wk</a:t>
            </a:r>
            <a:r>
              <a:rPr kumimoji="0" lang="en-US" altLang="en-US" sz="2000" b="1" i="0" u="sng" strike="noStrike" kern="1200" cap="none" spc="0" normalizeH="0" baseline="0" noProof="0" dirty="0">
                <a:ln>
                  <a:noFill/>
                </a:ln>
                <a:solidFill>
                  <a:schemeClr val="accent1">
                    <a:lumMod val="75000"/>
                  </a:schemeClr>
                </a:solidFill>
                <a:effectLst/>
                <a:uLnTx/>
                <a:uFillTx/>
                <a:ea typeface="+mn-ea"/>
                <a:cs typeface="+mn-cs"/>
              </a:rPr>
              <a:t> </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else </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output the code for w </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add </a:t>
            </a:r>
            <a:r>
              <a:rPr kumimoji="0" lang="en-US" altLang="en-US" sz="2000" b="1" i="0" u="none" strike="noStrike" kern="1200" cap="none" spc="0" normalizeH="0" baseline="0" noProof="0" dirty="0" err="1">
                <a:ln>
                  <a:noFill/>
                </a:ln>
                <a:solidFill>
                  <a:schemeClr val="accent1">
                    <a:lumMod val="75000"/>
                  </a:schemeClr>
                </a:solidFill>
                <a:effectLst/>
                <a:uLnTx/>
                <a:uFillTx/>
                <a:ea typeface="+mn-ea"/>
                <a:cs typeface="+mn-cs"/>
              </a:rPr>
              <a:t>wk</a:t>
            </a: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to the dictionary </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a:t>
            </a:r>
            <a:r>
              <a:rPr kumimoji="0" lang="en-US" altLang="en-US" sz="2000" b="1" i="0" u="sng" strike="noStrike" kern="1200" cap="none" spc="0" normalizeH="0" baseline="0" noProof="0" dirty="0">
                <a:ln>
                  <a:noFill/>
                </a:ln>
                <a:solidFill>
                  <a:schemeClr val="accent1">
                    <a:lumMod val="75000"/>
                  </a:schemeClr>
                </a:solidFill>
                <a:effectLst/>
                <a:uLnTx/>
                <a:uFillTx/>
                <a:ea typeface="+mn-ea"/>
                <a:cs typeface="+mn-cs"/>
              </a:rPr>
              <a:t>w = k </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a:t>
            </a:r>
            <a:r>
              <a:rPr kumimoji="0" lang="en-US" altLang="en-US" sz="2000" b="1" i="0" u="none" strike="noStrike" kern="1200" cap="none" spc="0" normalizeH="0" baseline="0" noProof="0" dirty="0" err="1">
                <a:ln>
                  <a:noFill/>
                </a:ln>
                <a:solidFill>
                  <a:schemeClr val="accent1">
                    <a:lumMod val="75000"/>
                  </a:schemeClr>
                </a:solidFill>
                <a:effectLst/>
                <a:uLnTx/>
                <a:uFillTx/>
                <a:ea typeface="+mn-ea"/>
                <a:cs typeface="+mn-cs"/>
              </a:rPr>
              <a:t>endloop</a:t>
            </a:r>
            <a:r>
              <a:rPr kumimoji="0" lang="en-US" altLang="en-US" sz="2000" b="1" i="0" u="none" strike="noStrike" kern="1200" cap="none" spc="0" normalizeH="0" baseline="0" noProof="0" dirty="0">
                <a:ln>
                  <a:noFill/>
                </a:ln>
                <a:solidFill>
                  <a:schemeClr val="accent1">
                    <a:lumMod val="75000"/>
                  </a:schemeClr>
                </a:solidFill>
                <a:effectLst/>
                <a:uLnTx/>
                <a:uFillTx/>
                <a:ea typeface="+mn-ea"/>
                <a:cs typeface="+mn-cs"/>
              </a:rPr>
              <a:t> </a:t>
            </a: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endParaRPr kumimoji="0" lang="en-US" altLang="en-US" sz="1600" b="1" i="0" u="none" strike="noStrike" kern="1200" cap="none" spc="0" normalizeH="0" baseline="0" noProof="0" dirty="0">
              <a:ln>
                <a:noFill/>
              </a:ln>
              <a:solidFill>
                <a:srgbClr val="000000"/>
              </a:solidFill>
              <a:effectLst/>
              <a:uLnTx/>
              <a:uFillTx/>
              <a:ea typeface="+mn-ea"/>
              <a:cs typeface="+mn-cs"/>
            </a:endParaRPr>
          </a:p>
          <a:p>
            <a:pPr marL="342900" marR="0" lvl="0" indent="-342900" algn="l" defTabSz="914400" rtl="0" eaLnBrk="0" fontAlgn="base" latinLnBrk="0" hangingPunct="0">
              <a:lnSpc>
                <a:spcPct val="90000"/>
              </a:lnSpc>
              <a:spcBef>
                <a:spcPct val="20000"/>
              </a:spcBef>
              <a:spcAft>
                <a:spcPct val="0"/>
              </a:spcAft>
              <a:buClr>
                <a:srgbClr val="3333CC"/>
              </a:buClr>
              <a:buSzPct val="85000"/>
              <a:buFont typeface="ZapfDingbats" pitchFamily="82" charset="2"/>
              <a:buNone/>
              <a:tabLst/>
              <a:defRPr/>
            </a:pPr>
            <a:r>
              <a:rPr kumimoji="0" lang="en-US" altLang="en-US" sz="1600" b="0" i="0" u="none" strike="noStrike" kern="1200" cap="none" spc="0" normalizeH="0" baseline="0" noProof="0" dirty="0">
                <a:ln>
                  <a:noFill/>
                </a:ln>
                <a:solidFill>
                  <a:srgbClr val="000000"/>
                </a:solidFill>
                <a:effectLst/>
                <a:uLnTx/>
                <a:uFillTx/>
                <a:ea typeface="+mn-ea"/>
                <a:cs typeface="+mn-cs"/>
              </a:rPr>
              <a:t>	</a:t>
            </a:r>
            <a:r>
              <a:rPr kumimoji="0" lang="en-US" altLang="en-US" sz="1600" b="0" i="1" u="none" strike="noStrike" kern="1200" cap="none" spc="0" normalizeH="0" baseline="0" noProof="0" dirty="0">
                <a:ln>
                  <a:noFill/>
                </a:ln>
                <a:solidFill>
                  <a:srgbClr val="000000"/>
                </a:solidFill>
                <a:effectLst/>
                <a:uLnTx/>
                <a:uFillTx/>
                <a:ea typeface="+mn-ea"/>
                <a:cs typeface="+mn-cs"/>
              </a:rPr>
              <a:t>The program reads one character at a time. If the code is in the dictionary, then it adds the character to the current work string, and waits for the next one. This occurs on the first character as well. If the work string is not in the dictionary, (such as when the second character comes across), it adds the work string to the dictionary and sends over the wire (or writes to a file) the code assigned to the work string without the new character. It then sets the work string to the new character.</a:t>
            </a:r>
          </a:p>
        </p:txBody>
      </p:sp>
    </p:spTree>
    <p:extLst>
      <p:ext uri="{BB962C8B-B14F-4D97-AF65-F5344CB8AC3E}">
        <p14:creationId xmlns:p14="http://schemas.microsoft.com/office/powerpoint/2010/main" val="365211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9271-8D90-4A11-BB7E-3876EACA01CA}"/>
              </a:ext>
            </a:extLst>
          </p:cNvPr>
          <p:cNvSpPr>
            <a:spLocks noGrp="1"/>
          </p:cNvSpPr>
          <p:nvPr>
            <p:ph type="title"/>
          </p:nvPr>
        </p:nvSpPr>
        <p:spPr/>
        <p:txBody>
          <a:bodyPr/>
          <a:lstStyle/>
          <a:p>
            <a:r>
              <a:rPr lang="en-US" dirty="0"/>
              <a:t>LZW Decompression</a:t>
            </a:r>
          </a:p>
        </p:txBody>
      </p:sp>
      <p:sp>
        <p:nvSpPr>
          <p:cNvPr id="5" name="Rectangle 4">
            <a:extLst>
              <a:ext uri="{FF2B5EF4-FFF2-40B4-BE49-F238E27FC236}">
                <a16:creationId xmlns:a16="http://schemas.microsoft.com/office/drawing/2014/main" id="{BFA9BC39-C459-4744-9FA3-17066B109720}"/>
              </a:ext>
            </a:extLst>
          </p:cNvPr>
          <p:cNvSpPr txBox="1">
            <a:spLocks noChangeArrowheads="1"/>
          </p:cNvSpPr>
          <p:nvPr/>
        </p:nvSpPr>
        <p:spPr bwMode="auto">
          <a:xfrm>
            <a:off x="626935" y="1562100"/>
            <a:ext cx="10938129" cy="471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read fixed length token k (code or char)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output k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w = k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loop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read a fixed length token k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entry = dictionary entry for k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output entry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add w + first char of entry to</a:t>
            </a:r>
            <a:br>
              <a:rPr kumimoji="0" lang="en-US" altLang="en-US" sz="2000" b="1" i="0" u="none" strike="noStrike" kern="1200" cap="none" spc="0" normalizeH="0" baseline="0" noProof="0" dirty="0">
                <a:ln>
                  <a:noFill/>
                </a:ln>
                <a:solidFill>
                  <a:schemeClr val="accent1">
                    <a:lumMod val="75000"/>
                  </a:schemeClr>
                </a:solidFill>
                <a:effectLst/>
                <a:uLnTx/>
                <a:uFillTx/>
              </a:rPr>
            </a:br>
            <a:r>
              <a:rPr kumimoji="0" lang="en-US" altLang="en-US" sz="2000" b="1" i="0" u="none" strike="noStrike" kern="1200" cap="none" spc="0" normalizeH="0" baseline="0" noProof="0" dirty="0">
                <a:ln>
                  <a:noFill/>
                </a:ln>
                <a:solidFill>
                  <a:schemeClr val="accent1">
                    <a:lumMod val="75000"/>
                  </a:schemeClr>
                </a:solidFill>
                <a:effectLst/>
                <a:uLnTx/>
                <a:uFillTx/>
              </a:rPr>
              <a:t>        the dictionary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w = entry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1" i="0" u="none" strike="noStrike" kern="1200" cap="none" spc="0" normalizeH="0" baseline="0" noProof="0" dirty="0">
                <a:ln>
                  <a:noFill/>
                </a:ln>
                <a:solidFill>
                  <a:schemeClr val="accent1">
                    <a:lumMod val="75000"/>
                  </a:schemeClr>
                </a:solidFill>
                <a:effectLst/>
                <a:uLnTx/>
                <a:uFillTx/>
              </a:rPr>
              <a:t>	</a:t>
            </a:r>
            <a:r>
              <a:rPr kumimoji="0" lang="en-US" altLang="en-US" sz="2000" b="1" i="0" u="none" strike="noStrike" kern="1200" cap="none" spc="0" normalizeH="0" baseline="0" noProof="0" dirty="0" err="1">
                <a:ln>
                  <a:noFill/>
                </a:ln>
                <a:solidFill>
                  <a:schemeClr val="accent1">
                    <a:lumMod val="75000"/>
                  </a:schemeClr>
                </a:solidFill>
                <a:effectLst/>
                <a:uLnTx/>
                <a:uFillTx/>
              </a:rPr>
              <a:t>endloop</a:t>
            </a:r>
            <a:r>
              <a:rPr kumimoji="0" lang="en-US" altLang="en-US" b="1" i="0" u="none" strike="noStrike" kern="1200" cap="none" spc="0" normalizeH="0" baseline="0" noProof="0" dirty="0">
                <a:ln>
                  <a:noFill/>
                </a:ln>
                <a:solidFill>
                  <a:schemeClr val="accent1">
                    <a:lumMod val="75000"/>
                  </a:schemeClr>
                </a:solidFill>
                <a:effectLst/>
                <a:uLnTx/>
                <a:uFillTx/>
              </a:rPr>
              <a:t>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2000" b="0" i="1" u="none" strike="noStrike" kern="1200" cap="none" spc="0" normalizeH="0" baseline="0" noProof="0" dirty="0">
                <a:ln>
                  <a:noFill/>
                </a:ln>
                <a:solidFill>
                  <a:srgbClr val="000000"/>
                </a:solidFill>
                <a:effectLst/>
                <a:uLnTx/>
                <a:uFillTx/>
              </a:rPr>
              <a:t>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r>
              <a:rPr kumimoji="0" lang="en-US" altLang="en-US" sz="1600" b="0" i="1" u="none" strike="noStrike" kern="1200" cap="none" spc="0" normalizeH="0" baseline="0" noProof="0" dirty="0">
                <a:ln>
                  <a:noFill/>
                </a:ln>
                <a:solidFill>
                  <a:srgbClr val="000000"/>
                </a:solidFill>
                <a:effectLst/>
                <a:uLnTx/>
                <a:uFillTx/>
              </a:rPr>
              <a:t>	The nice thing is that the decompressor builds its own dictionary on its side, that matches exactly the compressor's, so that only the codes need to be sent. </a:t>
            </a:r>
          </a:p>
          <a:p>
            <a:pPr marL="342900" marR="0" lvl="0" indent="-34290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tabLst/>
              <a:defRPr/>
            </a:pPr>
            <a:endParaRPr kumimoji="0" lang="en-US" altLang="en-US" sz="1600" b="0" i="1" u="none" strike="noStrike" kern="120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660545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115</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Wingdings</vt:lpstr>
      <vt:lpstr>ZapfDingbats</vt:lpstr>
      <vt:lpstr>Office Theme</vt:lpstr>
      <vt:lpstr>LZW compression</vt:lpstr>
      <vt:lpstr>Lempel-Ziv-Welch (LZW) Algorithm</vt:lpstr>
      <vt:lpstr>LZW Compression</vt:lpstr>
      <vt:lpstr>LZW Decompression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LZW compression</dc:title>
  <dc:creator>LilyKim</dc:creator>
  <cp:lastModifiedBy>LilyKim</cp:lastModifiedBy>
  <cp:revision>2</cp:revision>
  <dcterms:created xsi:type="dcterms:W3CDTF">2019-10-11T15:52:08Z</dcterms:created>
  <dcterms:modified xsi:type="dcterms:W3CDTF">2019-10-11T16:07:07Z</dcterms:modified>
</cp:coreProperties>
</file>