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5" r:id="rId4"/>
    <p:sldId id="274" r:id="rId5"/>
    <p:sldId id="272" r:id="rId6"/>
    <p:sldId id="269" r:id="rId7"/>
    <p:sldId id="270" r:id="rId8"/>
    <p:sldId id="266" r:id="rId9"/>
    <p:sldId id="273" r:id="rId10"/>
    <p:sldId id="267" r:id="rId11"/>
    <p:sldId id="26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>
      <p:cViewPr varScale="1">
        <p:scale>
          <a:sx n="64" d="100"/>
          <a:sy n="64" d="100"/>
        </p:scale>
        <p:origin x="96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C\Documents\&#52852;&#52852;&#50724;&#53665;%20&#48155;&#51008;%20&#54028;&#51068;\&#54056;&#53431;%20dequeue&#49884;%20v4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b="1"/>
              <a:t>수신에 대한 지연시간</a:t>
            </a:r>
            <a:endParaRPr lang="en-US" altLang="ko-KR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Sheet5!$W$18</c:f>
              <c:strCache>
                <c:ptCount val="1"/>
                <c:pt idx="0">
                  <c:v>제로 카피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Sheet5!$AH$19:$AH$24</c:f>
                <c:numCache>
                  <c:formatCode>General</c:formatCode>
                  <c:ptCount val="6"/>
                  <c:pt idx="0">
                    <c:v>1.1062500000000002</c:v>
                  </c:pt>
                  <c:pt idx="1">
                    <c:v>1.0562499999999999</c:v>
                  </c:pt>
                  <c:pt idx="2">
                    <c:v>0.88074019999999997</c:v>
                  </c:pt>
                  <c:pt idx="3">
                    <c:v>0.89276000000000044</c:v>
                  </c:pt>
                  <c:pt idx="4">
                    <c:v>1.2060160000000004</c:v>
                  </c:pt>
                  <c:pt idx="5">
                    <c:v>0.4860228000000002</c:v>
                  </c:pt>
                </c:numCache>
              </c:numRef>
            </c:plus>
            <c:minus>
              <c:numRef>
                <c:f>Sheet5!$AI$19:$AI$24</c:f>
                <c:numCache>
                  <c:formatCode>General</c:formatCode>
                  <c:ptCount val="6"/>
                  <c:pt idx="0">
                    <c:v>2.09375</c:v>
                  </c:pt>
                  <c:pt idx="1">
                    <c:v>1.7437499999999999</c:v>
                  </c:pt>
                  <c:pt idx="2">
                    <c:v>0.91925979999999985</c:v>
                  </c:pt>
                  <c:pt idx="3">
                    <c:v>1.3072399999999993</c:v>
                  </c:pt>
                  <c:pt idx="4">
                    <c:v>2.5939839999999998</c:v>
                  </c:pt>
                  <c:pt idx="5">
                    <c:v>1.1139772000000003</c:v>
                  </c:pt>
                </c:numCache>
              </c:numRef>
            </c:minus>
            <c:spPr>
              <a:noFill/>
              <a:ln w="349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Sheet5!$V$19:$V$24</c:f>
              <c:strCache>
                <c:ptCount val="6"/>
                <c:pt idx="0">
                  <c:v>64Byte</c:v>
                </c:pt>
                <c:pt idx="1">
                  <c:v>128Byte</c:v>
                </c:pt>
                <c:pt idx="2">
                  <c:v>256Byte</c:v>
                </c:pt>
                <c:pt idx="3">
                  <c:v>512Byte</c:v>
                </c:pt>
                <c:pt idx="4">
                  <c:v>1024Byte</c:v>
                </c:pt>
                <c:pt idx="5">
                  <c:v>1500Byte</c:v>
                </c:pt>
              </c:strCache>
            </c:strRef>
          </c:cat>
          <c:val>
            <c:numRef>
              <c:f>Sheet5!$W$19:$W$24</c:f>
              <c:numCache>
                <c:formatCode>General</c:formatCode>
                <c:ptCount val="6"/>
                <c:pt idx="0">
                  <c:v>3.8937499999999998</c:v>
                </c:pt>
                <c:pt idx="1">
                  <c:v>3.9437500000000001</c:v>
                </c:pt>
                <c:pt idx="2">
                  <c:v>4.1192598</c:v>
                </c:pt>
                <c:pt idx="3">
                  <c:v>3.9072399999999994</c:v>
                </c:pt>
                <c:pt idx="4">
                  <c:v>3.7939839999999996</c:v>
                </c:pt>
                <c:pt idx="5">
                  <c:v>3.9139772000000002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2D-466E-BD83-640F1DAAA68A}"/>
            </c:ext>
          </c:extLst>
        </c:ser>
        <c:ser>
          <c:idx val="1"/>
          <c:order val="1"/>
          <c:tx>
            <c:strRef>
              <c:f>Sheet5!$X$18</c:f>
              <c:strCache>
                <c:ptCount val="1"/>
                <c:pt idx="0">
                  <c:v>DPDK 원본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Sheet5!$AJ$19:$AJ$24</c:f>
                <c:numCache>
                  <c:formatCode>General</c:formatCode>
                  <c:ptCount val="6"/>
                  <c:pt idx="0">
                    <c:v>0.85625000000000018</c:v>
                  </c:pt>
                  <c:pt idx="1">
                    <c:v>0.76250000000000018</c:v>
                  </c:pt>
                  <c:pt idx="2">
                    <c:v>1.2000000000000002</c:v>
                  </c:pt>
                  <c:pt idx="3">
                    <c:v>1.3548387999999996</c:v>
                  </c:pt>
                  <c:pt idx="4">
                    <c:v>3.4121200000000007</c:v>
                  </c:pt>
                  <c:pt idx="5">
                    <c:v>4.2755677999999993</c:v>
                  </c:pt>
                </c:numCache>
              </c:numRef>
            </c:plus>
            <c:minus>
              <c:numRef>
                <c:f>Sheet5!$AK$19:$AK$24</c:f>
                <c:numCache>
                  <c:formatCode>General</c:formatCode>
                  <c:ptCount val="6"/>
                  <c:pt idx="0">
                    <c:v>0.94374999999999964</c:v>
                  </c:pt>
                  <c:pt idx="1">
                    <c:v>0.63750000000000018</c:v>
                  </c:pt>
                  <c:pt idx="2">
                    <c:v>1</c:v>
                  </c:pt>
                  <c:pt idx="3">
                    <c:v>2.4451612000000007</c:v>
                  </c:pt>
                  <c:pt idx="4">
                    <c:v>5.1878799999999998</c:v>
                  </c:pt>
                  <c:pt idx="5">
                    <c:v>3.3244322000000004</c:v>
                  </c:pt>
                </c:numCache>
              </c:numRef>
            </c:minus>
            <c:spPr>
              <a:noFill/>
              <a:ln w="349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Sheet5!$V$19:$V$24</c:f>
              <c:strCache>
                <c:ptCount val="6"/>
                <c:pt idx="0">
                  <c:v>64Byte</c:v>
                </c:pt>
                <c:pt idx="1">
                  <c:v>128Byte</c:v>
                </c:pt>
                <c:pt idx="2">
                  <c:v>256Byte</c:v>
                </c:pt>
                <c:pt idx="3">
                  <c:v>512Byte</c:v>
                </c:pt>
                <c:pt idx="4">
                  <c:v>1024Byte</c:v>
                </c:pt>
                <c:pt idx="5">
                  <c:v>1500Byte</c:v>
                </c:pt>
              </c:strCache>
            </c:strRef>
          </c:cat>
          <c:val>
            <c:numRef>
              <c:f>Sheet5!$X$19:$X$24</c:f>
              <c:numCache>
                <c:formatCode>General</c:formatCode>
                <c:ptCount val="6"/>
                <c:pt idx="0">
                  <c:v>4.1437499999999998</c:v>
                </c:pt>
                <c:pt idx="1">
                  <c:v>4.4375</c:v>
                </c:pt>
                <c:pt idx="2">
                  <c:v>5</c:v>
                </c:pt>
                <c:pt idx="3">
                  <c:v>5.0451612000000008</c:v>
                </c:pt>
                <c:pt idx="4">
                  <c:v>7.38788</c:v>
                </c:pt>
                <c:pt idx="5">
                  <c:v>9.9244322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72D-466E-BD83-640F1DAAA6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5911440"/>
        <c:axId val="225934096"/>
      </c:barChart>
      <c:catAx>
        <c:axId val="225911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25934096"/>
        <c:crosses val="autoZero"/>
        <c:auto val="1"/>
        <c:lblAlgn val="ctr"/>
        <c:lblOffset val="100"/>
        <c:noMultiLvlLbl val="0"/>
      </c:catAx>
      <c:valAx>
        <c:axId val="225934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b="1"/>
                  <a:t>시간 </a:t>
                </a:r>
                <a:r>
                  <a:rPr lang="en-US" altLang="ko-KR" b="1"/>
                  <a:t>(</a:t>
                </a:r>
                <a:r>
                  <a:rPr lang="el-GR" altLang="ko-KR" sz="1000" b="1" i="0" u="none" strike="noStrike" baseline="0">
                    <a:effectLst/>
                  </a:rPr>
                  <a:t>μ</a:t>
                </a:r>
                <a:r>
                  <a:rPr lang="en-US" altLang="ko-KR" sz="1000" b="1" i="0" u="none" strike="noStrike" baseline="0">
                    <a:effectLst/>
                  </a:rPr>
                  <a:t>s)</a:t>
                </a:r>
                <a:endParaRPr lang="ko-KR" altLang="en-US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25911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2021-11-05 Fri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861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2021-11-05 Fri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030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2021-11-05 Fri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370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2021-11-05 Fri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436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2021-11-05 Fri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338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2021-11-05 Fri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288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2021-11-05 Fri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889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2021-11-05 Fri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570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2021-11-05 Fri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58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2021-11-05 Fri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348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2021-11-05 Fri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018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2021-11-05 Fri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32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RLNPwcuZoGE?feature=oembed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QZFXivGyLow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8E8F0"/>
            </a:gs>
            <a:gs pos="100000">
              <a:srgbClr val="B6B8CD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CCD03C-6067-4BBD-B5BB-0F9D923B6FA9}"/>
              </a:ext>
            </a:extLst>
          </p:cNvPr>
          <p:cNvSpPr txBox="1"/>
          <p:nvPr/>
        </p:nvSpPr>
        <p:spPr>
          <a:xfrm>
            <a:off x="8470985" y="4382088"/>
            <a:ext cx="25135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2016310901   </a:t>
            </a:r>
            <a:r>
              <a:rPr lang="ko-KR" altLang="en-US" b="1"/>
              <a:t>변성진</a:t>
            </a:r>
            <a:endParaRPr lang="en-US" altLang="ko-KR" b="1" dirty="0"/>
          </a:p>
          <a:p>
            <a:r>
              <a:rPr lang="en-US" altLang="ko-KR" b="1"/>
              <a:t>2015311771   </a:t>
            </a:r>
            <a:r>
              <a:rPr lang="ko-KR" altLang="en-US" b="1"/>
              <a:t>강경운</a:t>
            </a:r>
            <a:endParaRPr lang="en-US" altLang="ko-KR" b="1" dirty="0"/>
          </a:p>
          <a:p>
            <a:r>
              <a:rPr lang="ko-KR" altLang="en-US" b="1"/>
              <a:t> 지 </a:t>
            </a:r>
            <a:r>
              <a:rPr lang="ko-KR" altLang="en-US" b="1" dirty="0"/>
              <a:t>도 교 </a:t>
            </a:r>
            <a:r>
              <a:rPr lang="ko-KR" altLang="en-US" b="1"/>
              <a:t>수    김영훈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8315D6-93E5-4131-AAF8-0278DEB884D7}"/>
              </a:ext>
            </a:extLst>
          </p:cNvPr>
          <p:cNvSpPr txBox="1"/>
          <p:nvPr/>
        </p:nvSpPr>
        <p:spPr>
          <a:xfrm>
            <a:off x="1336431" y="1398694"/>
            <a:ext cx="96480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>
                <a:solidFill>
                  <a:srgbClr val="000000"/>
                </a:solidFill>
                <a:effectLst/>
                <a:latin typeface="신명 신문명조"/>
              </a:rPr>
              <a:t>Virtio</a:t>
            </a:r>
            <a:r>
              <a:rPr lang="ko-KR" altLang="en-US" sz="3200" b="1">
                <a:solidFill>
                  <a:srgbClr val="000000"/>
                </a:solidFill>
                <a:effectLst/>
                <a:latin typeface="신명 신문명조"/>
              </a:rPr>
              <a:t>와 </a:t>
            </a:r>
            <a:r>
              <a:rPr lang="en-US" altLang="ko-KR" sz="3200" b="1">
                <a:solidFill>
                  <a:srgbClr val="000000"/>
                </a:solidFill>
                <a:effectLst/>
                <a:latin typeface="신명 신문명조"/>
              </a:rPr>
              <a:t>DPDK</a:t>
            </a:r>
            <a:r>
              <a:rPr lang="ko-KR" altLang="en-US" sz="3200" b="1">
                <a:solidFill>
                  <a:srgbClr val="000000"/>
                </a:solidFill>
                <a:effectLst/>
                <a:latin typeface="신명 신문명조"/>
              </a:rPr>
              <a:t>를 이용한 컨테이너로의 </a:t>
            </a:r>
            <a:endParaRPr lang="en-US" altLang="ko-KR" sz="3200" b="1">
              <a:solidFill>
                <a:srgbClr val="000000"/>
              </a:solidFill>
              <a:effectLst/>
              <a:latin typeface="신명 신문명조"/>
            </a:endParaRPr>
          </a:p>
          <a:p>
            <a:pPr algn="ctr"/>
            <a:r>
              <a:rPr lang="ko-KR" altLang="en-US" sz="3200" b="1">
                <a:solidFill>
                  <a:srgbClr val="000000"/>
                </a:solidFill>
                <a:effectLst/>
                <a:latin typeface="신명 신문명조"/>
              </a:rPr>
              <a:t>패킷 전달 제어 흐름 분석 및 성능 향상 기법 연구</a:t>
            </a:r>
            <a:endParaRPr lang="ko-KR" altLang="en-US" sz="3200" b="1"/>
          </a:p>
        </p:txBody>
      </p:sp>
    </p:spTree>
    <p:extLst>
      <p:ext uri="{BB962C8B-B14F-4D97-AF65-F5344CB8AC3E}">
        <p14:creationId xmlns:p14="http://schemas.microsoft.com/office/powerpoint/2010/main" val="2789390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8E8F0"/>
            </a:gs>
            <a:gs pos="100000">
              <a:srgbClr val="B6B8CD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200025" y="209550"/>
            <a:ext cx="11791950" cy="6438900"/>
          </a:xfrm>
          <a:prstGeom prst="roundRect">
            <a:avLst>
              <a:gd name="adj" fmla="val 2147"/>
            </a:avLst>
          </a:prstGeom>
          <a:gradFill flip="none" rotWithShape="1">
            <a:gsLst>
              <a:gs pos="0">
                <a:srgbClr val="F5F4FA"/>
              </a:gs>
              <a:gs pos="100000">
                <a:srgbClr val="CDCCDA"/>
              </a:gs>
            </a:gsLst>
            <a:lin ang="5400000" scaled="1"/>
            <a:tileRect/>
          </a:gradFill>
          <a:ln>
            <a:solidFill>
              <a:schemeClr val="bg1"/>
            </a:solidFill>
          </a:ln>
          <a:effectLst>
            <a:outerShdw blurRad="266700" dist="25400" dir="5400000" algn="t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lnSpc>
                <a:spcPct val="150000"/>
              </a:lnSpc>
              <a:defRPr/>
            </a:pPr>
            <a:endParaRPr lang="en-US" altLang="ko-KR" sz="1600" b="1" kern="0" dirty="0">
              <a:solidFill>
                <a:srgbClr val="B6B8CD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09562" y="792846"/>
            <a:ext cx="11572875" cy="5743575"/>
          </a:xfrm>
          <a:prstGeom prst="roundRect">
            <a:avLst>
              <a:gd name="adj" fmla="val 1995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  <a:effectLst>
            <a:outerShdw blurRad="266700" dist="25400" dir="5400000" algn="t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FFB1864B-F907-42AD-BF0A-94DC40A193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5274918"/>
              </p:ext>
            </p:extLst>
          </p:nvPr>
        </p:nvGraphicFramePr>
        <p:xfrm>
          <a:off x="1460769" y="1013846"/>
          <a:ext cx="9270460" cy="53015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83DB7E0-92ED-4BF2-A36A-68818D52797A}"/>
              </a:ext>
            </a:extLst>
          </p:cNvPr>
          <p:cNvSpPr txBox="1"/>
          <p:nvPr/>
        </p:nvSpPr>
        <p:spPr>
          <a:xfrm>
            <a:off x="746620" y="304801"/>
            <a:ext cx="5766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>
                <a:solidFill>
                  <a:srgbClr val="000000"/>
                </a:solidFill>
                <a:effectLst/>
                <a:latin typeface="신명 신문명조"/>
              </a:rPr>
              <a:t>결과 분석</a:t>
            </a:r>
            <a:endParaRPr lang="en-US" altLang="ko-KR" sz="1600" b="1" i="1" kern="0">
              <a:solidFill>
                <a:srgbClr val="B6B8CD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0996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8E8F0"/>
            </a:gs>
            <a:gs pos="100000">
              <a:srgbClr val="B6B8CD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200025" y="209550"/>
            <a:ext cx="11791950" cy="6438900"/>
          </a:xfrm>
          <a:prstGeom prst="roundRect">
            <a:avLst>
              <a:gd name="adj" fmla="val 2147"/>
            </a:avLst>
          </a:prstGeom>
          <a:gradFill flip="none" rotWithShape="1">
            <a:gsLst>
              <a:gs pos="0">
                <a:srgbClr val="F5F4FA"/>
              </a:gs>
              <a:gs pos="100000">
                <a:srgbClr val="CDCCDA"/>
              </a:gs>
            </a:gsLst>
            <a:lin ang="5400000" scaled="1"/>
            <a:tileRect/>
          </a:gradFill>
          <a:ln>
            <a:solidFill>
              <a:schemeClr val="bg1"/>
            </a:solidFill>
          </a:ln>
          <a:effectLst>
            <a:outerShdw blurRad="266700" dist="25400" dir="5400000" algn="t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lnSpc>
                <a:spcPct val="150000"/>
              </a:lnSpc>
              <a:defRPr/>
            </a:pPr>
            <a:endParaRPr lang="en-US" altLang="ko-KR" sz="1200" kern="0" dirty="0">
              <a:solidFill>
                <a:srgbClr val="B6B8CD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09562" y="753935"/>
            <a:ext cx="11572875" cy="5743575"/>
          </a:xfrm>
          <a:prstGeom prst="roundRect">
            <a:avLst>
              <a:gd name="adj" fmla="val 1995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  <a:effectLst>
            <a:outerShdw blurRad="266700" dist="25400" dir="5400000" algn="t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92DC5D-EAC4-43D1-B899-1ACF5C51D4F8}"/>
              </a:ext>
            </a:extLst>
          </p:cNvPr>
          <p:cNvSpPr txBox="1"/>
          <p:nvPr/>
        </p:nvSpPr>
        <p:spPr>
          <a:xfrm>
            <a:off x="5127070" y="2827958"/>
            <a:ext cx="1937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7030A0"/>
                </a:solidFill>
              </a:rPr>
              <a:t>Thank You</a:t>
            </a:r>
            <a:endParaRPr lang="ko-KR" altLang="en-US" sz="2800" dirty="0">
              <a:solidFill>
                <a:srgbClr val="7030A0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464C9B0-FD21-48EE-8C9C-31D4499C3474}"/>
              </a:ext>
            </a:extLst>
          </p:cNvPr>
          <p:cNvCxnSpPr/>
          <p:nvPr/>
        </p:nvCxnSpPr>
        <p:spPr>
          <a:xfrm>
            <a:off x="4661035" y="3351178"/>
            <a:ext cx="2684477" cy="0"/>
          </a:xfrm>
          <a:prstGeom prst="line">
            <a:avLst/>
          </a:prstGeom>
          <a:ln w="34925" cap="rnd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D349F56-6126-4409-99A7-2E1FDCD4CB93}"/>
              </a:ext>
            </a:extLst>
          </p:cNvPr>
          <p:cNvSpPr txBox="1"/>
          <p:nvPr/>
        </p:nvSpPr>
        <p:spPr>
          <a:xfrm>
            <a:off x="4213701" y="3458184"/>
            <a:ext cx="3685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지금까지 </a:t>
            </a:r>
            <a:r>
              <a:rPr lang="ko-KR" altLang="en-US" sz="1600" dirty="0" err="1"/>
              <a:t>발표들어주셔서</a:t>
            </a:r>
            <a:r>
              <a:rPr lang="ko-KR" altLang="en-US" sz="1600" dirty="0"/>
              <a:t> 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029059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8E8F0"/>
            </a:gs>
            <a:gs pos="100000">
              <a:srgbClr val="B6B8CD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200025" y="209550"/>
            <a:ext cx="11791950" cy="6438900"/>
          </a:xfrm>
          <a:prstGeom prst="roundRect">
            <a:avLst>
              <a:gd name="adj" fmla="val 2147"/>
            </a:avLst>
          </a:prstGeom>
          <a:gradFill flip="none" rotWithShape="1">
            <a:gsLst>
              <a:gs pos="0">
                <a:srgbClr val="F5F4FA"/>
              </a:gs>
              <a:gs pos="100000">
                <a:srgbClr val="CDCCDA"/>
              </a:gs>
            </a:gsLst>
            <a:lin ang="5400000" scaled="1"/>
            <a:tileRect/>
          </a:gradFill>
          <a:ln>
            <a:solidFill>
              <a:schemeClr val="bg1"/>
            </a:solidFill>
          </a:ln>
          <a:effectLst>
            <a:outerShdw blurRad="266700" dist="25400" dir="5400000" algn="t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lnSpc>
                <a:spcPct val="150000"/>
              </a:lnSpc>
              <a:defRPr/>
            </a:pPr>
            <a:endParaRPr lang="en-US" altLang="ko-KR" sz="1600" b="1" kern="0" dirty="0">
              <a:solidFill>
                <a:srgbClr val="B6B8CD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09562" y="784457"/>
            <a:ext cx="11572875" cy="5743575"/>
          </a:xfrm>
          <a:prstGeom prst="roundRect">
            <a:avLst>
              <a:gd name="adj" fmla="val 1995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  <a:effectLst>
            <a:outerShdw blurRad="266700" dist="25400" dir="5400000" algn="t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FB7E2A-521B-4C8A-A344-60F5AE26A874}"/>
              </a:ext>
            </a:extLst>
          </p:cNvPr>
          <p:cNvSpPr txBox="1"/>
          <p:nvPr/>
        </p:nvSpPr>
        <p:spPr>
          <a:xfrm>
            <a:off x="746620" y="1098958"/>
            <a:ext cx="10779853" cy="5006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b="1" dirty="0"/>
              <a:t>개요</a:t>
            </a:r>
            <a:endParaRPr lang="en-US" altLang="ko-KR" sz="2400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b="1" dirty="0"/>
              <a:t>시스템 구성</a:t>
            </a:r>
            <a:endParaRPr lang="en-US" altLang="ko-KR" sz="2400" b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IXGBE NIC Driver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 err="1"/>
              <a:t>Vhost</a:t>
            </a:r>
            <a:r>
              <a:rPr lang="en-US" altLang="ko-KR" sz="2400" b="1" dirty="0"/>
              <a:t> Driver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 err="1"/>
              <a:t>Virtio</a:t>
            </a:r>
            <a:r>
              <a:rPr lang="en-US" altLang="ko-KR" sz="2400" b="1" dirty="0"/>
              <a:t> Driver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b="1" dirty="0"/>
              <a:t>작품 시연</a:t>
            </a:r>
            <a:endParaRPr lang="en-US" altLang="ko-KR" sz="2400" b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원본</a:t>
            </a:r>
            <a:endParaRPr lang="en-US" altLang="ko-KR" sz="2400" b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수정</a:t>
            </a:r>
            <a:endParaRPr lang="en-US" altLang="ko-KR" sz="2400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b="1" dirty="0"/>
              <a:t>결과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C6EE34-91CE-4708-BE8C-67CD9FF7D6A8}"/>
              </a:ext>
            </a:extLst>
          </p:cNvPr>
          <p:cNvSpPr txBox="1"/>
          <p:nvPr/>
        </p:nvSpPr>
        <p:spPr>
          <a:xfrm>
            <a:off x="746620" y="290429"/>
            <a:ext cx="1052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3477741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8E8F0"/>
            </a:gs>
            <a:gs pos="100000">
              <a:srgbClr val="B6B8CD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200025" y="209550"/>
            <a:ext cx="11791950" cy="6438900"/>
          </a:xfrm>
          <a:prstGeom prst="roundRect">
            <a:avLst>
              <a:gd name="adj" fmla="val 2147"/>
            </a:avLst>
          </a:prstGeom>
          <a:gradFill flip="none" rotWithShape="1">
            <a:gsLst>
              <a:gs pos="0">
                <a:srgbClr val="F5F4FA"/>
              </a:gs>
              <a:gs pos="100000">
                <a:srgbClr val="CDCCDA"/>
              </a:gs>
            </a:gsLst>
            <a:lin ang="5400000" scaled="1"/>
            <a:tileRect/>
          </a:gradFill>
          <a:ln>
            <a:solidFill>
              <a:schemeClr val="bg1"/>
            </a:solidFill>
          </a:ln>
          <a:effectLst>
            <a:outerShdw blurRad="266700" dist="25400" dir="5400000" algn="t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lnSpc>
                <a:spcPct val="150000"/>
              </a:lnSpc>
              <a:defRPr/>
            </a:pPr>
            <a:endParaRPr lang="en-US" altLang="ko-KR" sz="1600" b="1" i="1" kern="0" dirty="0">
              <a:solidFill>
                <a:srgbClr val="B6B8CD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14324" y="809624"/>
            <a:ext cx="11572875" cy="5743575"/>
          </a:xfrm>
          <a:prstGeom prst="roundRect">
            <a:avLst>
              <a:gd name="adj" fmla="val 1995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266700" dist="25400" dir="5400000" algn="t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D1F971-C211-4B8D-AFDB-140F96F4361F}"/>
              </a:ext>
            </a:extLst>
          </p:cNvPr>
          <p:cNvSpPr txBox="1"/>
          <p:nvPr/>
        </p:nvSpPr>
        <p:spPr>
          <a:xfrm>
            <a:off x="746620" y="290429"/>
            <a:ext cx="1052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개요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8C1E749-556D-46EB-84EF-A4CD039C577B}"/>
              </a:ext>
            </a:extLst>
          </p:cNvPr>
          <p:cNvGrpSpPr/>
          <p:nvPr/>
        </p:nvGrpSpPr>
        <p:grpSpPr>
          <a:xfrm>
            <a:off x="2417760" y="1204911"/>
            <a:ext cx="7366002" cy="4953000"/>
            <a:chOff x="977900" y="635000"/>
            <a:chExt cx="7366002" cy="4953000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164C03D7-3665-431F-B997-F43DDB8CBA25}"/>
                </a:ext>
              </a:extLst>
            </p:cNvPr>
            <p:cNvSpPr/>
            <p:nvPr/>
          </p:nvSpPr>
          <p:spPr>
            <a:xfrm>
              <a:off x="977900" y="1397000"/>
              <a:ext cx="3009900" cy="30099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DPDK-app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9547949C-DF59-41BA-94A9-2EF6DB2EC154}"/>
                </a:ext>
              </a:extLst>
            </p:cNvPr>
            <p:cNvSpPr/>
            <p:nvPr/>
          </p:nvSpPr>
          <p:spPr>
            <a:xfrm>
              <a:off x="977900" y="635000"/>
              <a:ext cx="3009900" cy="584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Container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B7709465-5A77-45A1-B7E1-278F33A89B7D}"/>
                </a:ext>
              </a:extLst>
            </p:cNvPr>
            <p:cNvSpPr/>
            <p:nvPr/>
          </p:nvSpPr>
          <p:spPr>
            <a:xfrm rot="5400000">
              <a:off x="3143250" y="2609850"/>
              <a:ext cx="1689100" cy="584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Virtio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BA813928-BED2-4DFD-AC0B-BFA945C646DB}"/>
                </a:ext>
              </a:extLst>
            </p:cNvPr>
            <p:cNvCxnSpPr>
              <a:stCxn id="11" idx="0"/>
            </p:cNvCxnSpPr>
            <p:nvPr/>
          </p:nvCxnSpPr>
          <p:spPr>
            <a:xfrm>
              <a:off x="4279900" y="2901950"/>
              <a:ext cx="7493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A52C3056-50E9-41AA-892B-31009AC56898}"/>
                </a:ext>
              </a:extLst>
            </p:cNvPr>
            <p:cNvSpPr/>
            <p:nvPr/>
          </p:nvSpPr>
          <p:spPr>
            <a:xfrm>
              <a:off x="5321300" y="1397000"/>
              <a:ext cx="3009900" cy="30099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DPDK-vSwitch(OVS)</a:t>
              </a:r>
            </a:p>
            <a:p>
              <a:pPr algn="ctr"/>
              <a:endParaRPr lang="en-US" altLang="ko-KR">
                <a:solidFill>
                  <a:schemeClr val="tx1"/>
                </a:solidFill>
              </a:endParaRPr>
            </a:p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or</a:t>
              </a:r>
            </a:p>
            <a:p>
              <a:pPr algn="ctr"/>
              <a:endParaRPr lang="en-US" altLang="ko-KR">
                <a:solidFill>
                  <a:schemeClr val="tx1"/>
                </a:solidFill>
              </a:endParaRPr>
            </a:p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DPDK-app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CE384D7E-88E8-4E29-830D-5BCD404DDED6}"/>
                </a:ext>
              </a:extLst>
            </p:cNvPr>
            <p:cNvSpPr/>
            <p:nvPr/>
          </p:nvSpPr>
          <p:spPr>
            <a:xfrm rot="5400000">
              <a:off x="4476750" y="2609850"/>
              <a:ext cx="1689100" cy="584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Vhost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9851BF8C-6C1F-4BB6-A5C4-DF7EB768D4E1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>
              <a:off x="6826250" y="4406900"/>
              <a:ext cx="12702" cy="5969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C50CD873-5FE8-40DD-9FB3-F7AC57C8FCE3}"/>
                </a:ext>
              </a:extLst>
            </p:cNvPr>
            <p:cNvSpPr/>
            <p:nvPr/>
          </p:nvSpPr>
          <p:spPr>
            <a:xfrm>
              <a:off x="6080126" y="5003800"/>
              <a:ext cx="1517652" cy="584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NIC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243F52C7-CD80-4A53-9833-59FBBEC82437}"/>
                </a:ext>
              </a:extLst>
            </p:cNvPr>
            <p:cNvSpPr/>
            <p:nvPr/>
          </p:nvSpPr>
          <p:spPr>
            <a:xfrm>
              <a:off x="5334002" y="635000"/>
              <a:ext cx="3009900" cy="584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Host Machine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450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200025" y="209550"/>
            <a:ext cx="11791950" cy="6438900"/>
          </a:xfrm>
          <a:prstGeom prst="roundRect">
            <a:avLst>
              <a:gd name="adj" fmla="val 2147"/>
            </a:avLst>
          </a:prstGeom>
          <a:gradFill flip="none" rotWithShape="1">
            <a:gsLst>
              <a:gs pos="0">
                <a:srgbClr val="F5F4FA"/>
              </a:gs>
              <a:gs pos="100000">
                <a:srgbClr val="CDCCDA"/>
              </a:gs>
            </a:gsLst>
            <a:lin ang="5400000" scaled="1"/>
            <a:tileRect/>
          </a:gradFill>
          <a:ln>
            <a:solidFill>
              <a:schemeClr val="bg1"/>
            </a:solidFill>
          </a:ln>
          <a:effectLst>
            <a:outerShdw blurRad="266700" dist="25400" dir="5400000" algn="t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lnSpc>
                <a:spcPct val="150000"/>
              </a:lnSpc>
              <a:defRPr/>
            </a:pPr>
            <a:endParaRPr lang="en-US" altLang="ko-KR" sz="1600" b="1" i="1" kern="0" dirty="0">
              <a:solidFill>
                <a:srgbClr val="B6B8CD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14324" y="809624"/>
            <a:ext cx="11572875" cy="5743575"/>
          </a:xfrm>
          <a:prstGeom prst="roundRect">
            <a:avLst>
              <a:gd name="adj" fmla="val 1995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266700" dist="25400" dir="5400000" algn="t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D1F971-C211-4B8D-AFDB-140F96F4361F}"/>
              </a:ext>
            </a:extLst>
          </p:cNvPr>
          <p:cNvSpPr txBox="1"/>
          <p:nvPr/>
        </p:nvSpPr>
        <p:spPr>
          <a:xfrm>
            <a:off x="746620" y="290429"/>
            <a:ext cx="1052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개요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64C03D7-3665-431F-B997-F43DDB8CBA25}"/>
              </a:ext>
            </a:extLst>
          </p:cNvPr>
          <p:cNvSpPr/>
          <p:nvPr/>
        </p:nvSpPr>
        <p:spPr>
          <a:xfrm>
            <a:off x="2417760" y="1966911"/>
            <a:ext cx="3009900" cy="30099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DPDK-app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547949C-DF59-41BA-94A9-2EF6DB2EC154}"/>
              </a:ext>
            </a:extLst>
          </p:cNvPr>
          <p:cNvSpPr/>
          <p:nvPr/>
        </p:nvSpPr>
        <p:spPr>
          <a:xfrm>
            <a:off x="2417760" y="1204911"/>
            <a:ext cx="3009900" cy="5842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Container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7709465-5A77-45A1-B7E1-278F33A89B7D}"/>
              </a:ext>
            </a:extLst>
          </p:cNvPr>
          <p:cNvSpPr/>
          <p:nvPr/>
        </p:nvSpPr>
        <p:spPr>
          <a:xfrm rot="5400000">
            <a:off x="4583110" y="3179761"/>
            <a:ext cx="1689100" cy="5842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Virtio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A813928-BED2-4DFD-AC0B-BFA945C646DB}"/>
              </a:ext>
            </a:extLst>
          </p:cNvPr>
          <p:cNvCxnSpPr>
            <a:stCxn id="11" idx="0"/>
          </p:cNvCxnSpPr>
          <p:nvPr/>
        </p:nvCxnSpPr>
        <p:spPr>
          <a:xfrm>
            <a:off x="5719760" y="3471861"/>
            <a:ext cx="7493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52C3056-50E9-41AA-892B-31009AC56898}"/>
              </a:ext>
            </a:extLst>
          </p:cNvPr>
          <p:cNvSpPr/>
          <p:nvPr/>
        </p:nvSpPr>
        <p:spPr>
          <a:xfrm>
            <a:off x="6761160" y="1966911"/>
            <a:ext cx="3009900" cy="30099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DPDK-vSwitch(OVS)</a:t>
            </a: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or</a:t>
            </a: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DPDK-app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E384D7E-88E8-4E29-830D-5BCD404DDED6}"/>
              </a:ext>
            </a:extLst>
          </p:cNvPr>
          <p:cNvSpPr/>
          <p:nvPr/>
        </p:nvSpPr>
        <p:spPr>
          <a:xfrm rot="5400000">
            <a:off x="5916610" y="3179761"/>
            <a:ext cx="1689100" cy="5842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Vhost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851BF8C-6C1F-4BB6-A5C4-DF7EB768D4E1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8266110" y="4976811"/>
            <a:ext cx="12702" cy="5969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50CD873-5FE8-40DD-9FB3-F7AC57C8FCE3}"/>
              </a:ext>
            </a:extLst>
          </p:cNvPr>
          <p:cNvSpPr/>
          <p:nvPr/>
        </p:nvSpPr>
        <p:spPr>
          <a:xfrm>
            <a:off x="7519986" y="5573711"/>
            <a:ext cx="1517652" cy="5842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NIC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43F52C7-CD80-4A53-9833-59FBBEC82437}"/>
              </a:ext>
            </a:extLst>
          </p:cNvPr>
          <p:cNvSpPr/>
          <p:nvPr/>
        </p:nvSpPr>
        <p:spPr>
          <a:xfrm>
            <a:off x="6773862" y="1204911"/>
            <a:ext cx="3009900" cy="5842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Host Machine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EE2C79-A299-4865-B924-9BCD0F45AC68}"/>
              </a:ext>
            </a:extLst>
          </p:cNvPr>
          <p:cNvSpPr/>
          <p:nvPr/>
        </p:nvSpPr>
        <p:spPr>
          <a:xfrm>
            <a:off x="2417760" y="4466492"/>
            <a:ext cx="7353300" cy="5103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Shared memory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065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8E8F0"/>
            </a:gs>
            <a:gs pos="100000">
              <a:srgbClr val="B6B8CD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200025" y="209550"/>
            <a:ext cx="11791950" cy="6438900"/>
          </a:xfrm>
          <a:prstGeom prst="roundRect">
            <a:avLst>
              <a:gd name="adj" fmla="val 2147"/>
            </a:avLst>
          </a:prstGeom>
          <a:gradFill flip="none" rotWithShape="1">
            <a:gsLst>
              <a:gs pos="0">
                <a:srgbClr val="F5F4FA"/>
              </a:gs>
              <a:gs pos="100000">
                <a:srgbClr val="CDCCDA"/>
              </a:gs>
            </a:gsLst>
            <a:lin ang="5400000" scaled="1"/>
            <a:tileRect/>
          </a:gradFill>
          <a:ln>
            <a:solidFill>
              <a:schemeClr val="bg1"/>
            </a:solidFill>
          </a:ln>
          <a:effectLst>
            <a:outerShdw blurRad="266700" dist="25400" dir="5400000" algn="t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lnSpc>
                <a:spcPct val="150000"/>
              </a:lnSpc>
              <a:defRPr/>
            </a:pPr>
            <a:endParaRPr lang="en-US" altLang="ko-KR" sz="1600" b="1" i="1" kern="0" dirty="0">
              <a:solidFill>
                <a:srgbClr val="B6B8CD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14324" y="809624"/>
            <a:ext cx="11572875" cy="5743575"/>
          </a:xfrm>
          <a:prstGeom prst="roundRect">
            <a:avLst>
              <a:gd name="adj" fmla="val 1995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266700" dist="25400" dir="5400000" algn="t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AC1E70-3F8B-4A4D-A639-8AB11D363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5329" y="927212"/>
            <a:ext cx="10621341" cy="52049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C2C1DFE-49C7-439C-8ADF-30CAA8781E1F}"/>
              </a:ext>
            </a:extLst>
          </p:cNvPr>
          <p:cNvSpPr txBox="1"/>
          <p:nvPr/>
        </p:nvSpPr>
        <p:spPr>
          <a:xfrm>
            <a:off x="746620" y="304801"/>
            <a:ext cx="5766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>
                <a:solidFill>
                  <a:srgbClr val="000000"/>
                </a:solidFill>
                <a:effectLst/>
                <a:latin typeface="신명 신문명조"/>
              </a:rPr>
              <a:t>시스템 구성 </a:t>
            </a:r>
            <a:r>
              <a:rPr lang="en-US" altLang="ko-KR" sz="2400" b="1">
                <a:solidFill>
                  <a:srgbClr val="000000"/>
                </a:solidFill>
                <a:latin typeface="신명 신문명조"/>
              </a:rPr>
              <a:t>(IXGBE NIC Driver)</a:t>
            </a:r>
            <a:endParaRPr lang="en-US" altLang="ko-KR" sz="1600" b="1" i="1" kern="0">
              <a:solidFill>
                <a:srgbClr val="B6B8CD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10D3906-FD7F-4A25-996D-A24C0F313516}"/>
              </a:ext>
            </a:extLst>
          </p:cNvPr>
          <p:cNvSpPr/>
          <p:nvPr/>
        </p:nvSpPr>
        <p:spPr>
          <a:xfrm>
            <a:off x="456874" y="942577"/>
            <a:ext cx="3848639" cy="8746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1569D4A-0AAF-442E-AC1B-221452681440}"/>
              </a:ext>
            </a:extLst>
          </p:cNvPr>
          <p:cNvSpPr/>
          <p:nvPr/>
        </p:nvSpPr>
        <p:spPr>
          <a:xfrm>
            <a:off x="3166417" y="1227003"/>
            <a:ext cx="794323" cy="3057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NIC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E676B7-69E7-4933-81BA-56189563596F}"/>
              </a:ext>
            </a:extLst>
          </p:cNvPr>
          <p:cNvSpPr/>
          <p:nvPr/>
        </p:nvSpPr>
        <p:spPr>
          <a:xfrm>
            <a:off x="657685" y="1078443"/>
            <a:ext cx="1812365" cy="6028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Shared memory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5731D2E-3BBC-4D16-A62F-03CF2D43C3C9}"/>
              </a:ext>
            </a:extLst>
          </p:cNvPr>
          <p:cNvCxnSpPr>
            <a:stCxn id="8" idx="1"/>
            <a:endCxn id="10" idx="3"/>
          </p:cNvCxnSpPr>
          <p:nvPr/>
        </p:nvCxnSpPr>
        <p:spPr>
          <a:xfrm flipH="1">
            <a:off x="2470050" y="1379885"/>
            <a:ext cx="6963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047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8E8F0"/>
            </a:gs>
            <a:gs pos="100000">
              <a:srgbClr val="B6B8CD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200025" y="209550"/>
            <a:ext cx="11791950" cy="6438900"/>
          </a:xfrm>
          <a:prstGeom prst="roundRect">
            <a:avLst>
              <a:gd name="adj" fmla="val 2147"/>
            </a:avLst>
          </a:prstGeom>
          <a:gradFill flip="none" rotWithShape="1">
            <a:gsLst>
              <a:gs pos="0">
                <a:srgbClr val="F5F4FA"/>
              </a:gs>
              <a:gs pos="100000">
                <a:srgbClr val="CDCCDA"/>
              </a:gs>
            </a:gsLst>
            <a:lin ang="5400000" scaled="1"/>
            <a:tileRect/>
          </a:gradFill>
          <a:ln>
            <a:solidFill>
              <a:schemeClr val="bg1"/>
            </a:solidFill>
          </a:ln>
          <a:effectLst>
            <a:outerShdw blurRad="266700" dist="25400" dir="5400000" algn="t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lnSpc>
                <a:spcPct val="150000"/>
              </a:lnSpc>
              <a:defRPr/>
            </a:pPr>
            <a:endParaRPr lang="en-US" altLang="ko-KR" sz="1600" b="1" i="1" kern="0" dirty="0">
              <a:solidFill>
                <a:srgbClr val="B6B8CD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14324" y="809624"/>
            <a:ext cx="11572875" cy="5743575"/>
          </a:xfrm>
          <a:prstGeom prst="roundRect">
            <a:avLst>
              <a:gd name="adj" fmla="val 1995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266700" dist="25400" dir="5400000" algn="t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A2E26F2-3393-446F-BD1D-6B48EB2B9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0829" y="1540005"/>
            <a:ext cx="10570341" cy="42828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183630-8D1A-4EDA-8A44-483BC61A4C00}"/>
              </a:ext>
            </a:extLst>
          </p:cNvPr>
          <p:cNvSpPr txBox="1"/>
          <p:nvPr/>
        </p:nvSpPr>
        <p:spPr>
          <a:xfrm>
            <a:off x="746620" y="304801"/>
            <a:ext cx="5766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>
                <a:solidFill>
                  <a:srgbClr val="000000"/>
                </a:solidFill>
                <a:effectLst/>
                <a:latin typeface="신명 신문명조"/>
              </a:rPr>
              <a:t>시스템 구성 </a:t>
            </a:r>
            <a:r>
              <a:rPr lang="en-US" altLang="ko-KR" sz="2400" b="1">
                <a:solidFill>
                  <a:srgbClr val="000000"/>
                </a:solidFill>
                <a:latin typeface="신명 신문명조"/>
              </a:rPr>
              <a:t>(Vhost Driver)</a:t>
            </a:r>
            <a:endParaRPr lang="en-US" altLang="ko-KR" sz="1600" b="1" i="1" kern="0">
              <a:solidFill>
                <a:srgbClr val="B6B8CD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2648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8E8F0"/>
            </a:gs>
            <a:gs pos="100000">
              <a:srgbClr val="B6B8CD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200025" y="209550"/>
            <a:ext cx="11791950" cy="6438900"/>
          </a:xfrm>
          <a:prstGeom prst="roundRect">
            <a:avLst>
              <a:gd name="adj" fmla="val 2147"/>
            </a:avLst>
          </a:prstGeom>
          <a:gradFill flip="none" rotWithShape="1">
            <a:gsLst>
              <a:gs pos="0">
                <a:srgbClr val="F5F4FA"/>
              </a:gs>
              <a:gs pos="100000">
                <a:srgbClr val="CDCCDA"/>
              </a:gs>
            </a:gsLst>
            <a:lin ang="5400000" scaled="1"/>
            <a:tileRect/>
          </a:gradFill>
          <a:ln>
            <a:solidFill>
              <a:schemeClr val="bg1"/>
            </a:solidFill>
          </a:ln>
          <a:effectLst>
            <a:outerShdw blurRad="266700" dist="25400" dir="5400000" algn="t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lnSpc>
                <a:spcPct val="150000"/>
              </a:lnSpc>
              <a:defRPr/>
            </a:pPr>
            <a:endParaRPr lang="en-US" altLang="ko-KR" sz="1600" b="1" i="1" kern="0" dirty="0">
              <a:solidFill>
                <a:srgbClr val="B6B8CD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14324" y="809624"/>
            <a:ext cx="11572875" cy="5743575"/>
          </a:xfrm>
          <a:prstGeom prst="roundRect">
            <a:avLst>
              <a:gd name="adj" fmla="val 1995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266700" dist="25400" dir="5400000" algn="t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C5063C-86D9-4366-A8A6-09479E2FC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62" y="1322013"/>
            <a:ext cx="10798476" cy="45495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807783-4331-43F3-B0C9-4195EDDE64BB}"/>
              </a:ext>
            </a:extLst>
          </p:cNvPr>
          <p:cNvSpPr txBox="1"/>
          <p:nvPr/>
        </p:nvSpPr>
        <p:spPr>
          <a:xfrm>
            <a:off x="746620" y="304801"/>
            <a:ext cx="5766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>
                <a:solidFill>
                  <a:srgbClr val="000000"/>
                </a:solidFill>
                <a:effectLst/>
                <a:latin typeface="신명 신문명조"/>
              </a:rPr>
              <a:t>시스템 구성 </a:t>
            </a:r>
            <a:r>
              <a:rPr lang="en-US" altLang="ko-KR" sz="2400" b="1">
                <a:solidFill>
                  <a:srgbClr val="000000"/>
                </a:solidFill>
                <a:latin typeface="신명 신문명조"/>
              </a:rPr>
              <a:t>(Virtio Driver)</a:t>
            </a:r>
            <a:endParaRPr lang="en-US" altLang="ko-KR" sz="1600" b="1" i="1" kern="0">
              <a:solidFill>
                <a:srgbClr val="B6B8CD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E89DEE-7511-47A4-9F21-D900890F2604}"/>
              </a:ext>
            </a:extLst>
          </p:cNvPr>
          <p:cNvSpPr/>
          <p:nvPr/>
        </p:nvSpPr>
        <p:spPr>
          <a:xfrm>
            <a:off x="456874" y="942577"/>
            <a:ext cx="3848639" cy="8746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Inside container</a:t>
            </a:r>
            <a:endParaRPr lang="ko-KR" altLang="en-US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341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8E8F0"/>
            </a:gs>
            <a:gs pos="100000">
              <a:srgbClr val="B6B8CD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200025" y="209550"/>
            <a:ext cx="11791950" cy="6438900"/>
          </a:xfrm>
          <a:prstGeom prst="roundRect">
            <a:avLst>
              <a:gd name="adj" fmla="val 2147"/>
            </a:avLst>
          </a:prstGeom>
          <a:gradFill flip="none" rotWithShape="1">
            <a:gsLst>
              <a:gs pos="0">
                <a:srgbClr val="F5F4FA"/>
              </a:gs>
              <a:gs pos="100000">
                <a:srgbClr val="CDCCDA"/>
              </a:gs>
            </a:gsLst>
            <a:lin ang="5400000" scaled="1"/>
            <a:tileRect/>
          </a:gradFill>
          <a:ln>
            <a:solidFill>
              <a:schemeClr val="bg1"/>
            </a:solidFill>
          </a:ln>
          <a:effectLst>
            <a:outerShdw blurRad="266700" dist="25400" dir="5400000" algn="t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lnSpc>
                <a:spcPct val="150000"/>
              </a:lnSpc>
              <a:defRPr/>
            </a:pPr>
            <a:endParaRPr lang="en-US" altLang="ko-KR" sz="1600" b="1" i="1" kern="0" dirty="0">
              <a:solidFill>
                <a:srgbClr val="B6B8CD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09562" y="792846"/>
            <a:ext cx="11572875" cy="5743575"/>
          </a:xfrm>
          <a:prstGeom prst="roundRect">
            <a:avLst>
              <a:gd name="adj" fmla="val 1995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  <a:effectLst>
            <a:outerShdw blurRad="266700" dist="25400" dir="5400000" algn="t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866E60-9FE9-41A0-8DE4-1B44DC045F72}"/>
              </a:ext>
            </a:extLst>
          </p:cNvPr>
          <p:cNvSpPr txBox="1"/>
          <p:nvPr/>
        </p:nvSpPr>
        <p:spPr>
          <a:xfrm>
            <a:off x="746620" y="304801"/>
            <a:ext cx="5766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>
                <a:solidFill>
                  <a:srgbClr val="000000"/>
                </a:solidFill>
                <a:effectLst/>
                <a:latin typeface="신명 신문명조"/>
              </a:rPr>
              <a:t>작품 시연 </a:t>
            </a:r>
            <a:r>
              <a:rPr lang="en-US" altLang="ko-KR" sz="2400" b="1">
                <a:solidFill>
                  <a:srgbClr val="000000"/>
                </a:solidFill>
                <a:effectLst/>
                <a:latin typeface="신명 신문명조"/>
              </a:rPr>
              <a:t>(DPDK)</a:t>
            </a:r>
            <a:endParaRPr lang="en-US" altLang="ko-KR" sz="1600" b="1" i="1" kern="0">
              <a:solidFill>
                <a:srgbClr val="B6B8CD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7C8272-005D-4FE3-ADF0-7CD8D584A064}"/>
              </a:ext>
            </a:extLst>
          </p:cNvPr>
          <p:cNvSpPr txBox="1"/>
          <p:nvPr/>
        </p:nvSpPr>
        <p:spPr>
          <a:xfrm>
            <a:off x="746620" y="6038438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https://youtu.be/RLNPwcuZoGE</a:t>
            </a:r>
          </a:p>
        </p:txBody>
      </p:sp>
      <p:pic>
        <p:nvPicPr>
          <p:cNvPr id="3" name="온라인 미디어 2" title="DPDK latency original">
            <a:hlinkClick r:id="" action="ppaction://media"/>
            <a:extLst>
              <a:ext uri="{FF2B5EF4-FFF2-40B4-BE49-F238E27FC236}">
                <a16:creationId xmlns:a16="http://schemas.microsoft.com/office/drawing/2014/main" id="{242F2421-93AF-488D-88D0-AAC998A34B2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639402" y="952989"/>
            <a:ext cx="8913195" cy="503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19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200025" y="209550"/>
            <a:ext cx="11791950" cy="6438900"/>
          </a:xfrm>
          <a:prstGeom prst="roundRect">
            <a:avLst>
              <a:gd name="adj" fmla="val 2147"/>
            </a:avLst>
          </a:prstGeom>
          <a:gradFill flip="none" rotWithShape="1">
            <a:gsLst>
              <a:gs pos="0">
                <a:srgbClr val="F5F4FA"/>
              </a:gs>
              <a:gs pos="100000">
                <a:srgbClr val="CDCCDA"/>
              </a:gs>
            </a:gsLst>
            <a:lin ang="5400000" scaled="1"/>
            <a:tileRect/>
          </a:gradFill>
          <a:ln>
            <a:solidFill>
              <a:schemeClr val="bg1"/>
            </a:solidFill>
          </a:ln>
          <a:effectLst>
            <a:outerShdw blurRad="266700" dist="25400" dir="5400000" algn="t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lnSpc>
                <a:spcPct val="150000"/>
              </a:lnSpc>
              <a:defRPr/>
            </a:pPr>
            <a:endParaRPr lang="en-US" altLang="ko-KR" sz="1600" b="1" i="1" kern="0" dirty="0">
              <a:solidFill>
                <a:srgbClr val="B6B8CD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09562" y="792846"/>
            <a:ext cx="11572875" cy="5743575"/>
          </a:xfrm>
          <a:prstGeom prst="roundRect">
            <a:avLst>
              <a:gd name="adj" fmla="val 1995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  <a:effectLst>
            <a:outerShdw blurRad="266700" dist="25400" dir="5400000" algn="t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A0E897-4A54-4644-B7F6-9A9EBFFB47BC}"/>
              </a:ext>
            </a:extLst>
          </p:cNvPr>
          <p:cNvSpPr txBox="1"/>
          <p:nvPr/>
        </p:nvSpPr>
        <p:spPr>
          <a:xfrm>
            <a:off x="746620" y="304801"/>
            <a:ext cx="5766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>
                <a:solidFill>
                  <a:srgbClr val="000000"/>
                </a:solidFill>
                <a:effectLst/>
                <a:latin typeface="신명 신문명조"/>
              </a:rPr>
              <a:t>작품 시연 </a:t>
            </a:r>
            <a:r>
              <a:rPr lang="en-US" altLang="ko-KR" sz="2400" b="1">
                <a:solidFill>
                  <a:srgbClr val="000000"/>
                </a:solidFill>
                <a:effectLst/>
                <a:latin typeface="신명 신문명조"/>
              </a:rPr>
              <a:t>(</a:t>
            </a:r>
            <a:r>
              <a:rPr lang="ko-KR" altLang="en-US" sz="2400" b="1">
                <a:solidFill>
                  <a:srgbClr val="000000"/>
                </a:solidFill>
                <a:effectLst/>
                <a:latin typeface="신명 신문명조"/>
              </a:rPr>
              <a:t>제로 카피</a:t>
            </a:r>
            <a:r>
              <a:rPr lang="en-US" altLang="ko-KR" sz="2400" b="1">
                <a:solidFill>
                  <a:srgbClr val="000000"/>
                </a:solidFill>
                <a:effectLst/>
                <a:latin typeface="신명 신문명조"/>
              </a:rPr>
              <a:t>)</a:t>
            </a:r>
            <a:endParaRPr lang="en-US" altLang="ko-KR" sz="1600" b="1" i="1" kern="0">
              <a:solidFill>
                <a:srgbClr val="B6B8CD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9FA803-96C7-4702-B4E2-922529FBDF39}"/>
              </a:ext>
            </a:extLst>
          </p:cNvPr>
          <p:cNvSpPr txBox="1"/>
          <p:nvPr/>
        </p:nvSpPr>
        <p:spPr>
          <a:xfrm>
            <a:off x="753209" y="6038438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https://youtu.be/QZFXivGyLow</a:t>
            </a:r>
          </a:p>
        </p:txBody>
      </p:sp>
      <p:pic>
        <p:nvPicPr>
          <p:cNvPr id="9" name="온라인 미디어 8" title="DPDK zero copy latency">
            <a:hlinkClick r:id="" action="ppaction://media"/>
            <a:extLst>
              <a:ext uri="{FF2B5EF4-FFF2-40B4-BE49-F238E27FC236}">
                <a16:creationId xmlns:a16="http://schemas.microsoft.com/office/drawing/2014/main" id="{D957E054-FA41-49B4-948C-93783834F70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639402" y="911022"/>
            <a:ext cx="8913195" cy="501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80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137</Words>
  <Application>Microsoft Office PowerPoint</Application>
  <PresentationFormat>와이드스크린</PresentationFormat>
  <Paragraphs>55</Paragraphs>
  <Slides>11</Slides>
  <Notes>0</Notes>
  <HiddenSlides>0</HiddenSlides>
  <MMClips>2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신명 신문명조</vt:lpstr>
      <vt:lpstr>Arial</vt:lpstr>
      <vt:lpstr>18_Office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성진 변</cp:lastModifiedBy>
  <cp:revision>11</cp:revision>
  <dcterms:created xsi:type="dcterms:W3CDTF">2021-04-03T03:45:25Z</dcterms:created>
  <dcterms:modified xsi:type="dcterms:W3CDTF">2021-11-05T07:21:18Z</dcterms:modified>
</cp:coreProperties>
</file>