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8" r:id="rId2"/>
  </p:sldIdLst>
  <p:sldSz cx="21412200" cy="30279975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3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1404" y="-4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sj80\Documents\&#44608;&#50689;&#54984;&#44368;&#49688;&#45784;%20&#47017;&#49892;\&#54056;&#53431;%20dequeue&#49884;%20v4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b="1"/>
              <a:t>수신에 대한 지연시간</a:t>
            </a:r>
            <a:endParaRPr lang="en-US" altLang="ko-KR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Sheet5!$W$18</c:f>
              <c:strCache>
                <c:ptCount val="1"/>
                <c:pt idx="0">
                  <c:v>제로 카피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Sheet5!$AH$19:$AH$24</c:f>
                <c:numCache>
                  <c:formatCode>General</c:formatCode>
                  <c:ptCount val="6"/>
                  <c:pt idx="0">
                    <c:v>1.1062500000000002</c:v>
                  </c:pt>
                  <c:pt idx="1">
                    <c:v>1.0562499999999999</c:v>
                  </c:pt>
                  <c:pt idx="2">
                    <c:v>0.88074019999999997</c:v>
                  </c:pt>
                  <c:pt idx="3">
                    <c:v>0.89276000000000044</c:v>
                  </c:pt>
                  <c:pt idx="4">
                    <c:v>1.2060160000000004</c:v>
                  </c:pt>
                  <c:pt idx="5">
                    <c:v>0.4860228000000002</c:v>
                  </c:pt>
                </c:numCache>
              </c:numRef>
            </c:plus>
            <c:minus>
              <c:numRef>
                <c:f>Sheet5!$AI$19:$AI$24</c:f>
                <c:numCache>
                  <c:formatCode>General</c:formatCode>
                  <c:ptCount val="6"/>
                  <c:pt idx="0">
                    <c:v>2.09375</c:v>
                  </c:pt>
                  <c:pt idx="1">
                    <c:v>1.7437499999999999</c:v>
                  </c:pt>
                  <c:pt idx="2">
                    <c:v>0.91925979999999985</c:v>
                  </c:pt>
                  <c:pt idx="3">
                    <c:v>1.3072399999999993</c:v>
                  </c:pt>
                  <c:pt idx="4">
                    <c:v>2.5939839999999998</c:v>
                  </c:pt>
                  <c:pt idx="5">
                    <c:v>1.1139772000000003</c:v>
                  </c:pt>
                </c:numCache>
              </c:numRef>
            </c:minus>
            <c:spPr>
              <a:noFill/>
              <a:ln w="349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Sheet5!$V$19:$V$24</c:f>
              <c:strCache>
                <c:ptCount val="6"/>
                <c:pt idx="0">
                  <c:v>64Byte</c:v>
                </c:pt>
                <c:pt idx="1">
                  <c:v>128Byte</c:v>
                </c:pt>
                <c:pt idx="2">
                  <c:v>256Byte</c:v>
                </c:pt>
                <c:pt idx="3">
                  <c:v>512Byte</c:v>
                </c:pt>
                <c:pt idx="4">
                  <c:v>1024Byte</c:v>
                </c:pt>
                <c:pt idx="5">
                  <c:v>1500Byte</c:v>
                </c:pt>
              </c:strCache>
            </c:strRef>
          </c:cat>
          <c:val>
            <c:numRef>
              <c:f>Sheet5!$W$19:$W$24</c:f>
              <c:numCache>
                <c:formatCode>General</c:formatCode>
                <c:ptCount val="6"/>
                <c:pt idx="0">
                  <c:v>3.8937499999999998</c:v>
                </c:pt>
                <c:pt idx="1">
                  <c:v>3.9437500000000001</c:v>
                </c:pt>
                <c:pt idx="2">
                  <c:v>4.1192598</c:v>
                </c:pt>
                <c:pt idx="3">
                  <c:v>3.9072399999999994</c:v>
                </c:pt>
                <c:pt idx="4">
                  <c:v>3.7939839999999996</c:v>
                </c:pt>
                <c:pt idx="5">
                  <c:v>3.9139772000000002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C6-4912-BD00-A5A85AC63646}"/>
            </c:ext>
          </c:extLst>
        </c:ser>
        <c:ser>
          <c:idx val="1"/>
          <c:order val="1"/>
          <c:tx>
            <c:strRef>
              <c:f>Sheet5!$X$18</c:f>
              <c:strCache>
                <c:ptCount val="1"/>
                <c:pt idx="0">
                  <c:v>DPDK 원본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Sheet5!$AJ$19:$AJ$24</c:f>
                <c:numCache>
                  <c:formatCode>General</c:formatCode>
                  <c:ptCount val="6"/>
                  <c:pt idx="0">
                    <c:v>0.85625000000000018</c:v>
                  </c:pt>
                  <c:pt idx="1">
                    <c:v>0.76250000000000018</c:v>
                  </c:pt>
                  <c:pt idx="2">
                    <c:v>1.2000000000000002</c:v>
                  </c:pt>
                  <c:pt idx="3">
                    <c:v>1.3548387999999996</c:v>
                  </c:pt>
                  <c:pt idx="4">
                    <c:v>3.4121200000000007</c:v>
                  </c:pt>
                  <c:pt idx="5">
                    <c:v>4.2755677999999993</c:v>
                  </c:pt>
                </c:numCache>
              </c:numRef>
            </c:plus>
            <c:minus>
              <c:numRef>
                <c:f>Sheet5!$AK$19:$AK$24</c:f>
                <c:numCache>
                  <c:formatCode>General</c:formatCode>
                  <c:ptCount val="6"/>
                  <c:pt idx="0">
                    <c:v>0.94374999999999964</c:v>
                  </c:pt>
                  <c:pt idx="1">
                    <c:v>0.63750000000000018</c:v>
                  </c:pt>
                  <c:pt idx="2">
                    <c:v>1</c:v>
                  </c:pt>
                  <c:pt idx="3">
                    <c:v>2.4451612000000007</c:v>
                  </c:pt>
                  <c:pt idx="4">
                    <c:v>5.1878799999999998</c:v>
                  </c:pt>
                  <c:pt idx="5">
                    <c:v>3.3244322000000004</c:v>
                  </c:pt>
                </c:numCache>
              </c:numRef>
            </c:minus>
            <c:spPr>
              <a:noFill/>
              <a:ln w="349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Sheet5!$V$19:$V$24</c:f>
              <c:strCache>
                <c:ptCount val="6"/>
                <c:pt idx="0">
                  <c:v>64Byte</c:v>
                </c:pt>
                <c:pt idx="1">
                  <c:v>128Byte</c:v>
                </c:pt>
                <c:pt idx="2">
                  <c:v>256Byte</c:v>
                </c:pt>
                <c:pt idx="3">
                  <c:v>512Byte</c:v>
                </c:pt>
                <c:pt idx="4">
                  <c:v>1024Byte</c:v>
                </c:pt>
                <c:pt idx="5">
                  <c:v>1500Byte</c:v>
                </c:pt>
              </c:strCache>
            </c:strRef>
          </c:cat>
          <c:val>
            <c:numRef>
              <c:f>Sheet5!$X$19:$X$24</c:f>
              <c:numCache>
                <c:formatCode>General</c:formatCode>
                <c:ptCount val="6"/>
                <c:pt idx="0">
                  <c:v>4.1437499999999998</c:v>
                </c:pt>
                <c:pt idx="1">
                  <c:v>4.4375</c:v>
                </c:pt>
                <c:pt idx="2">
                  <c:v>5</c:v>
                </c:pt>
                <c:pt idx="3">
                  <c:v>5.0451612000000008</c:v>
                </c:pt>
                <c:pt idx="4">
                  <c:v>7.38788</c:v>
                </c:pt>
                <c:pt idx="5">
                  <c:v>9.9244322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DC6-4912-BD00-A5A85AC636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5911440"/>
        <c:axId val="225934096"/>
      </c:barChart>
      <c:catAx>
        <c:axId val="225911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5934096"/>
        <c:crosses val="autoZero"/>
        <c:auto val="1"/>
        <c:lblAlgn val="ctr"/>
        <c:lblOffset val="100"/>
        <c:noMultiLvlLbl val="0"/>
      </c:catAx>
      <c:valAx>
        <c:axId val="225934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b="1"/>
                  <a:t>시간 </a:t>
                </a:r>
                <a:r>
                  <a:rPr lang="en-US" altLang="ko-KR" b="1"/>
                  <a:t>(</a:t>
                </a:r>
                <a:r>
                  <a:rPr lang="el-GR" altLang="ko-KR" sz="1000" b="1" i="0" u="none" strike="noStrike" baseline="0">
                    <a:effectLst/>
                  </a:rPr>
                  <a:t>μ</a:t>
                </a:r>
                <a:r>
                  <a:rPr lang="en-US" altLang="ko-KR" sz="1000" b="1" i="0" u="none" strike="noStrike" baseline="0">
                    <a:effectLst/>
                  </a:rPr>
                  <a:t>s)</a:t>
                </a:r>
                <a:endParaRPr lang="ko-KR" altLang="en-US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5911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5915" y="4955545"/>
            <a:ext cx="18200370" cy="10541917"/>
          </a:xfrm>
        </p:spPr>
        <p:txBody>
          <a:bodyPr anchor="b"/>
          <a:lstStyle>
            <a:lvl1pPr algn="ctr">
              <a:defRPr sz="1405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6525" y="15903998"/>
            <a:ext cx="16059150" cy="7310649"/>
          </a:xfrm>
        </p:spPr>
        <p:txBody>
          <a:bodyPr/>
          <a:lstStyle>
            <a:lvl1pPr marL="0" indent="0" algn="ctr">
              <a:buNone/>
              <a:defRPr sz="5620"/>
            </a:lvl1pPr>
            <a:lvl2pPr marL="1070625" indent="0" algn="ctr">
              <a:buNone/>
              <a:defRPr sz="4683"/>
            </a:lvl2pPr>
            <a:lvl3pPr marL="2141250" indent="0" algn="ctr">
              <a:buNone/>
              <a:defRPr sz="4215"/>
            </a:lvl3pPr>
            <a:lvl4pPr marL="3211876" indent="0" algn="ctr">
              <a:buNone/>
              <a:defRPr sz="3747"/>
            </a:lvl4pPr>
            <a:lvl5pPr marL="4282501" indent="0" algn="ctr">
              <a:buNone/>
              <a:defRPr sz="3747"/>
            </a:lvl5pPr>
            <a:lvl6pPr marL="5353126" indent="0" algn="ctr">
              <a:buNone/>
              <a:defRPr sz="3747"/>
            </a:lvl6pPr>
            <a:lvl7pPr marL="6423751" indent="0" algn="ctr">
              <a:buNone/>
              <a:defRPr sz="3747"/>
            </a:lvl7pPr>
            <a:lvl8pPr marL="7494377" indent="0" algn="ctr">
              <a:buNone/>
              <a:defRPr sz="3747"/>
            </a:lvl8pPr>
            <a:lvl9pPr marL="8565002" indent="0" algn="ctr">
              <a:buNone/>
              <a:defRPr sz="3747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29D1-A1F8-4D8A-8034-D991785937F1}" type="datetimeFigureOut">
              <a:rPr lang="ko-KR" altLang="en-US" smtClean="0"/>
              <a:t>2021-10-18 Mon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2E7A-7CC2-49E7-BB4C-17BEA5693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14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29D1-A1F8-4D8A-8034-D991785937F1}" type="datetimeFigureOut">
              <a:rPr lang="ko-KR" altLang="en-US" smtClean="0"/>
              <a:t>2021-10-18 Mon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2E7A-7CC2-49E7-BB4C-17BEA5693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914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23107" y="1612128"/>
            <a:ext cx="4617006" cy="25660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2090" y="1612128"/>
            <a:ext cx="13583364" cy="25660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29D1-A1F8-4D8A-8034-D991785937F1}" type="datetimeFigureOut">
              <a:rPr lang="ko-KR" altLang="en-US" smtClean="0"/>
              <a:t>2021-10-18 Mon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2E7A-7CC2-49E7-BB4C-17BEA5693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87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29D1-A1F8-4D8A-8034-D991785937F1}" type="datetimeFigureOut">
              <a:rPr lang="ko-KR" altLang="en-US" smtClean="0"/>
              <a:t>2021-10-18 Mon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2E7A-7CC2-49E7-BB4C-17BEA5693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384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937" y="7548975"/>
            <a:ext cx="18468023" cy="12595626"/>
          </a:xfrm>
        </p:spPr>
        <p:txBody>
          <a:bodyPr anchor="b"/>
          <a:lstStyle>
            <a:lvl1pPr>
              <a:defRPr sz="1405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0937" y="20263761"/>
            <a:ext cx="18468023" cy="6623742"/>
          </a:xfrm>
        </p:spPr>
        <p:txBody>
          <a:bodyPr/>
          <a:lstStyle>
            <a:lvl1pPr marL="0" indent="0">
              <a:buNone/>
              <a:defRPr sz="5620">
                <a:solidFill>
                  <a:schemeClr val="tx1"/>
                </a:solidFill>
              </a:defRPr>
            </a:lvl1pPr>
            <a:lvl2pPr marL="1070625" indent="0">
              <a:buNone/>
              <a:defRPr sz="4683">
                <a:solidFill>
                  <a:schemeClr val="tx1">
                    <a:tint val="75000"/>
                  </a:schemeClr>
                </a:solidFill>
              </a:defRPr>
            </a:lvl2pPr>
            <a:lvl3pPr marL="2141250" indent="0">
              <a:buNone/>
              <a:defRPr sz="4215">
                <a:solidFill>
                  <a:schemeClr val="tx1">
                    <a:tint val="75000"/>
                  </a:schemeClr>
                </a:solidFill>
              </a:defRPr>
            </a:lvl3pPr>
            <a:lvl4pPr marL="3211876" indent="0">
              <a:buNone/>
              <a:defRPr sz="3747">
                <a:solidFill>
                  <a:schemeClr val="tx1">
                    <a:tint val="75000"/>
                  </a:schemeClr>
                </a:solidFill>
              </a:defRPr>
            </a:lvl4pPr>
            <a:lvl5pPr marL="4282501" indent="0">
              <a:buNone/>
              <a:defRPr sz="3747">
                <a:solidFill>
                  <a:schemeClr val="tx1">
                    <a:tint val="75000"/>
                  </a:schemeClr>
                </a:solidFill>
              </a:defRPr>
            </a:lvl5pPr>
            <a:lvl6pPr marL="5353126" indent="0">
              <a:buNone/>
              <a:defRPr sz="3747">
                <a:solidFill>
                  <a:schemeClr val="tx1">
                    <a:tint val="75000"/>
                  </a:schemeClr>
                </a:solidFill>
              </a:defRPr>
            </a:lvl6pPr>
            <a:lvl7pPr marL="6423751" indent="0">
              <a:buNone/>
              <a:defRPr sz="3747">
                <a:solidFill>
                  <a:schemeClr val="tx1">
                    <a:tint val="75000"/>
                  </a:schemeClr>
                </a:solidFill>
              </a:defRPr>
            </a:lvl7pPr>
            <a:lvl8pPr marL="7494377" indent="0">
              <a:buNone/>
              <a:defRPr sz="3747">
                <a:solidFill>
                  <a:schemeClr val="tx1">
                    <a:tint val="75000"/>
                  </a:schemeClr>
                </a:solidFill>
              </a:defRPr>
            </a:lvl8pPr>
            <a:lvl9pPr marL="8565002" indent="0">
              <a:buNone/>
              <a:defRPr sz="3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29D1-A1F8-4D8A-8034-D991785937F1}" type="datetimeFigureOut">
              <a:rPr lang="ko-KR" altLang="en-US" smtClean="0"/>
              <a:t>2021-10-18 Mon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2E7A-7CC2-49E7-BB4C-17BEA5693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69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2089" y="8060641"/>
            <a:ext cx="9100185" cy="192123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39926" y="8060641"/>
            <a:ext cx="9100185" cy="192123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29D1-A1F8-4D8A-8034-D991785937F1}" type="datetimeFigureOut">
              <a:rPr lang="ko-KR" altLang="en-US" smtClean="0"/>
              <a:t>2021-10-18 Mon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2E7A-7CC2-49E7-BB4C-17BEA5693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15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877" y="1612135"/>
            <a:ext cx="18468023" cy="585272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4880" y="7422802"/>
            <a:ext cx="9058363" cy="3637800"/>
          </a:xfrm>
        </p:spPr>
        <p:txBody>
          <a:bodyPr anchor="b"/>
          <a:lstStyle>
            <a:lvl1pPr marL="0" indent="0">
              <a:buNone/>
              <a:defRPr sz="5620" b="1"/>
            </a:lvl1pPr>
            <a:lvl2pPr marL="1070625" indent="0">
              <a:buNone/>
              <a:defRPr sz="4683" b="1"/>
            </a:lvl2pPr>
            <a:lvl3pPr marL="2141250" indent="0">
              <a:buNone/>
              <a:defRPr sz="4215" b="1"/>
            </a:lvl3pPr>
            <a:lvl4pPr marL="3211876" indent="0">
              <a:buNone/>
              <a:defRPr sz="3747" b="1"/>
            </a:lvl4pPr>
            <a:lvl5pPr marL="4282501" indent="0">
              <a:buNone/>
              <a:defRPr sz="3747" b="1"/>
            </a:lvl5pPr>
            <a:lvl6pPr marL="5353126" indent="0">
              <a:buNone/>
              <a:defRPr sz="3747" b="1"/>
            </a:lvl6pPr>
            <a:lvl7pPr marL="6423751" indent="0">
              <a:buNone/>
              <a:defRPr sz="3747" b="1"/>
            </a:lvl7pPr>
            <a:lvl8pPr marL="7494377" indent="0">
              <a:buNone/>
              <a:defRPr sz="3747" b="1"/>
            </a:lvl8pPr>
            <a:lvl9pPr marL="8565002" indent="0">
              <a:buNone/>
              <a:defRPr sz="3747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4880" y="11060602"/>
            <a:ext cx="9058363" cy="162684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39927" y="7422802"/>
            <a:ext cx="9102974" cy="3637800"/>
          </a:xfrm>
        </p:spPr>
        <p:txBody>
          <a:bodyPr anchor="b"/>
          <a:lstStyle>
            <a:lvl1pPr marL="0" indent="0">
              <a:buNone/>
              <a:defRPr sz="5620" b="1"/>
            </a:lvl1pPr>
            <a:lvl2pPr marL="1070625" indent="0">
              <a:buNone/>
              <a:defRPr sz="4683" b="1"/>
            </a:lvl2pPr>
            <a:lvl3pPr marL="2141250" indent="0">
              <a:buNone/>
              <a:defRPr sz="4215" b="1"/>
            </a:lvl3pPr>
            <a:lvl4pPr marL="3211876" indent="0">
              <a:buNone/>
              <a:defRPr sz="3747" b="1"/>
            </a:lvl4pPr>
            <a:lvl5pPr marL="4282501" indent="0">
              <a:buNone/>
              <a:defRPr sz="3747" b="1"/>
            </a:lvl5pPr>
            <a:lvl6pPr marL="5353126" indent="0">
              <a:buNone/>
              <a:defRPr sz="3747" b="1"/>
            </a:lvl6pPr>
            <a:lvl7pPr marL="6423751" indent="0">
              <a:buNone/>
              <a:defRPr sz="3747" b="1"/>
            </a:lvl7pPr>
            <a:lvl8pPr marL="7494377" indent="0">
              <a:buNone/>
              <a:defRPr sz="3747" b="1"/>
            </a:lvl8pPr>
            <a:lvl9pPr marL="8565002" indent="0">
              <a:buNone/>
              <a:defRPr sz="3747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39927" y="11060602"/>
            <a:ext cx="9102974" cy="162684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29D1-A1F8-4D8A-8034-D991785937F1}" type="datetimeFigureOut">
              <a:rPr lang="ko-KR" altLang="en-US" smtClean="0"/>
              <a:t>2021-10-18 Mon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2E7A-7CC2-49E7-BB4C-17BEA5693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92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29D1-A1F8-4D8A-8034-D991785937F1}" type="datetimeFigureOut">
              <a:rPr lang="ko-KR" altLang="en-US" smtClean="0"/>
              <a:t>2021-10-18 Mon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2E7A-7CC2-49E7-BB4C-17BEA5693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947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29D1-A1F8-4D8A-8034-D991785937F1}" type="datetimeFigureOut">
              <a:rPr lang="ko-KR" altLang="en-US" smtClean="0"/>
              <a:t>2021-10-18 Mon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2E7A-7CC2-49E7-BB4C-17BEA5693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89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878" y="2018665"/>
            <a:ext cx="6905992" cy="7065328"/>
          </a:xfrm>
        </p:spPr>
        <p:txBody>
          <a:bodyPr anchor="b"/>
          <a:lstStyle>
            <a:lvl1pPr>
              <a:defRPr sz="749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02974" y="4359762"/>
            <a:ext cx="10839926" cy="21518408"/>
          </a:xfrm>
        </p:spPr>
        <p:txBody>
          <a:bodyPr/>
          <a:lstStyle>
            <a:lvl1pPr>
              <a:defRPr sz="7493"/>
            </a:lvl1pPr>
            <a:lvl2pPr>
              <a:defRPr sz="6557"/>
            </a:lvl2pPr>
            <a:lvl3pPr>
              <a:defRPr sz="5620"/>
            </a:lvl3pPr>
            <a:lvl4pPr>
              <a:defRPr sz="4683"/>
            </a:lvl4pPr>
            <a:lvl5pPr>
              <a:defRPr sz="4683"/>
            </a:lvl5pPr>
            <a:lvl6pPr>
              <a:defRPr sz="4683"/>
            </a:lvl6pPr>
            <a:lvl7pPr>
              <a:defRPr sz="4683"/>
            </a:lvl7pPr>
            <a:lvl8pPr>
              <a:defRPr sz="4683"/>
            </a:lvl8pPr>
            <a:lvl9pPr>
              <a:defRPr sz="468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4878" y="9083992"/>
            <a:ext cx="6905992" cy="16829220"/>
          </a:xfrm>
        </p:spPr>
        <p:txBody>
          <a:bodyPr/>
          <a:lstStyle>
            <a:lvl1pPr marL="0" indent="0">
              <a:buNone/>
              <a:defRPr sz="3747"/>
            </a:lvl1pPr>
            <a:lvl2pPr marL="1070625" indent="0">
              <a:buNone/>
              <a:defRPr sz="3278"/>
            </a:lvl2pPr>
            <a:lvl3pPr marL="2141250" indent="0">
              <a:buNone/>
              <a:defRPr sz="2810"/>
            </a:lvl3pPr>
            <a:lvl4pPr marL="3211876" indent="0">
              <a:buNone/>
              <a:defRPr sz="2342"/>
            </a:lvl4pPr>
            <a:lvl5pPr marL="4282501" indent="0">
              <a:buNone/>
              <a:defRPr sz="2342"/>
            </a:lvl5pPr>
            <a:lvl6pPr marL="5353126" indent="0">
              <a:buNone/>
              <a:defRPr sz="2342"/>
            </a:lvl6pPr>
            <a:lvl7pPr marL="6423751" indent="0">
              <a:buNone/>
              <a:defRPr sz="2342"/>
            </a:lvl7pPr>
            <a:lvl8pPr marL="7494377" indent="0">
              <a:buNone/>
              <a:defRPr sz="2342"/>
            </a:lvl8pPr>
            <a:lvl9pPr marL="8565002" indent="0">
              <a:buNone/>
              <a:defRPr sz="234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29D1-A1F8-4D8A-8034-D991785937F1}" type="datetimeFigureOut">
              <a:rPr lang="ko-KR" altLang="en-US" smtClean="0"/>
              <a:t>2021-10-18 Mon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2E7A-7CC2-49E7-BB4C-17BEA5693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13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878" y="2018665"/>
            <a:ext cx="6905992" cy="7065328"/>
          </a:xfrm>
        </p:spPr>
        <p:txBody>
          <a:bodyPr anchor="b"/>
          <a:lstStyle>
            <a:lvl1pPr>
              <a:defRPr sz="749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02974" y="4359762"/>
            <a:ext cx="10839926" cy="21518408"/>
          </a:xfrm>
        </p:spPr>
        <p:txBody>
          <a:bodyPr anchor="t"/>
          <a:lstStyle>
            <a:lvl1pPr marL="0" indent="0">
              <a:buNone/>
              <a:defRPr sz="7493"/>
            </a:lvl1pPr>
            <a:lvl2pPr marL="1070625" indent="0">
              <a:buNone/>
              <a:defRPr sz="6557"/>
            </a:lvl2pPr>
            <a:lvl3pPr marL="2141250" indent="0">
              <a:buNone/>
              <a:defRPr sz="5620"/>
            </a:lvl3pPr>
            <a:lvl4pPr marL="3211876" indent="0">
              <a:buNone/>
              <a:defRPr sz="4683"/>
            </a:lvl4pPr>
            <a:lvl5pPr marL="4282501" indent="0">
              <a:buNone/>
              <a:defRPr sz="4683"/>
            </a:lvl5pPr>
            <a:lvl6pPr marL="5353126" indent="0">
              <a:buNone/>
              <a:defRPr sz="4683"/>
            </a:lvl6pPr>
            <a:lvl7pPr marL="6423751" indent="0">
              <a:buNone/>
              <a:defRPr sz="4683"/>
            </a:lvl7pPr>
            <a:lvl8pPr marL="7494377" indent="0">
              <a:buNone/>
              <a:defRPr sz="4683"/>
            </a:lvl8pPr>
            <a:lvl9pPr marL="8565002" indent="0">
              <a:buNone/>
              <a:defRPr sz="4683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4878" y="9083992"/>
            <a:ext cx="6905992" cy="16829220"/>
          </a:xfrm>
        </p:spPr>
        <p:txBody>
          <a:bodyPr/>
          <a:lstStyle>
            <a:lvl1pPr marL="0" indent="0">
              <a:buNone/>
              <a:defRPr sz="3747"/>
            </a:lvl1pPr>
            <a:lvl2pPr marL="1070625" indent="0">
              <a:buNone/>
              <a:defRPr sz="3278"/>
            </a:lvl2pPr>
            <a:lvl3pPr marL="2141250" indent="0">
              <a:buNone/>
              <a:defRPr sz="2810"/>
            </a:lvl3pPr>
            <a:lvl4pPr marL="3211876" indent="0">
              <a:buNone/>
              <a:defRPr sz="2342"/>
            </a:lvl4pPr>
            <a:lvl5pPr marL="4282501" indent="0">
              <a:buNone/>
              <a:defRPr sz="2342"/>
            </a:lvl5pPr>
            <a:lvl6pPr marL="5353126" indent="0">
              <a:buNone/>
              <a:defRPr sz="2342"/>
            </a:lvl6pPr>
            <a:lvl7pPr marL="6423751" indent="0">
              <a:buNone/>
              <a:defRPr sz="2342"/>
            </a:lvl7pPr>
            <a:lvl8pPr marL="7494377" indent="0">
              <a:buNone/>
              <a:defRPr sz="2342"/>
            </a:lvl8pPr>
            <a:lvl9pPr marL="8565002" indent="0">
              <a:buNone/>
              <a:defRPr sz="234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29D1-A1F8-4D8A-8034-D991785937F1}" type="datetimeFigureOut">
              <a:rPr lang="ko-KR" altLang="en-US" smtClean="0"/>
              <a:t>2021-10-18 Mon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2E7A-7CC2-49E7-BB4C-17BEA5693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790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2089" y="1612135"/>
            <a:ext cx="18468023" cy="5852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089" y="8060641"/>
            <a:ext cx="18468023" cy="19212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2089" y="28065058"/>
            <a:ext cx="4817745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829D1-A1F8-4D8A-8034-D991785937F1}" type="datetimeFigureOut">
              <a:rPr lang="ko-KR" altLang="en-US" smtClean="0"/>
              <a:t>2021-10-18 Mon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92791" y="28065058"/>
            <a:ext cx="7226618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22366" y="28065058"/>
            <a:ext cx="4817745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D2E7A-7CC2-49E7-BB4C-17BEA5693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24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2141250" rtl="0" eaLnBrk="1" latinLnBrk="1" hangingPunct="1">
        <a:lnSpc>
          <a:spcPct val="90000"/>
        </a:lnSpc>
        <a:spcBef>
          <a:spcPct val="0"/>
        </a:spcBef>
        <a:buNone/>
        <a:defRPr sz="103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5313" indent="-535313" algn="l" defTabSz="2141250" rtl="0" eaLnBrk="1" latinLnBrk="1" hangingPunct="1">
        <a:lnSpc>
          <a:spcPct val="90000"/>
        </a:lnSpc>
        <a:spcBef>
          <a:spcPts val="2342"/>
        </a:spcBef>
        <a:buFont typeface="Arial" panose="020B0604020202020204" pitchFamily="34" charset="0"/>
        <a:buChar char="•"/>
        <a:defRPr sz="6557" kern="1200">
          <a:solidFill>
            <a:schemeClr val="tx1"/>
          </a:solidFill>
          <a:latin typeface="+mn-lt"/>
          <a:ea typeface="+mn-ea"/>
          <a:cs typeface="+mn-cs"/>
        </a:defRPr>
      </a:lvl1pPr>
      <a:lvl2pPr marL="1605938" indent="-535313" algn="l" defTabSz="2141250" rtl="0" eaLnBrk="1" latinLnBrk="1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5620" kern="1200">
          <a:solidFill>
            <a:schemeClr val="tx1"/>
          </a:solidFill>
          <a:latin typeface="+mn-lt"/>
          <a:ea typeface="+mn-ea"/>
          <a:cs typeface="+mn-cs"/>
        </a:defRPr>
      </a:lvl2pPr>
      <a:lvl3pPr marL="2676563" indent="-535313" algn="l" defTabSz="2141250" rtl="0" eaLnBrk="1" latinLnBrk="1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683" kern="1200">
          <a:solidFill>
            <a:schemeClr val="tx1"/>
          </a:solidFill>
          <a:latin typeface="+mn-lt"/>
          <a:ea typeface="+mn-ea"/>
          <a:cs typeface="+mn-cs"/>
        </a:defRPr>
      </a:lvl3pPr>
      <a:lvl4pPr marL="3747188" indent="-535313" algn="l" defTabSz="2141250" rtl="0" eaLnBrk="1" latinLnBrk="1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215" kern="1200">
          <a:solidFill>
            <a:schemeClr val="tx1"/>
          </a:solidFill>
          <a:latin typeface="+mn-lt"/>
          <a:ea typeface="+mn-ea"/>
          <a:cs typeface="+mn-cs"/>
        </a:defRPr>
      </a:lvl4pPr>
      <a:lvl5pPr marL="4817814" indent="-535313" algn="l" defTabSz="2141250" rtl="0" eaLnBrk="1" latinLnBrk="1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215" kern="1200">
          <a:solidFill>
            <a:schemeClr val="tx1"/>
          </a:solidFill>
          <a:latin typeface="+mn-lt"/>
          <a:ea typeface="+mn-ea"/>
          <a:cs typeface="+mn-cs"/>
        </a:defRPr>
      </a:lvl5pPr>
      <a:lvl6pPr marL="5888439" indent="-535313" algn="l" defTabSz="2141250" rtl="0" eaLnBrk="1" latinLnBrk="1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215" kern="1200">
          <a:solidFill>
            <a:schemeClr val="tx1"/>
          </a:solidFill>
          <a:latin typeface="+mn-lt"/>
          <a:ea typeface="+mn-ea"/>
          <a:cs typeface="+mn-cs"/>
        </a:defRPr>
      </a:lvl6pPr>
      <a:lvl7pPr marL="6959064" indent="-535313" algn="l" defTabSz="2141250" rtl="0" eaLnBrk="1" latinLnBrk="1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215" kern="1200">
          <a:solidFill>
            <a:schemeClr val="tx1"/>
          </a:solidFill>
          <a:latin typeface="+mn-lt"/>
          <a:ea typeface="+mn-ea"/>
          <a:cs typeface="+mn-cs"/>
        </a:defRPr>
      </a:lvl7pPr>
      <a:lvl8pPr marL="8029689" indent="-535313" algn="l" defTabSz="2141250" rtl="0" eaLnBrk="1" latinLnBrk="1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215" kern="1200">
          <a:solidFill>
            <a:schemeClr val="tx1"/>
          </a:solidFill>
          <a:latin typeface="+mn-lt"/>
          <a:ea typeface="+mn-ea"/>
          <a:cs typeface="+mn-cs"/>
        </a:defRPr>
      </a:lvl8pPr>
      <a:lvl9pPr marL="9100315" indent="-535313" algn="l" defTabSz="2141250" rtl="0" eaLnBrk="1" latinLnBrk="1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2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41250" rtl="0" eaLnBrk="1" latinLnBrk="1" hangingPunct="1">
        <a:defRPr sz="4215" kern="1200">
          <a:solidFill>
            <a:schemeClr val="tx1"/>
          </a:solidFill>
          <a:latin typeface="+mn-lt"/>
          <a:ea typeface="+mn-ea"/>
          <a:cs typeface="+mn-cs"/>
        </a:defRPr>
      </a:lvl1pPr>
      <a:lvl2pPr marL="1070625" algn="l" defTabSz="2141250" rtl="0" eaLnBrk="1" latinLnBrk="1" hangingPunct="1">
        <a:defRPr sz="4215" kern="1200">
          <a:solidFill>
            <a:schemeClr val="tx1"/>
          </a:solidFill>
          <a:latin typeface="+mn-lt"/>
          <a:ea typeface="+mn-ea"/>
          <a:cs typeface="+mn-cs"/>
        </a:defRPr>
      </a:lvl2pPr>
      <a:lvl3pPr marL="2141250" algn="l" defTabSz="2141250" rtl="0" eaLnBrk="1" latinLnBrk="1" hangingPunct="1">
        <a:defRPr sz="4215" kern="1200">
          <a:solidFill>
            <a:schemeClr val="tx1"/>
          </a:solidFill>
          <a:latin typeface="+mn-lt"/>
          <a:ea typeface="+mn-ea"/>
          <a:cs typeface="+mn-cs"/>
        </a:defRPr>
      </a:lvl3pPr>
      <a:lvl4pPr marL="3211876" algn="l" defTabSz="2141250" rtl="0" eaLnBrk="1" latinLnBrk="1" hangingPunct="1">
        <a:defRPr sz="4215" kern="1200">
          <a:solidFill>
            <a:schemeClr val="tx1"/>
          </a:solidFill>
          <a:latin typeface="+mn-lt"/>
          <a:ea typeface="+mn-ea"/>
          <a:cs typeface="+mn-cs"/>
        </a:defRPr>
      </a:lvl4pPr>
      <a:lvl5pPr marL="4282501" algn="l" defTabSz="2141250" rtl="0" eaLnBrk="1" latinLnBrk="1" hangingPunct="1">
        <a:defRPr sz="4215" kern="1200">
          <a:solidFill>
            <a:schemeClr val="tx1"/>
          </a:solidFill>
          <a:latin typeface="+mn-lt"/>
          <a:ea typeface="+mn-ea"/>
          <a:cs typeface="+mn-cs"/>
        </a:defRPr>
      </a:lvl5pPr>
      <a:lvl6pPr marL="5353126" algn="l" defTabSz="2141250" rtl="0" eaLnBrk="1" latinLnBrk="1" hangingPunct="1">
        <a:defRPr sz="4215" kern="1200">
          <a:solidFill>
            <a:schemeClr val="tx1"/>
          </a:solidFill>
          <a:latin typeface="+mn-lt"/>
          <a:ea typeface="+mn-ea"/>
          <a:cs typeface="+mn-cs"/>
        </a:defRPr>
      </a:lvl6pPr>
      <a:lvl7pPr marL="6423751" algn="l" defTabSz="2141250" rtl="0" eaLnBrk="1" latinLnBrk="1" hangingPunct="1">
        <a:defRPr sz="4215" kern="1200">
          <a:solidFill>
            <a:schemeClr val="tx1"/>
          </a:solidFill>
          <a:latin typeface="+mn-lt"/>
          <a:ea typeface="+mn-ea"/>
          <a:cs typeface="+mn-cs"/>
        </a:defRPr>
      </a:lvl7pPr>
      <a:lvl8pPr marL="7494377" algn="l" defTabSz="2141250" rtl="0" eaLnBrk="1" latinLnBrk="1" hangingPunct="1">
        <a:defRPr sz="4215" kern="1200">
          <a:solidFill>
            <a:schemeClr val="tx1"/>
          </a:solidFill>
          <a:latin typeface="+mn-lt"/>
          <a:ea typeface="+mn-ea"/>
          <a:cs typeface="+mn-cs"/>
        </a:defRPr>
      </a:lvl8pPr>
      <a:lvl9pPr marL="8565002" algn="l" defTabSz="2141250" rtl="0" eaLnBrk="1" latinLnBrk="1" hangingPunct="1">
        <a:defRPr sz="4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71838" y="5816"/>
            <a:ext cx="21411677" cy="7404490"/>
            <a:chOff x="36259" y="876057"/>
            <a:chExt cx="21411677" cy="7404490"/>
          </a:xfrm>
        </p:grpSpPr>
        <p:grpSp>
          <p:nvGrpSpPr>
            <p:cNvPr id="91" name="그룹 90"/>
            <p:cNvGrpSpPr/>
            <p:nvPr/>
          </p:nvGrpSpPr>
          <p:grpSpPr>
            <a:xfrm>
              <a:off x="36259" y="876057"/>
              <a:ext cx="21411677" cy="2214040"/>
              <a:chOff x="529" y="389184"/>
              <a:chExt cx="21673609" cy="2241125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529" y="824831"/>
                <a:ext cx="21673609" cy="11254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0588" tIns="80294" rIns="160588" bIns="8029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3161"/>
              </a:p>
            </p:txBody>
          </p:sp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4893" y="389184"/>
                <a:ext cx="2241125" cy="2241125"/>
              </a:xfrm>
              <a:prstGeom prst="rect">
                <a:avLst/>
              </a:prstGeom>
            </p:spPr>
          </p:pic>
          <p:sp>
            <p:nvSpPr>
              <p:cNvPr id="12" name="Text Box 43"/>
              <p:cNvSpPr txBox="1">
                <a:spLocks noChangeArrowheads="1"/>
              </p:cNvSpPr>
              <p:nvPr/>
            </p:nvSpPr>
            <p:spPr bwMode="auto">
              <a:xfrm>
                <a:off x="2467514" y="801808"/>
                <a:ext cx="6141550" cy="1276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158058" tIns="82191" rIns="158058" bIns="82191">
                <a:spAutoFit/>
              </a:bodyPr>
              <a:lstStyle>
                <a:lvl1pPr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ko-KR" altLang="en-US" sz="3556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성균관대학교                     소프트웨어융합대학</a:t>
                </a:r>
                <a:endParaRPr lang="en-US" altLang="ko-KR" sz="3556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3" name="Text Box 43"/>
              <p:cNvSpPr txBox="1">
                <a:spLocks noChangeArrowheads="1"/>
              </p:cNvSpPr>
              <p:nvPr/>
            </p:nvSpPr>
            <p:spPr bwMode="auto">
              <a:xfrm>
                <a:off x="18745199" y="889751"/>
                <a:ext cx="2841433" cy="845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158058" tIns="82191" rIns="158058" bIns="82191">
                <a:spAutoFit/>
              </a:bodyPr>
              <a:lstStyle>
                <a:lvl1pPr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ko-KR" altLang="en-US" sz="4347" u="sng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연구작품</a:t>
                </a:r>
                <a:endParaRPr lang="en-US" altLang="ko-KR" sz="4347" u="sng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4" name="Rectangle 30"/>
            <p:cNvSpPr>
              <a:spLocks noChangeArrowheads="1"/>
            </p:cNvSpPr>
            <p:nvPr/>
          </p:nvSpPr>
          <p:spPr bwMode="auto">
            <a:xfrm>
              <a:off x="1449381" y="2493290"/>
              <a:ext cx="19014247" cy="4908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291664" tIns="145832" rIns="291664" bIns="145832" anchor="ctr"/>
            <a:lstStyle/>
            <a:p>
              <a:pPr algn="ctr" defTabSz="2917022">
                <a:defRPr/>
              </a:pPr>
              <a:r>
                <a:rPr lang="en-US" altLang="ko-KR" sz="4347" b="1" dirty="0" err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Virtio</a:t>
              </a:r>
              <a:r>
                <a:rPr lang="ko-KR" altLang="en-US" sz="4347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와 </a:t>
              </a:r>
              <a:r>
                <a:rPr lang="en-US" altLang="ko-KR" sz="4347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DPDK</a:t>
              </a:r>
              <a:r>
                <a:rPr lang="ko-KR" altLang="en-US" sz="4347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를 이용한 컨테이너로의 패킷 전달 제어 흐름 분석 및  성능 향상 기법 연구 </a:t>
              </a:r>
              <a:br>
                <a:rPr lang="ko-KR" altLang="en-US" sz="4347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3556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변성진</a:t>
              </a:r>
              <a:r>
                <a:rPr lang="en-US" altLang="ko-KR" sz="3556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3556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강경운</a:t>
              </a:r>
              <a:br>
                <a:rPr lang="ko-KR" altLang="en-US" sz="3556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3556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 성균관대학교 소프트웨어대학</a:t>
              </a:r>
              <a:br>
                <a:rPr lang="ko-KR" altLang="en-US" sz="4347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</a:br>
              <a:r>
                <a:rPr lang="en-US" altLang="ko-KR" sz="4347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Performance improvement and control flow analysis of </a:t>
              </a:r>
              <a:r>
                <a:rPr lang="en-US" altLang="ko-KR" sz="4347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packet transmission </a:t>
              </a:r>
              <a:r>
                <a:rPr lang="en-US" altLang="ko-KR" sz="4347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into container using </a:t>
              </a:r>
              <a:r>
                <a:rPr lang="en-US" altLang="ko-KR" sz="4347" b="1" dirty="0" err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Virtio</a:t>
              </a:r>
              <a:r>
                <a:rPr lang="en-US" altLang="ko-KR" sz="4347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 with DPDK</a:t>
              </a:r>
              <a:r>
                <a:rPr lang="ko-KR" altLang="en-US" sz="4347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 </a:t>
              </a:r>
              <a:br>
                <a:rPr lang="en-US" altLang="ko-KR" sz="4347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</a:br>
              <a:r>
                <a:rPr lang="en-US" altLang="ko-KR" sz="3556" dirty="0" err="1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Byeon</a:t>
              </a:r>
              <a:r>
                <a:rPr lang="en-US" altLang="ko-KR" sz="3556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 Sung </a:t>
              </a:r>
              <a:r>
                <a:rPr lang="en-US" altLang="ko-KR" sz="3556" dirty="0" err="1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Jin</a:t>
              </a:r>
              <a:r>
                <a:rPr lang="en-US" altLang="ko-KR" sz="3556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, Kang </a:t>
              </a:r>
              <a:r>
                <a:rPr lang="en-US" altLang="ko-KR" sz="3556" dirty="0" err="1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Gyeong</a:t>
              </a:r>
              <a:r>
                <a:rPr lang="en-US" altLang="ko-KR" sz="3556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 Un</a:t>
              </a:r>
            </a:p>
            <a:p>
              <a:pPr algn="ctr" defTabSz="2917022">
                <a:defRPr/>
              </a:pPr>
              <a:r>
                <a:rPr lang="en-US" altLang="ko-KR" sz="3556" dirty="0" err="1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Sungkyunkwan</a:t>
              </a:r>
              <a:r>
                <a:rPr lang="en-US" altLang="ko-KR" sz="3556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 University</a:t>
              </a:r>
              <a:r>
                <a:rPr lang="en-US" altLang="ko-KR" sz="4347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</a:p>
          </p:txBody>
        </p:sp>
        <p:grpSp>
          <p:nvGrpSpPr>
            <p:cNvPr id="92" name="그룹 91"/>
            <p:cNvGrpSpPr/>
            <p:nvPr/>
          </p:nvGrpSpPr>
          <p:grpSpPr>
            <a:xfrm>
              <a:off x="1302743" y="7633172"/>
              <a:ext cx="19023657" cy="647375"/>
              <a:chOff x="1178981" y="7640065"/>
              <a:chExt cx="19256375" cy="655294"/>
            </a:xfrm>
          </p:grpSpPr>
          <p:grpSp>
            <p:nvGrpSpPr>
              <p:cNvPr id="89" name="그룹 88"/>
              <p:cNvGrpSpPr/>
              <p:nvPr/>
            </p:nvGrpSpPr>
            <p:grpSpPr>
              <a:xfrm>
                <a:off x="1178981" y="7707984"/>
                <a:ext cx="9291637" cy="587375"/>
                <a:chOff x="1805494" y="8142638"/>
                <a:chExt cx="9291637" cy="587375"/>
              </a:xfrm>
            </p:grpSpPr>
            <p:sp>
              <p:nvSpPr>
                <p:cNvPr id="22" name="AutoShape 40"/>
                <p:cNvSpPr>
                  <a:spLocks noChangeArrowheads="1"/>
                </p:cNvSpPr>
                <p:nvPr/>
              </p:nvSpPr>
              <p:spPr bwMode="auto">
                <a:xfrm>
                  <a:off x="1805494" y="8310913"/>
                  <a:ext cx="576262" cy="384175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txBody>
                <a:bodyPr wrap="none" lIns="88912" tIns="46234" rIns="88912" bIns="46234" anchor="ctr"/>
                <a:lstStyle>
                  <a:lvl1pPr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 sz="5730"/>
                </a:p>
              </p:txBody>
            </p:sp>
            <p:sp>
              <p:nvSpPr>
                <p:cNvPr id="23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2413506" y="8142638"/>
                  <a:ext cx="8683625" cy="5873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88912" tIns="46234" rIns="88912" bIns="46234">
                  <a:spAutoFit/>
                </a:bodyPr>
                <a:lstStyle>
                  <a:lvl1pPr defTabSz="295275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defTabSz="295275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defTabSz="295275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defTabSz="295275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defTabSz="295275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defTabSz="29527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defTabSz="29527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defTabSz="29527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defTabSz="29527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r>
                    <a:rPr lang="ko-KR" altLang="en-US" sz="3161" dirty="0"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지도 교수</a:t>
                  </a:r>
                  <a:r>
                    <a:rPr lang="en-US" altLang="ko-KR" sz="3161" dirty="0"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:  </a:t>
                  </a:r>
                  <a:r>
                    <a:rPr lang="ko-KR" altLang="en-US" sz="3161" dirty="0"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김영훈 교수님</a:t>
                  </a:r>
                </a:p>
              </p:txBody>
            </p:sp>
          </p:grpSp>
          <p:grpSp>
            <p:nvGrpSpPr>
              <p:cNvPr id="90" name="그룹 89"/>
              <p:cNvGrpSpPr/>
              <p:nvPr/>
            </p:nvGrpSpPr>
            <p:grpSpPr>
              <a:xfrm>
                <a:off x="11143719" y="7640065"/>
                <a:ext cx="9291637" cy="587375"/>
                <a:chOff x="11128881" y="8142638"/>
                <a:chExt cx="9291637" cy="587375"/>
              </a:xfrm>
            </p:grpSpPr>
            <p:sp>
              <p:nvSpPr>
                <p:cNvPr id="24" name="AutoShape 40"/>
                <p:cNvSpPr>
                  <a:spLocks noChangeArrowheads="1"/>
                </p:cNvSpPr>
                <p:nvPr/>
              </p:nvSpPr>
              <p:spPr bwMode="auto">
                <a:xfrm>
                  <a:off x="11128881" y="8310913"/>
                  <a:ext cx="576262" cy="384175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txBody>
                <a:bodyPr wrap="none" lIns="88912" tIns="46234" rIns="88912" bIns="46234" anchor="ctr"/>
                <a:lstStyle>
                  <a:lvl1pPr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 sz="5730"/>
                </a:p>
              </p:txBody>
            </p:sp>
            <p:sp>
              <p:nvSpPr>
                <p:cNvPr id="25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1736893" y="8142638"/>
                  <a:ext cx="8683625" cy="5873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88912" tIns="46234" rIns="88912" bIns="46234">
                  <a:spAutoFit/>
                </a:bodyPr>
                <a:lstStyle>
                  <a:lvl1pPr defTabSz="295275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defTabSz="295275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defTabSz="295275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defTabSz="295275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defTabSz="295275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defTabSz="29527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defTabSz="29527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defTabSz="29527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defTabSz="29527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r>
                    <a:rPr lang="ko-KR" altLang="en-US" sz="3161" dirty="0"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연구실명</a:t>
                  </a:r>
                  <a:r>
                    <a:rPr lang="en-US" altLang="ko-KR" sz="3161"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: NS </a:t>
                  </a:r>
                  <a:r>
                    <a:rPr lang="en-US" altLang="ko-KR" sz="3161" dirty="0"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Lab</a:t>
                  </a:r>
                  <a:endParaRPr lang="ko-KR" altLang="en-US" sz="3161" dirty="0"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</p:grpSp>
        </p:grpSp>
      </p:grpSp>
      <p:grpSp>
        <p:nvGrpSpPr>
          <p:cNvPr id="47" name="Group 5"/>
          <p:cNvGrpSpPr>
            <a:grpSpLocks/>
          </p:cNvGrpSpPr>
          <p:nvPr/>
        </p:nvGrpSpPr>
        <p:grpSpPr bwMode="auto">
          <a:xfrm>
            <a:off x="358616" y="7607754"/>
            <a:ext cx="10379106" cy="1209171"/>
            <a:chOff x="23" y="5092"/>
            <a:chExt cx="6618" cy="771"/>
          </a:xfrm>
        </p:grpSpPr>
        <p:sp>
          <p:nvSpPr>
            <p:cNvPr id="51" name="AutoShape 6"/>
            <p:cNvSpPr>
              <a:spLocks noChangeArrowheads="1"/>
            </p:cNvSpPr>
            <p:nvPr/>
          </p:nvSpPr>
          <p:spPr bwMode="auto">
            <a:xfrm>
              <a:off x="250" y="5319"/>
              <a:ext cx="6391" cy="544"/>
            </a:xfrm>
            <a:prstGeom prst="flowChartAlternateProcess">
              <a:avLst/>
            </a:prstGeom>
            <a:gradFill rotWithShape="1">
              <a:gsLst>
                <a:gs pos="74000">
                  <a:srgbClr val="336699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2915454">
                <a:defRPr/>
              </a:pPr>
              <a:r>
                <a:rPr lang="en-US" altLang="ko-KR" sz="3952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3952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개 요</a:t>
              </a:r>
            </a:p>
          </p:txBody>
        </p:sp>
        <p:sp>
          <p:nvSpPr>
            <p:cNvPr id="52" name="Text Box 7"/>
            <p:cNvSpPr txBox="1">
              <a:spLocks noChangeArrowheads="1"/>
            </p:cNvSpPr>
            <p:nvPr/>
          </p:nvSpPr>
          <p:spPr bwMode="auto">
            <a:xfrm>
              <a:off x="23" y="5092"/>
              <a:ext cx="590" cy="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8912" tIns="46234" rIns="88912" bIns="46234">
              <a:spAutoFit/>
            </a:bodyPr>
            <a:lstStyle>
              <a:lvl1pPr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5927" b="1">
                  <a:solidFill>
                    <a:schemeClr val="bg1"/>
                  </a:solidFill>
                </a:rPr>
                <a:t>ⓔ</a:t>
              </a:r>
            </a:p>
          </p:txBody>
        </p:sp>
      </p:grp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714624" y="9110197"/>
            <a:ext cx="9846332" cy="3619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lIns="88912" tIns="46234" rIns="88912" bIns="46234"/>
          <a:lstStyle>
            <a:lvl1pPr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2766" dirty="0">
                <a:solidFill>
                  <a:srgbClr val="000000"/>
                </a:solidFill>
              </a:rPr>
              <a:t> 네트워크 속도를 제약하는 주된 원인은 운영체제에서 사용하는 인터럽트 기반 패킷 처리방식이다</a:t>
            </a:r>
            <a:r>
              <a:rPr lang="en-US" altLang="ko-KR" sz="2766" dirty="0">
                <a:solidFill>
                  <a:srgbClr val="000000"/>
                </a:solidFill>
              </a:rPr>
              <a:t>. DPDK</a:t>
            </a:r>
            <a:r>
              <a:rPr lang="ko-KR" altLang="en-US" sz="2766" dirty="0">
                <a:solidFill>
                  <a:srgbClr val="000000"/>
                </a:solidFill>
              </a:rPr>
              <a:t>를 활용하면 </a:t>
            </a:r>
            <a:r>
              <a:rPr lang="ko-KR" altLang="en-US" sz="2766" dirty="0" err="1">
                <a:solidFill>
                  <a:srgbClr val="000000"/>
                </a:solidFill>
              </a:rPr>
              <a:t>폴링방식을</a:t>
            </a:r>
            <a:r>
              <a:rPr lang="ko-KR" altLang="en-US" sz="2766" dirty="0">
                <a:solidFill>
                  <a:srgbClr val="000000"/>
                </a:solidFill>
              </a:rPr>
              <a:t> 이용해 인터럽트 없이 패킷을 수신할 수 있다</a:t>
            </a:r>
            <a:r>
              <a:rPr lang="en-US" altLang="ko-KR" sz="2766" dirty="0">
                <a:solidFill>
                  <a:srgbClr val="000000"/>
                </a:solidFill>
              </a:rPr>
              <a:t>.</a:t>
            </a:r>
            <a:endParaRPr lang="ko-KR" altLang="en-US" sz="2766" dirty="0">
              <a:solidFill>
                <a:srgbClr val="00000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ko-KR" altLang="en-US" sz="2766" dirty="0">
                <a:solidFill>
                  <a:srgbClr val="000000"/>
                </a:solidFill>
              </a:rPr>
              <a:t> 그러나 컨테이너에서 패킷을 수신하기 위해 </a:t>
            </a:r>
            <a:r>
              <a:rPr lang="en-US" altLang="ko-KR" sz="2766" dirty="0" err="1">
                <a:solidFill>
                  <a:srgbClr val="000000"/>
                </a:solidFill>
              </a:rPr>
              <a:t>Virtio</a:t>
            </a:r>
            <a:r>
              <a:rPr lang="ko-KR" altLang="en-US" sz="2766" dirty="0">
                <a:solidFill>
                  <a:srgbClr val="000000"/>
                </a:solidFill>
              </a:rPr>
              <a:t>와 </a:t>
            </a:r>
            <a:r>
              <a:rPr lang="en-US" altLang="ko-KR" sz="2766" err="1">
                <a:solidFill>
                  <a:srgbClr val="000000"/>
                </a:solidFill>
              </a:rPr>
              <a:t>Vhost</a:t>
            </a:r>
            <a:r>
              <a:rPr lang="en-US" altLang="ko-KR" sz="2766">
                <a:solidFill>
                  <a:srgbClr val="000000"/>
                </a:solidFill>
              </a:rPr>
              <a:t> </a:t>
            </a:r>
            <a:r>
              <a:rPr lang="ko-KR" altLang="en-US" sz="2766">
                <a:solidFill>
                  <a:srgbClr val="000000"/>
                </a:solidFill>
              </a:rPr>
              <a:t>드라이버를 </a:t>
            </a:r>
            <a:r>
              <a:rPr lang="ko-KR" altLang="en-US" sz="2766" dirty="0">
                <a:solidFill>
                  <a:srgbClr val="000000"/>
                </a:solidFill>
              </a:rPr>
              <a:t>이용해 </a:t>
            </a:r>
            <a:r>
              <a:rPr lang="en-US" altLang="ko-KR" sz="2766" dirty="0">
                <a:solidFill>
                  <a:srgbClr val="000000"/>
                </a:solidFill>
              </a:rPr>
              <a:t>DPDK</a:t>
            </a:r>
            <a:r>
              <a:rPr lang="ko-KR" altLang="en-US" sz="2766" dirty="0">
                <a:solidFill>
                  <a:srgbClr val="000000"/>
                </a:solidFill>
              </a:rPr>
              <a:t>를 사용했을 때의 속도는 매우 느리다</a:t>
            </a:r>
            <a:r>
              <a:rPr lang="en-US" altLang="ko-KR" sz="2766" dirty="0">
                <a:solidFill>
                  <a:srgbClr val="000000"/>
                </a:solidFill>
              </a:rPr>
              <a:t>. </a:t>
            </a:r>
            <a:r>
              <a:rPr lang="en-US" altLang="ko-KR" sz="2766" dirty="0" err="1">
                <a:solidFill>
                  <a:srgbClr val="000000"/>
                </a:solidFill>
              </a:rPr>
              <a:t>Virtio</a:t>
            </a:r>
            <a:r>
              <a:rPr lang="ko-KR" altLang="en-US" sz="2766" dirty="0">
                <a:solidFill>
                  <a:srgbClr val="000000"/>
                </a:solidFill>
              </a:rPr>
              <a:t>와 </a:t>
            </a:r>
            <a:r>
              <a:rPr lang="en-US" altLang="ko-KR" sz="2766" dirty="0">
                <a:solidFill>
                  <a:srgbClr val="000000"/>
                </a:solidFill>
              </a:rPr>
              <a:t>DPDK</a:t>
            </a:r>
            <a:r>
              <a:rPr lang="ko-KR" altLang="en-US" sz="2766" dirty="0">
                <a:solidFill>
                  <a:srgbClr val="000000"/>
                </a:solidFill>
              </a:rPr>
              <a:t>를 활용했을 때 패킷의 제어 흐름을 분석하고</a:t>
            </a:r>
            <a:r>
              <a:rPr lang="en-US" altLang="ko-KR" sz="2766" dirty="0">
                <a:solidFill>
                  <a:srgbClr val="000000"/>
                </a:solidFill>
              </a:rPr>
              <a:t>, </a:t>
            </a:r>
            <a:r>
              <a:rPr lang="ko-KR" altLang="en-US" sz="2766" dirty="0">
                <a:solidFill>
                  <a:srgbClr val="000000"/>
                </a:solidFill>
              </a:rPr>
              <a:t>성능 향상 기법으로 제로 카피를 적용해 실제 패킷 전달 속도 향상을 검증하였다</a:t>
            </a:r>
            <a:r>
              <a:rPr lang="en-US" altLang="ko-KR" sz="2766" dirty="0">
                <a:solidFill>
                  <a:srgbClr val="000000"/>
                </a:solidFill>
              </a:rPr>
              <a:t>. </a:t>
            </a:r>
            <a:endParaRPr lang="ko-KR" altLang="ko-KR" sz="2766" dirty="0">
              <a:solidFill>
                <a:srgbClr val="000000"/>
              </a:solidFill>
            </a:endParaRPr>
          </a:p>
        </p:txBody>
      </p:sp>
      <p:grpSp>
        <p:nvGrpSpPr>
          <p:cNvPr id="68" name="Group 5"/>
          <p:cNvGrpSpPr>
            <a:grpSpLocks/>
          </p:cNvGrpSpPr>
          <p:nvPr/>
        </p:nvGrpSpPr>
        <p:grpSpPr bwMode="auto">
          <a:xfrm>
            <a:off x="10851246" y="7607754"/>
            <a:ext cx="10379106" cy="1304487"/>
            <a:chOff x="23" y="5092"/>
            <a:chExt cx="6618" cy="771"/>
          </a:xfrm>
        </p:grpSpPr>
        <p:sp>
          <p:nvSpPr>
            <p:cNvPr id="70" name="AutoShape 6"/>
            <p:cNvSpPr>
              <a:spLocks noChangeArrowheads="1"/>
            </p:cNvSpPr>
            <p:nvPr/>
          </p:nvSpPr>
          <p:spPr bwMode="auto">
            <a:xfrm>
              <a:off x="250" y="5319"/>
              <a:ext cx="6391" cy="544"/>
            </a:xfrm>
            <a:prstGeom prst="flowChartAlternateProcess">
              <a:avLst/>
            </a:prstGeom>
            <a:gradFill rotWithShape="1">
              <a:gsLst>
                <a:gs pos="74000">
                  <a:srgbClr val="336699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2915454">
                <a:defRPr/>
              </a:pPr>
              <a:r>
                <a:rPr lang="en-US" altLang="ko-KR" sz="3952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3952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패킷 전달 주요 제어 흐름</a:t>
              </a:r>
            </a:p>
          </p:txBody>
        </p:sp>
        <p:sp>
          <p:nvSpPr>
            <p:cNvPr id="71" name="Text Box 7"/>
            <p:cNvSpPr txBox="1">
              <a:spLocks noChangeArrowheads="1"/>
            </p:cNvSpPr>
            <p:nvPr/>
          </p:nvSpPr>
          <p:spPr bwMode="auto">
            <a:xfrm>
              <a:off x="23" y="5092"/>
              <a:ext cx="590" cy="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8912" tIns="46234" rIns="88912" bIns="46234">
              <a:spAutoFit/>
            </a:bodyPr>
            <a:lstStyle>
              <a:lvl1pPr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5927" b="1">
                  <a:solidFill>
                    <a:schemeClr val="bg1"/>
                  </a:solidFill>
                </a:rPr>
                <a:t>ⓔ</a:t>
              </a:r>
            </a:p>
          </p:txBody>
        </p:sp>
      </p:grpSp>
      <p:sp>
        <p:nvSpPr>
          <p:cNvPr id="69" name="Text Box 31"/>
          <p:cNvSpPr txBox="1">
            <a:spLocks noChangeArrowheads="1"/>
          </p:cNvSpPr>
          <p:nvPr/>
        </p:nvSpPr>
        <p:spPr bwMode="auto">
          <a:xfrm>
            <a:off x="11177750" y="9110197"/>
            <a:ext cx="9926631" cy="74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lIns="88912" tIns="46234" rIns="88912" bIns="46234"/>
          <a:lstStyle>
            <a:lvl1pPr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766">
                <a:solidFill>
                  <a:srgbClr val="000000"/>
                </a:solidFill>
              </a:rPr>
              <a:t>1. </a:t>
            </a:r>
            <a:r>
              <a:rPr lang="ko-KR" altLang="en-US" sz="2766">
                <a:solidFill>
                  <a:srgbClr val="000000"/>
                </a:solidFill>
              </a:rPr>
              <a:t>패킷을 담는 메모리 풀을 할당받는 함수 </a:t>
            </a:r>
            <a:r>
              <a:rPr lang="en-US" altLang="ko-KR" sz="2766">
                <a:solidFill>
                  <a:srgbClr val="000000"/>
                </a:solidFill>
                <a:latin typeface="Consolas" panose="020B0609020204030204" pitchFamily="49" charset="0"/>
              </a:rPr>
              <a:t>eal_memseg_list_alloc</a:t>
            </a:r>
            <a:r>
              <a:rPr lang="en-US" altLang="ko-KR" sz="2766">
                <a:solidFill>
                  <a:srgbClr val="000000"/>
                </a:solidFill>
              </a:rPr>
              <a:t> </a:t>
            </a:r>
            <a:r>
              <a:rPr lang="ko-KR" altLang="en-US" sz="2766">
                <a:solidFill>
                  <a:srgbClr val="000000"/>
                </a:solidFill>
              </a:rPr>
              <a:t>을 수정해 호스트와 컨테이너가 접근 가능한 공유 메모리를 메모리 풀로 할당받도록 수정한다</a:t>
            </a:r>
            <a:r>
              <a:rPr lang="en-US" altLang="ko-KR" sz="2766">
                <a:solidFill>
                  <a:srgbClr val="000000"/>
                </a:solidFill>
              </a:rPr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2766">
                <a:solidFill>
                  <a:srgbClr val="000000"/>
                </a:solidFill>
              </a:rPr>
              <a:t>2.  </a:t>
            </a:r>
            <a:r>
              <a:rPr lang="ko-KR" altLang="en-US" sz="2766">
                <a:solidFill>
                  <a:srgbClr val="000000"/>
                </a:solidFill>
              </a:rPr>
              <a:t>해당 공유 메모리의 시작주소를 호스트에서 엑세스하면 </a:t>
            </a:r>
            <a:r>
              <a:rPr lang="en-US" altLang="ko-KR" sz="2766">
                <a:solidFill>
                  <a:srgbClr val="000000"/>
                </a:solidFill>
              </a:rPr>
              <a:t>HOSTSHM </a:t>
            </a:r>
            <a:r>
              <a:rPr lang="ko-KR" altLang="en-US" sz="2766">
                <a:solidFill>
                  <a:srgbClr val="000000"/>
                </a:solidFill>
              </a:rPr>
              <a:t>포인터가</a:t>
            </a:r>
            <a:r>
              <a:rPr lang="en-US" altLang="ko-KR" sz="2766">
                <a:solidFill>
                  <a:srgbClr val="000000"/>
                </a:solidFill>
              </a:rPr>
              <a:t>, </a:t>
            </a:r>
            <a:r>
              <a:rPr lang="ko-KR" altLang="en-US" sz="2766">
                <a:solidFill>
                  <a:srgbClr val="000000"/>
                </a:solidFill>
              </a:rPr>
              <a:t>컨테이너에서 엑세스하면 </a:t>
            </a:r>
            <a:r>
              <a:rPr lang="en-US" altLang="ko-KR" sz="2766">
                <a:solidFill>
                  <a:srgbClr val="000000"/>
                </a:solidFill>
              </a:rPr>
              <a:t>CONTSHM </a:t>
            </a:r>
            <a:r>
              <a:rPr lang="ko-KR" altLang="en-US" sz="2766">
                <a:solidFill>
                  <a:srgbClr val="000000"/>
                </a:solidFill>
              </a:rPr>
              <a:t>포인터가 리턴된다</a:t>
            </a:r>
            <a:r>
              <a:rPr lang="en-US" altLang="ko-KR" sz="2766">
                <a:solidFill>
                  <a:srgbClr val="000000"/>
                </a:solidFill>
              </a:rPr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2766">
                <a:solidFill>
                  <a:srgbClr val="000000"/>
                </a:solidFill>
              </a:rPr>
              <a:t>3. </a:t>
            </a:r>
            <a:r>
              <a:rPr lang="ko-KR" altLang="en-US" sz="2766">
                <a:solidFill>
                  <a:srgbClr val="000000"/>
                </a:solidFill>
              </a:rPr>
              <a:t>드라이버는 기존과 같이 메모리풀에 패킷을 수신한다</a:t>
            </a:r>
            <a:r>
              <a:rPr lang="en-US" altLang="ko-KR" sz="2766">
                <a:solidFill>
                  <a:srgbClr val="000000"/>
                </a:solidFill>
              </a:rPr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2766">
                <a:solidFill>
                  <a:srgbClr val="000000"/>
                </a:solidFill>
              </a:rPr>
              <a:t>4. </a:t>
            </a:r>
            <a:r>
              <a:rPr lang="ko-KR" altLang="en-US" sz="2766">
                <a:solidFill>
                  <a:srgbClr val="000000"/>
                </a:solidFill>
              </a:rPr>
              <a:t>기존 </a:t>
            </a:r>
            <a:r>
              <a:rPr lang="en-US" altLang="ko-KR" sz="2766">
                <a:solidFill>
                  <a:srgbClr val="000000"/>
                </a:solidFill>
              </a:rPr>
              <a:t>DPDK</a:t>
            </a:r>
            <a:r>
              <a:rPr lang="ko-KR" altLang="en-US" sz="2766">
                <a:solidFill>
                  <a:srgbClr val="000000"/>
                </a:solidFill>
              </a:rPr>
              <a:t>는 컨테이너의 메모리 공간에 접근해 복사를 진행하기 위해 컨테이너 내부 버퍼 메모리 주소인 </a:t>
            </a:r>
            <a:r>
              <a:rPr lang="en-US" altLang="ko-KR" sz="2766">
                <a:solidFill>
                  <a:srgbClr val="000000"/>
                </a:solidFill>
              </a:rPr>
              <a:t>GPA</a:t>
            </a:r>
            <a:r>
              <a:rPr lang="ko-KR" altLang="en-US" sz="2766">
                <a:solidFill>
                  <a:srgbClr val="000000"/>
                </a:solidFill>
              </a:rPr>
              <a:t>를 가진다</a:t>
            </a:r>
            <a:r>
              <a:rPr lang="en-US" altLang="ko-KR" sz="2766">
                <a:solidFill>
                  <a:srgbClr val="000000"/>
                </a:solidFill>
              </a:rPr>
              <a:t>. </a:t>
            </a:r>
            <a:r>
              <a:rPr lang="en-US" altLang="ko-KR" sz="2766">
                <a:solidFill>
                  <a:srgbClr val="000000"/>
                </a:solidFill>
                <a:latin typeface="Consolas" panose="020B0609020204030204" pitchFamily="49" charset="0"/>
              </a:rPr>
              <a:t>fill_vec_buf_split</a:t>
            </a:r>
            <a:r>
              <a:rPr lang="ko-KR" altLang="en-US" sz="2766">
                <a:solidFill>
                  <a:srgbClr val="000000"/>
                </a:solidFill>
                <a:latin typeface="Consolas" panose="020B0609020204030204" pitchFamily="49" charset="0"/>
              </a:rPr>
              <a:t>함수는 </a:t>
            </a:r>
            <a:r>
              <a:rPr lang="ko-KR" altLang="en-US" sz="2766">
                <a:solidFill>
                  <a:srgbClr val="000000"/>
                </a:solidFill>
              </a:rPr>
              <a:t>이를 호스트의 </a:t>
            </a:r>
            <a:r>
              <a:rPr lang="en-US" altLang="ko-KR" sz="2766">
                <a:solidFill>
                  <a:srgbClr val="000000"/>
                </a:solidFill>
              </a:rPr>
              <a:t>VVA</a:t>
            </a:r>
            <a:r>
              <a:rPr lang="ko-KR" altLang="en-US" sz="2766">
                <a:solidFill>
                  <a:srgbClr val="000000"/>
                </a:solidFill>
              </a:rPr>
              <a:t>로 바꿔준다</a:t>
            </a:r>
            <a:r>
              <a:rPr lang="en-US" altLang="ko-KR" sz="2766">
                <a:solidFill>
                  <a:srgbClr val="000000"/>
                </a:solidFill>
              </a:rPr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2766">
                <a:solidFill>
                  <a:srgbClr val="000000"/>
                </a:solidFill>
              </a:rPr>
              <a:t>5. </a:t>
            </a:r>
            <a:r>
              <a:rPr lang="en-US" altLang="ko-KR" sz="2766">
                <a:solidFill>
                  <a:srgbClr val="000000"/>
                </a:solidFill>
                <a:latin typeface="Consolas" panose="020B0609020204030204" pitchFamily="49" charset="0"/>
              </a:rPr>
              <a:t>copy_mbuf_to_desc</a:t>
            </a:r>
            <a:r>
              <a:rPr lang="ko-KR" altLang="en-US" sz="2766">
                <a:solidFill>
                  <a:srgbClr val="000000"/>
                </a:solidFill>
                <a:latin typeface="Consolas" panose="020B0609020204030204" pitchFamily="49" charset="0"/>
              </a:rPr>
              <a:t>함수는 </a:t>
            </a:r>
            <a:r>
              <a:rPr lang="ko-KR" altLang="en-US" sz="2766">
                <a:solidFill>
                  <a:srgbClr val="000000"/>
                </a:solidFill>
              </a:rPr>
              <a:t>그 </a:t>
            </a:r>
            <a:r>
              <a:rPr lang="en-US" altLang="ko-KR" sz="2766">
                <a:solidFill>
                  <a:srgbClr val="000000"/>
                </a:solidFill>
              </a:rPr>
              <a:t>payload</a:t>
            </a:r>
            <a:r>
              <a:rPr lang="ko-KR" altLang="en-US" sz="2766">
                <a:solidFill>
                  <a:srgbClr val="000000"/>
                </a:solidFill>
              </a:rPr>
              <a:t>를 컨테이너에서 엑세스할 수 있게 </a:t>
            </a:r>
            <a:r>
              <a:rPr lang="en-US" altLang="ko-KR" sz="2766">
                <a:solidFill>
                  <a:srgbClr val="000000"/>
                </a:solidFill>
              </a:rPr>
              <a:t>CONTSHM</a:t>
            </a:r>
            <a:r>
              <a:rPr lang="ko-KR" altLang="en-US" sz="2766">
                <a:solidFill>
                  <a:srgbClr val="000000"/>
                </a:solidFill>
              </a:rPr>
              <a:t>에 </a:t>
            </a:r>
            <a:r>
              <a:rPr lang="en-US" altLang="ko-KR" sz="2766">
                <a:solidFill>
                  <a:srgbClr val="000000"/>
                </a:solidFill>
              </a:rPr>
              <a:t>offset</a:t>
            </a:r>
            <a:r>
              <a:rPr lang="ko-KR" altLang="en-US" sz="2766">
                <a:solidFill>
                  <a:srgbClr val="000000"/>
                </a:solidFill>
              </a:rPr>
              <a:t>만큼을 더해 패킷의 주솟값을 컨테이너 내부 버퍼에 저장한다</a:t>
            </a:r>
            <a:r>
              <a:rPr lang="en-US" altLang="ko-KR" sz="2766">
                <a:solidFill>
                  <a:srgbClr val="000000"/>
                </a:solidFill>
              </a:rPr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2766">
                <a:solidFill>
                  <a:srgbClr val="000000"/>
                </a:solidFill>
              </a:rPr>
              <a:t>6. </a:t>
            </a:r>
            <a:r>
              <a:rPr lang="en-US" altLang="ko-KR" sz="2766">
                <a:solidFill>
                  <a:srgbClr val="000000"/>
                </a:solidFill>
                <a:latin typeface="Consolas" panose="020B0609020204030204" pitchFamily="49" charset="0"/>
              </a:rPr>
              <a:t>virtio_recv_pkts_inorder</a:t>
            </a:r>
            <a:r>
              <a:rPr lang="ko-KR" altLang="en-US" sz="2766">
                <a:solidFill>
                  <a:srgbClr val="000000"/>
                </a:solidFill>
                <a:latin typeface="Consolas" panose="020B0609020204030204" pitchFamily="49" charset="0"/>
              </a:rPr>
              <a:t>함수는 </a:t>
            </a:r>
            <a:r>
              <a:rPr lang="en-US" altLang="ko-KR" sz="2766">
                <a:solidFill>
                  <a:srgbClr val="000000"/>
                </a:solidFill>
              </a:rPr>
              <a:t>GPA</a:t>
            </a:r>
            <a:r>
              <a:rPr lang="ko-KR" altLang="en-US" sz="2766">
                <a:solidFill>
                  <a:srgbClr val="000000"/>
                </a:solidFill>
              </a:rPr>
              <a:t>에 엑세스 할 수 있는 가상메모리 주소에 접근해 패킷을 수신한다</a:t>
            </a:r>
            <a:r>
              <a:rPr lang="en-US" altLang="ko-KR" sz="2766">
                <a:solidFill>
                  <a:srgbClr val="000000"/>
                </a:solidFill>
              </a:rPr>
              <a:t>.</a:t>
            </a:r>
          </a:p>
        </p:txBody>
      </p:sp>
      <p:grpSp>
        <p:nvGrpSpPr>
          <p:cNvPr id="72" name="그룹 71"/>
          <p:cNvGrpSpPr/>
          <p:nvPr/>
        </p:nvGrpSpPr>
        <p:grpSpPr>
          <a:xfrm>
            <a:off x="376962" y="13249483"/>
            <a:ext cx="10379106" cy="13084577"/>
            <a:chOff x="36513" y="8083553"/>
            <a:chExt cx="10506075" cy="13244642"/>
          </a:xfrm>
        </p:grpSpPr>
        <p:grpSp>
          <p:nvGrpSpPr>
            <p:cNvPr id="73" name="Group 5"/>
            <p:cNvGrpSpPr>
              <a:grpSpLocks/>
            </p:cNvGrpSpPr>
            <p:nvPr/>
          </p:nvGrpSpPr>
          <p:grpSpPr bwMode="auto">
            <a:xfrm>
              <a:off x="36513" y="8083553"/>
              <a:ext cx="10506075" cy="1223963"/>
              <a:chOff x="23" y="5092"/>
              <a:chExt cx="6618" cy="771"/>
            </a:xfrm>
          </p:grpSpPr>
          <p:sp>
            <p:nvSpPr>
              <p:cNvPr id="75" name="AutoShape 6"/>
              <p:cNvSpPr>
                <a:spLocks noChangeArrowheads="1"/>
              </p:cNvSpPr>
              <p:nvPr/>
            </p:nvSpPr>
            <p:spPr bwMode="auto">
              <a:xfrm>
                <a:off x="250" y="5319"/>
                <a:ext cx="6391" cy="544"/>
              </a:xfrm>
              <a:prstGeom prst="flowChartAlternateProcess">
                <a:avLst/>
              </a:prstGeom>
              <a:gradFill rotWithShape="1">
                <a:gsLst>
                  <a:gs pos="74000">
                    <a:srgbClr val="336699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2915454">
                  <a:defRPr/>
                </a:pPr>
                <a:r>
                  <a:rPr lang="en-US" altLang="ko-KR" sz="3952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   </a:t>
                </a:r>
                <a:r>
                  <a:rPr lang="ko-KR" altLang="en-US" sz="3952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시스템 구성</a:t>
                </a:r>
              </a:p>
            </p:txBody>
          </p:sp>
          <p:sp>
            <p:nvSpPr>
              <p:cNvPr id="76" name="Text Box 7"/>
              <p:cNvSpPr txBox="1">
                <a:spLocks noChangeArrowheads="1"/>
              </p:cNvSpPr>
              <p:nvPr/>
            </p:nvSpPr>
            <p:spPr bwMode="auto">
              <a:xfrm>
                <a:off x="23" y="5092"/>
                <a:ext cx="590" cy="6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8912" tIns="46234" rIns="88912" bIns="46234">
                <a:spAutoFit/>
              </a:bodyPr>
              <a:lstStyle>
                <a:lvl1pPr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5927" b="1">
                    <a:solidFill>
                      <a:schemeClr val="bg1"/>
                    </a:solidFill>
                  </a:rPr>
                  <a:t>ⓔ</a:t>
                </a:r>
              </a:p>
            </p:txBody>
          </p:sp>
        </p:grpSp>
        <p:sp>
          <p:nvSpPr>
            <p:cNvPr id="74" name="Text Box 31"/>
            <p:cNvSpPr txBox="1">
              <a:spLocks noChangeArrowheads="1"/>
            </p:cNvSpPr>
            <p:nvPr/>
          </p:nvSpPr>
          <p:spPr bwMode="auto">
            <a:xfrm>
              <a:off x="396875" y="9604374"/>
              <a:ext cx="10118725" cy="11723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lIns="88912" tIns="46234" rIns="88912" bIns="46234"/>
            <a:lstStyle>
              <a:lvl1pPr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ko-KR" altLang="ko-KR" sz="2766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ct val="50000"/>
                </a:spcBef>
              </a:pPr>
              <a:endParaRPr lang="ko-KR" altLang="ko-KR" sz="2766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ct val="50000"/>
                </a:spcBef>
              </a:pPr>
              <a:endParaRPr lang="ko-KR" altLang="ko-KR" sz="2766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78" name="Group 5"/>
          <p:cNvGrpSpPr>
            <a:grpSpLocks/>
          </p:cNvGrpSpPr>
          <p:nvPr/>
        </p:nvGrpSpPr>
        <p:grpSpPr bwMode="auto">
          <a:xfrm>
            <a:off x="10877908" y="25157862"/>
            <a:ext cx="10379106" cy="1209171"/>
            <a:chOff x="23" y="5092"/>
            <a:chExt cx="6618" cy="771"/>
          </a:xfrm>
        </p:grpSpPr>
        <p:sp>
          <p:nvSpPr>
            <p:cNvPr id="80" name="AutoShape 6"/>
            <p:cNvSpPr>
              <a:spLocks noChangeArrowheads="1"/>
            </p:cNvSpPr>
            <p:nvPr/>
          </p:nvSpPr>
          <p:spPr bwMode="auto">
            <a:xfrm>
              <a:off x="250" y="5319"/>
              <a:ext cx="6391" cy="544"/>
            </a:xfrm>
            <a:prstGeom prst="flowChartAlternateProcess">
              <a:avLst/>
            </a:prstGeom>
            <a:gradFill rotWithShape="1">
              <a:gsLst>
                <a:gs pos="74000">
                  <a:srgbClr val="336699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2915454">
                <a:defRPr/>
              </a:pPr>
              <a:r>
                <a:rPr lang="ko-KR" altLang="en-US" sz="3952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   결 </a:t>
              </a:r>
              <a:r>
                <a:rPr lang="ko-KR" altLang="en-US" sz="3952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론</a:t>
              </a:r>
              <a:endParaRPr lang="ko-KR" altLang="en-US" sz="3952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1" name="Text Box 7"/>
            <p:cNvSpPr txBox="1">
              <a:spLocks noChangeArrowheads="1"/>
            </p:cNvSpPr>
            <p:nvPr/>
          </p:nvSpPr>
          <p:spPr bwMode="auto">
            <a:xfrm>
              <a:off x="23" y="5092"/>
              <a:ext cx="590" cy="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8912" tIns="46234" rIns="88912" bIns="46234">
              <a:spAutoFit/>
            </a:bodyPr>
            <a:lstStyle>
              <a:lvl1pPr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5927" b="1">
                  <a:solidFill>
                    <a:schemeClr val="bg1"/>
                  </a:solidFill>
                </a:rPr>
                <a:t>ⓔ</a:t>
              </a:r>
            </a:p>
          </p:txBody>
        </p:sp>
      </p:grpSp>
      <p:sp>
        <p:nvSpPr>
          <p:cNvPr id="79" name="Text Box 31"/>
          <p:cNvSpPr txBox="1">
            <a:spLocks noChangeArrowheads="1"/>
          </p:cNvSpPr>
          <p:nvPr/>
        </p:nvSpPr>
        <p:spPr bwMode="auto">
          <a:xfrm>
            <a:off x="11233915" y="26660305"/>
            <a:ext cx="9884263" cy="3619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lIns="88912" tIns="46234" rIns="88912" bIns="46234"/>
          <a:lstStyle>
            <a:lvl1pPr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2766" dirty="0">
                <a:solidFill>
                  <a:srgbClr val="000000"/>
                </a:solidFill>
              </a:rPr>
              <a:t> </a:t>
            </a:r>
            <a:r>
              <a:rPr lang="en-US" altLang="ko-KR" sz="2766" dirty="0">
                <a:solidFill>
                  <a:srgbClr val="000000"/>
                </a:solidFill>
              </a:rPr>
              <a:t>DPDK </a:t>
            </a:r>
            <a:r>
              <a:rPr lang="ko-KR" altLang="en-US" sz="2766" dirty="0">
                <a:solidFill>
                  <a:srgbClr val="000000"/>
                </a:solidFill>
              </a:rPr>
              <a:t>패킷 제어 흐름 분석 결과 드라이버에서 패킷을 받고 </a:t>
            </a:r>
            <a:r>
              <a:rPr lang="en-US" altLang="ko-KR" sz="2766" dirty="0" err="1">
                <a:solidFill>
                  <a:srgbClr val="000000"/>
                </a:solidFill>
              </a:rPr>
              <a:t>Vhost</a:t>
            </a:r>
            <a:r>
              <a:rPr lang="ko-KR" altLang="en-US" sz="2766" dirty="0">
                <a:solidFill>
                  <a:srgbClr val="000000"/>
                </a:solidFill>
              </a:rPr>
              <a:t>로 넣는 과정에서 메모리 복사가 발생했다</a:t>
            </a:r>
            <a:r>
              <a:rPr lang="en-US" altLang="ko-KR" sz="2766" dirty="0">
                <a:solidFill>
                  <a:srgbClr val="000000"/>
                </a:solidFill>
              </a:rPr>
              <a:t>. </a:t>
            </a:r>
            <a:r>
              <a:rPr lang="ko-KR" altLang="en-US" sz="2766" dirty="0">
                <a:solidFill>
                  <a:srgbClr val="000000"/>
                </a:solidFill>
              </a:rPr>
              <a:t>메모리 복사를 없애기 위해 패킷을 컨테이너에서도 접근할 수 있는 공유메모리로 수신하고 </a:t>
            </a:r>
            <a:r>
              <a:rPr lang="en-US" altLang="ko-KR" sz="2766" dirty="0" err="1">
                <a:solidFill>
                  <a:srgbClr val="000000"/>
                </a:solidFill>
              </a:rPr>
              <a:t>Vhost</a:t>
            </a:r>
            <a:r>
              <a:rPr lang="ko-KR" altLang="en-US" sz="2766" dirty="0">
                <a:solidFill>
                  <a:srgbClr val="000000"/>
                </a:solidFill>
              </a:rPr>
              <a:t>에 패킷을 넣어줄 때 패킷의 포인터 주소를 넘겨주어 제로 카피를 구현하였다</a:t>
            </a:r>
            <a:r>
              <a:rPr lang="en-US" altLang="ko-KR" sz="2766" dirty="0">
                <a:solidFill>
                  <a:srgbClr val="000000"/>
                </a:solidFill>
              </a:rPr>
              <a:t>. </a:t>
            </a:r>
            <a:r>
              <a:rPr lang="ko-KR" altLang="en-US" sz="2766" dirty="0">
                <a:solidFill>
                  <a:srgbClr val="000000"/>
                </a:solidFill>
              </a:rPr>
              <a:t>메모리 복사 과정을 제거하여 제로 카피를 구현함으로써 패킷 수신에 필요한 지연시간을 감소시킬 수 있었다</a:t>
            </a:r>
            <a:r>
              <a:rPr lang="en-US" altLang="ko-KR" sz="2766" dirty="0">
                <a:solidFill>
                  <a:srgbClr val="000000"/>
                </a:solidFill>
              </a:rPr>
              <a:t>.</a:t>
            </a:r>
          </a:p>
        </p:txBody>
      </p:sp>
      <p:grpSp>
        <p:nvGrpSpPr>
          <p:cNvPr id="83" name="Group 5"/>
          <p:cNvGrpSpPr>
            <a:grpSpLocks/>
          </p:cNvGrpSpPr>
          <p:nvPr/>
        </p:nvGrpSpPr>
        <p:grpSpPr bwMode="auto">
          <a:xfrm>
            <a:off x="10877908" y="16634895"/>
            <a:ext cx="10379106" cy="1209171"/>
            <a:chOff x="23" y="5092"/>
            <a:chExt cx="6618" cy="771"/>
          </a:xfrm>
        </p:grpSpPr>
        <p:sp>
          <p:nvSpPr>
            <p:cNvPr id="85" name="AutoShape 6"/>
            <p:cNvSpPr>
              <a:spLocks noChangeArrowheads="1"/>
            </p:cNvSpPr>
            <p:nvPr/>
          </p:nvSpPr>
          <p:spPr bwMode="auto">
            <a:xfrm>
              <a:off x="250" y="5319"/>
              <a:ext cx="6391" cy="544"/>
            </a:xfrm>
            <a:prstGeom prst="flowChartAlternateProcess">
              <a:avLst/>
            </a:prstGeom>
            <a:gradFill rotWithShape="1">
              <a:gsLst>
                <a:gs pos="74000">
                  <a:srgbClr val="336699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2915454">
                <a:defRPr/>
              </a:pPr>
              <a:r>
                <a:rPr lang="en-US" altLang="ko-KR" sz="3952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3952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결 과</a:t>
              </a:r>
            </a:p>
          </p:txBody>
        </p:sp>
        <p:sp>
          <p:nvSpPr>
            <p:cNvPr id="86" name="Text Box 7"/>
            <p:cNvSpPr txBox="1">
              <a:spLocks noChangeArrowheads="1"/>
            </p:cNvSpPr>
            <p:nvPr/>
          </p:nvSpPr>
          <p:spPr bwMode="auto">
            <a:xfrm>
              <a:off x="23" y="5092"/>
              <a:ext cx="590" cy="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8912" tIns="46234" rIns="88912" bIns="46234">
              <a:spAutoFit/>
            </a:bodyPr>
            <a:lstStyle>
              <a:lvl1pPr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5927" b="1">
                  <a:solidFill>
                    <a:schemeClr val="bg1"/>
                  </a:solidFill>
                </a:rPr>
                <a:t>ⓔ</a:t>
              </a:r>
            </a:p>
          </p:txBody>
        </p:sp>
      </p:grpSp>
      <p:sp>
        <p:nvSpPr>
          <p:cNvPr id="84" name="Text Box 31"/>
          <p:cNvSpPr txBox="1">
            <a:spLocks noChangeArrowheads="1"/>
          </p:cNvSpPr>
          <p:nvPr/>
        </p:nvSpPr>
        <p:spPr bwMode="auto">
          <a:xfrm>
            <a:off x="11220118" y="18137337"/>
            <a:ext cx="9884263" cy="3619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lIns="88912" tIns="46234" rIns="88912" bIns="46234"/>
          <a:lstStyle>
            <a:lvl1pPr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2766">
                <a:solidFill>
                  <a:srgbClr val="000000"/>
                </a:solidFill>
              </a:rPr>
              <a:t> 패킷 </a:t>
            </a:r>
            <a:r>
              <a:rPr lang="ko-KR" altLang="en-US" sz="2766" dirty="0">
                <a:solidFill>
                  <a:srgbClr val="000000"/>
                </a:solidFill>
              </a:rPr>
              <a:t>크기는 </a:t>
            </a:r>
            <a:r>
              <a:rPr lang="en-US" altLang="ko-KR" sz="2766" dirty="0">
                <a:solidFill>
                  <a:srgbClr val="000000"/>
                </a:solidFill>
              </a:rPr>
              <a:t>6</a:t>
            </a:r>
            <a:r>
              <a:rPr lang="ko-KR" altLang="en-US" sz="2766" dirty="0">
                <a:solidFill>
                  <a:srgbClr val="000000"/>
                </a:solidFill>
              </a:rPr>
              <a:t>개</a:t>
            </a:r>
            <a:r>
              <a:rPr lang="en-US" altLang="ko-KR" sz="2766" dirty="0">
                <a:solidFill>
                  <a:srgbClr val="000000"/>
                </a:solidFill>
              </a:rPr>
              <a:t>(64Byte, 128Byte, 256Byte, 512Byte</a:t>
            </a:r>
            <a:r>
              <a:rPr lang="en-US" altLang="ko-KR" sz="2766">
                <a:solidFill>
                  <a:srgbClr val="000000"/>
                </a:solidFill>
              </a:rPr>
              <a:t>, 1024Byte, 1500Byte)</a:t>
            </a:r>
            <a:r>
              <a:rPr lang="ko-KR" altLang="en-US" sz="2766" dirty="0">
                <a:solidFill>
                  <a:srgbClr val="000000"/>
                </a:solidFill>
              </a:rPr>
              <a:t>의 종류로 실험하였으며 결과는 </a:t>
            </a:r>
            <a:r>
              <a:rPr lang="ko-KR" altLang="en-US" sz="2766">
                <a:solidFill>
                  <a:srgbClr val="000000"/>
                </a:solidFill>
              </a:rPr>
              <a:t>아래  그래프와 </a:t>
            </a:r>
            <a:r>
              <a:rPr lang="ko-KR" altLang="en-US" sz="2766" dirty="0">
                <a:solidFill>
                  <a:srgbClr val="000000"/>
                </a:solidFill>
              </a:rPr>
              <a:t>같다</a:t>
            </a:r>
            <a:r>
              <a:rPr lang="en-US" altLang="ko-KR" sz="2766" dirty="0">
                <a:solidFill>
                  <a:srgbClr val="000000"/>
                </a:solidFill>
              </a:rPr>
              <a:t>. (</a:t>
            </a:r>
            <a:r>
              <a:rPr lang="ko-KR" altLang="en-US" sz="2766" dirty="0">
                <a:solidFill>
                  <a:srgbClr val="000000"/>
                </a:solidFill>
              </a:rPr>
              <a:t>에러바의 범위는 최대 최소값으로 설정하였다</a:t>
            </a:r>
            <a:r>
              <a:rPr lang="en-US" altLang="ko-KR" sz="2766" dirty="0">
                <a:solidFill>
                  <a:srgbClr val="000000"/>
                </a:solidFill>
              </a:rPr>
              <a:t>) </a:t>
            </a:r>
            <a:r>
              <a:rPr lang="ko-KR" altLang="en-US" sz="2766" dirty="0">
                <a:solidFill>
                  <a:srgbClr val="000000"/>
                </a:solidFill>
              </a:rPr>
              <a:t>패킷의 크기가 커질 수록 패킷 수신에 필요한 지연시간을 상대적으로 크게 감소시켰다</a:t>
            </a:r>
            <a:r>
              <a:rPr lang="en-US" altLang="ko-KR" sz="2766" dirty="0">
                <a:solidFill>
                  <a:srgbClr val="000000"/>
                </a:solidFill>
              </a:rPr>
              <a:t>.</a:t>
            </a:r>
            <a:endParaRPr lang="ko-KR" altLang="ko-KR" sz="2766" dirty="0">
              <a:solidFill>
                <a:srgbClr val="00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BE918E-81B3-4EBC-8EA7-17F65D94BF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4955" y="15012835"/>
            <a:ext cx="9637047" cy="14830941"/>
          </a:xfrm>
          <a:prstGeom prst="rect">
            <a:avLst/>
          </a:prstGeom>
        </p:spPr>
      </p:pic>
      <p:graphicFrame>
        <p:nvGraphicFramePr>
          <p:cNvPr id="60" name="차트 59">
            <a:extLst>
              <a:ext uri="{FF2B5EF4-FFF2-40B4-BE49-F238E27FC236}">
                <a16:creationId xmlns:a16="http://schemas.microsoft.com/office/drawing/2014/main" id="{FFB1864B-F907-42AD-BF0A-94DC40A193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1494148"/>
              </p:ext>
            </p:extLst>
          </p:nvPr>
        </p:nvGraphicFramePr>
        <p:xfrm>
          <a:off x="11254544" y="20497800"/>
          <a:ext cx="9625834" cy="4753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706130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284</TotalTime>
  <Words>403</Words>
  <Application>Microsoft Office PowerPoint</Application>
  <PresentationFormat>사용자 지정</PresentationFormat>
  <Paragraphs>29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HY견고딕</vt:lpstr>
      <vt:lpstr>굴림</vt:lpstr>
      <vt:lpstr>맑은 고딕</vt:lpstr>
      <vt:lpstr>Arial</vt:lpstr>
      <vt:lpstr>Calibri</vt:lpstr>
      <vt:lpstr>Calibri Light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성진 변</cp:lastModifiedBy>
  <cp:revision>34</cp:revision>
  <dcterms:created xsi:type="dcterms:W3CDTF">2021-04-05T07:42:37Z</dcterms:created>
  <dcterms:modified xsi:type="dcterms:W3CDTF">2021-10-18T06:23:34Z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C:\Users\bsj80\Documents\카카오톡 받은 파일\포스터발표 (1).pptx</vt:lpwstr>
  </property>
</Properties>
</file>