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73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9" r:id="rId15"/>
    <p:sldId id="267" r:id="rId16"/>
    <p:sldId id="275" r:id="rId17"/>
    <p:sldId id="268" r:id="rId18"/>
    <p:sldId id="270" r:id="rId19"/>
    <p:sldId id="271" r:id="rId20"/>
    <p:sldId id="272" r:id="rId21"/>
    <p:sldId id="278" r:id="rId22"/>
    <p:sldId id="279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298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40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13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70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05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62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63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20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4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66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2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0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29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23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dirty="0"/>
              <a:t>Alpha </a:t>
            </a:r>
            <a:r>
              <a:rPr lang="en-US" dirty="0" err="1"/>
              <a:t>devs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 Solution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0DE67-62FC-4FD6-8346-4643103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EE5C2-279E-49E9-9A5B-5822F2AB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5BE4C-D503-4794-B55A-C77ABD49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1" y="1103053"/>
            <a:ext cx="6076950" cy="62007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F5C2ED-27ED-4802-AC96-40381A44FDFC}"/>
              </a:ext>
            </a:extLst>
          </p:cNvPr>
          <p:cNvSpPr/>
          <p:nvPr/>
        </p:nvSpPr>
        <p:spPr>
          <a:xfrm>
            <a:off x="849086" y="2396707"/>
            <a:ext cx="3834882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19D8EF-687F-4C39-8E74-7B7A1B9A95D2}"/>
              </a:ext>
            </a:extLst>
          </p:cNvPr>
          <p:cNvSpPr/>
          <p:nvPr/>
        </p:nvSpPr>
        <p:spPr>
          <a:xfrm>
            <a:off x="849086" y="4767943"/>
            <a:ext cx="4609322" cy="164511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8212D-B744-44F2-A6D8-126387BB0196}"/>
              </a:ext>
            </a:extLst>
          </p:cNvPr>
          <p:cNvSpPr txBox="1"/>
          <p:nvPr/>
        </p:nvSpPr>
        <p:spPr>
          <a:xfrm>
            <a:off x="186612" y="410379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Command merge</a:t>
            </a:r>
            <a:r>
              <a:rPr lang="ko-KR" altLang="en-US">
                <a:solidFill>
                  <a:srgbClr val="FF0000"/>
                </a:solidFill>
              </a:rPr>
              <a:t>를 위한 다양한 </a:t>
            </a:r>
            <a:r>
              <a:rPr lang="en-US" altLang="ko-KR">
                <a:solidFill>
                  <a:srgbClr val="FF0000"/>
                </a:solidFill>
              </a:rPr>
              <a:t>branch </a:t>
            </a:r>
            <a:r>
              <a:rPr lang="ko-KR" altLang="en-US">
                <a:solidFill>
                  <a:srgbClr val="FF0000"/>
                </a:solidFill>
              </a:rPr>
              <a:t>존재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34AB25-E251-45D8-B699-E25E7FEC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0" y="2222881"/>
            <a:ext cx="6229350" cy="3114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8EDB7-B690-469C-87D0-4FB96D272701}"/>
              </a:ext>
            </a:extLst>
          </p:cNvPr>
          <p:cNvSpPr txBox="1"/>
          <p:nvPr/>
        </p:nvSpPr>
        <p:spPr>
          <a:xfrm>
            <a:off x="6245290" y="5396990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가독성 목적으로</a:t>
            </a:r>
            <a:r>
              <a:rPr lang="en-US" altLang="ko-KR">
                <a:solidFill>
                  <a:srgbClr val="FF0000"/>
                </a:solidFill>
              </a:rPr>
              <a:t>, method </a:t>
            </a:r>
            <a:r>
              <a:rPr lang="ko-KR" altLang="en-US">
                <a:solidFill>
                  <a:srgbClr val="FF0000"/>
                </a:solidFill>
              </a:rPr>
              <a:t>분리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조건 연산 제거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5D1EB2-00A9-4BFA-A94F-8DE511C40947}"/>
              </a:ext>
            </a:extLst>
          </p:cNvPr>
          <p:cNvSpPr/>
          <p:nvPr/>
        </p:nvSpPr>
        <p:spPr>
          <a:xfrm>
            <a:off x="5271796" y="3442306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5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Shell Interface / Shell command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Script loader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Logger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16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(Package)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25899E-BC1B-462C-B577-A175E0B9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4" y="1617829"/>
            <a:ext cx="8902326" cy="5011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E128E-6B9F-449F-8B2B-E8EEDC45B567}"/>
              </a:ext>
            </a:extLst>
          </p:cNvPr>
          <p:cNvSpPr txBox="1"/>
          <p:nvPr/>
        </p:nvSpPr>
        <p:spPr>
          <a:xfrm>
            <a:off x="605980" y="1134997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Shell UML: </a:t>
            </a:r>
            <a:r>
              <a:rPr lang="ko-KR" altLang="en-US" dirty="0">
                <a:solidFill>
                  <a:srgbClr val="FF0000"/>
                </a:solidFill>
              </a:rPr>
              <a:t>자세한 내용 </a:t>
            </a:r>
            <a:r>
              <a:rPr lang="en-US" altLang="ko-KR" dirty="0" err="1">
                <a:solidFill>
                  <a:srgbClr val="FF0000"/>
                </a:solidFill>
              </a:rPr>
              <a:t>shell_uml.mdj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6624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1264C-CD80-4ED1-8CB9-53DFD329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1183261"/>
            <a:ext cx="3512556" cy="291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091B2-D50D-4A14-AA19-43DE02D8586D}"/>
              </a:ext>
            </a:extLst>
          </p:cNvPr>
          <p:cNvSpPr txBox="1"/>
          <p:nvPr/>
        </p:nvSpPr>
        <p:spPr>
          <a:xfrm>
            <a:off x="436297" y="1428305"/>
            <a:ext cx="493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en-US" altLang="ko-KR" dirty="0" err="1">
                <a:solidFill>
                  <a:srgbClr val="FF0000"/>
                </a:solidFill>
              </a:rPr>
              <a:t>Ssd</a:t>
            </a:r>
            <a:r>
              <a:rPr lang="en-US" altLang="ko-KR" dirty="0">
                <a:solidFill>
                  <a:srgbClr val="FF0000"/>
                </a:solidFill>
              </a:rPr>
              <a:t> Driver: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ko-KR" altLang="en-US" dirty="0">
                <a:solidFill>
                  <a:srgbClr val="FF0000"/>
                </a:solidFill>
              </a:rPr>
              <a:t>형태로 제작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SsdDriverStore</a:t>
            </a:r>
            <a:r>
              <a:rPr lang="ko-KR" altLang="en-US" dirty="0">
                <a:solidFill>
                  <a:srgbClr val="FF0000"/>
                </a:solidFill>
              </a:rPr>
              <a:t>를 통해 </a:t>
            </a:r>
            <a:r>
              <a:rPr lang="en-US" altLang="ko-KR" dirty="0">
                <a:solidFill>
                  <a:srgbClr val="FF0000"/>
                </a:solidFill>
              </a:rPr>
              <a:t>DI</a:t>
            </a:r>
            <a:r>
              <a:rPr lang="ko-KR" altLang="en-US" dirty="0">
                <a:solidFill>
                  <a:srgbClr val="FF0000"/>
                </a:solidFill>
              </a:rPr>
              <a:t>된 </a:t>
            </a:r>
            <a:r>
              <a:rPr lang="en-US" altLang="ko-KR" dirty="0" err="1">
                <a:solidFill>
                  <a:srgbClr val="FF0000"/>
                </a:solidFill>
              </a:rPr>
              <a:t>SsdDriverInterface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5D6F3-BFF2-4D3E-A25A-0A3E7499D5AC}"/>
              </a:ext>
            </a:extLst>
          </p:cNvPr>
          <p:cNvSpPr txBox="1"/>
          <p:nvPr/>
        </p:nvSpPr>
        <p:spPr>
          <a:xfrm>
            <a:off x="436297" y="469103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Utility:.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183E7-3322-455B-AECE-12EF17C7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47" y="5178277"/>
            <a:ext cx="2705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DA726-A804-4BDA-928B-28D75404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70" y="1111624"/>
            <a:ext cx="8507194" cy="555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E3421-B918-4386-848C-0C2C76653392}"/>
              </a:ext>
            </a:extLst>
          </p:cNvPr>
          <p:cNvSpPr txBox="1"/>
          <p:nvPr/>
        </p:nvSpPr>
        <p:spPr>
          <a:xfrm>
            <a:off x="492857" y="1654548"/>
            <a:ext cx="19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Factory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Command Pattern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17E9C-B51E-4C7C-9CAB-7322E64D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Logger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B5EF2-9115-4FB1-B513-14ABC8BD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7" y="1242866"/>
            <a:ext cx="7610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ShellScriptCommand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2690E-BB78-4D14-BF36-56E64547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37" y="1817031"/>
            <a:ext cx="8417289" cy="436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603F9-6960-485C-BE88-E28BA0C96A1E}"/>
              </a:ext>
            </a:extLst>
          </p:cNvPr>
          <p:cNvSpPr txBox="1"/>
          <p:nvPr/>
        </p:nvSpPr>
        <p:spPr>
          <a:xfrm>
            <a:off x="605980" y="1293811"/>
            <a:ext cx="4654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Composite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Loader -&gt; </a:t>
            </a:r>
            <a:r>
              <a:rPr lang="en-US" altLang="ko-KR" dirty="0" err="1">
                <a:solidFill>
                  <a:srgbClr val="FF0000"/>
                </a:solidFill>
              </a:rPr>
              <a:t>Paser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en-US" altLang="ko-KR" dirty="0">
                <a:solidFill>
                  <a:srgbClr val="FF0000"/>
                </a:solidFill>
              </a:rPr>
              <a:t>(Singleton)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ShellScriptCommandInterface</a:t>
            </a:r>
            <a:r>
              <a:rPr lang="en-US" altLang="ko-KR" dirty="0">
                <a:solidFill>
                  <a:srgbClr val="FF0000"/>
                </a:solidFill>
              </a:rPr>
              <a:t> DI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 #1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FE79E-D748-407E-975D-0D39F19B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35" y="1132777"/>
            <a:ext cx="6067425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2761BC-94F7-4D5E-B12E-113B0428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7" y="3408586"/>
            <a:ext cx="8324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Mocking#2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653A7-D1A5-4782-806D-9495DFBD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4" y="1632830"/>
            <a:ext cx="79248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Alpha Devs(A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(</a:t>
            </a:r>
            <a:r>
              <a:rPr lang="ko-KR" altLang="en-US" dirty="0" err="1"/>
              <a:t>전봉수</a:t>
            </a:r>
            <a:r>
              <a:rPr lang="en-US" altLang="ko-KR" dirty="0"/>
              <a:t>, </a:t>
            </a:r>
            <a:r>
              <a:rPr lang="ko-KR" altLang="en-US" dirty="0" err="1"/>
              <a:t>신동재</a:t>
            </a:r>
            <a:r>
              <a:rPr lang="en-US" altLang="ko-KR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SSD (</a:t>
            </a:r>
            <a:r>
              <a:rPr lang="ko-KR" altLang="en-US" dirty="0"/>
              <a:t>이원철</a:t>
            </a:r>
            <a:r>
              <a:rPr lang="en-US" altLang="ko-KR" dirty="0"/>
              <a:t>, </a:t>
            </a:r>
            <a:r>
              <a:rPr lang="ko-KR" altLang="en-US" dirty="0"/>
              <a:t>송승호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57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80B0-6C2F-4B8B-BFE2-CDED915E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개발 진행 로그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7E868-1ED8-46D2-A353-FD859898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47" y="1177762"/>
            <a:ext cx="593407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78B443-9BAA-4EB2-935F-28A30403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296234"/>
            <a:ext cx="4991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BA0B0-A3AC-48A6-AF13-94336F9F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75" y="1456735"/>
            <a:ext cx="8695144" cy="4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564F4-6200-48BC-A47B-890C9873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0" y="1217116"/>
            <a:ext cx="6412976" cy="101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0443E-7D47-49F4-9847-0FDBF24F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10" y="2486805"/>
            <a:ext cx="5105155" cy="4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8BDA-5097-4471-8236-9EC042C5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A3BAF-8557-4AA1-9FEB-402435A6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l" fontAlgn="base">
              <a:buNone/>
            </a:pPr>
            <a:r>
              <a:rPr lang="ko-KR" altLang="en-US" sz="900" b="0" i="0" dirty="0">
                <a:effectLst/>
                <a:latin typeface="inherit"/>
              </a:rPr>
              <a:t>이원철 님</a:t>
            </a:r>
            <a:endParaRPr lang="en-US" altLang="ko-KR" sz="900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이론적으로만 알고 있던 </a:t>
            </a:r>
            <a:r>
              <a:rPr lang="en-US" altLang="ko-KR" sz="900" b="0" i="0" dirty="0">
                <a:effectLst/>
                <a:latin typeface="inherit"/>
              </a:rPr>
              <a:t>TDD</a:t>
            </a:r>
            <a:r>
              <a:rPr lang="ko-KR" altLang="en-US" sz="900" b="0" i="0" dirty="0">
                <a:effectLst/>
                <a:latin typeface="inherit"/>
              </a:rPr>
              <a:t>를 해보면서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장</a:t>
            </a:r>
            <a:r>
              <a:rPr lang="en-US" altLang="ko-KR" sz="900" b="0" i="0" dirty="0">
                <a:effectLst/>
                <a:latin typeface="inherit"/>
              </a:rPr>
              <a:t>/</a:t>
            </a:r>
            <a:r>
              <a:rPr lang="ko-KR" altLang="en-US" sz="900" b="0" i="0" dirty="0">
                <a:effectLst/>
                <a:latin typeface="inherit"/>
              </a:rPr>
              <a:t>단점을 잘 이해한 듯함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실제 코드로 실습을 하면서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디자인 패턴</a:t>
            </a:r>
            <a:r>
              <a:rPr lang="en-US" altLang="ko-KR" sz="900" b="0" i="0" dirty="0">
                <a:effectLst/>
                <a:latin typeface="inherit"/>
              </a:rPr>
              <a:t>, TDD, refactoring, Mocking</a:t>
            </a:r>
            <a:r>
              <a:rPr lang="ko-KR" altLang="en-US" sz="900" b="0" i="0" dirty="0">
                <a:effectLst/>
                <a:latin typeface="inherit"/>
              </a:rPr>
              <a:t>등을 좀 더 이해 할 수 있었음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작은 프로젝트였지만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역할 분담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이슈 </a:t>
            </a:r>
            <a:r>
              <a:rPr lang="ko-KR" altLang="en-US" sz="900" b="0" i="0" dirty="0" err="1">
                <a:effectLst/>
                <a:latin typeface="inherit"/>
              </a:rPr>
              <a:t>해결등이</a:t>
            </a:r>
            <a:r>
              <a:rPr lang="ko-KR" altLang="en-US" sz="900" b="0" i="0" dirty="0">
                <a:effectLst/>
                <a:latin typeface="inherit"/>
              </a:rPr>
              <a:t> 재미있는 </a:t>
            </a:r>
            <a:r>
              <a:rPr lang="ko-KR" altLang="en-US" sz="900" b="0" i="0" dirty="0" err="1">
                <a:effectLst/>
                <a:latin typeface="inherit"/>
              </a:rPr>
              <a:t>과정이였음</a:t>
            </a:r>
            <a:endParaRPr lang="ko-KR" altLang="en-US" sz="900" b="0" i="0" dirty="0">
              <a:effectLst/>
              <a:latin typeface="inherit"/>
            </a:endParaRPr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/>
              <a:t>송승호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gg sans"/>
              </a:rPr>
              <a:t>협업을 잘하기 위해서는 </a:t>
            </a:r>
            <a:r>
              <a:rPr lang="en-US" altLang="ko-KR" sz="900" b="0" i="0" dirty="0">
                <a:effectLst/>
                <a:latin typeface="gg sans"/>
              </a:rPr>
              <a:t>clean code</a:t>
            </a:r>
            <a:r>
              <a:rPr lang="ko-KR" altLang="en-US" sz="900" b="0" i="0" dirty="0">
                <a:effectLst/>
                <a:latin typeface="gg sans"/>
              </a:rPr>
              <a:t>가 정말 중요하며 </a:t>
            </a: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b="0" i="0" dirty="0">
                <a:effectLst/>
                <a:latin typeface="gg sans"/>
              </a:rPr>
              <a:t>로 개발하는 것이 얼마나 효율적인지 확실히 체감할 수 있었습니다</a:t>
            </a:r>
            <a:r>
              <a:rPr lang="en-US" altLang="ko-KR" sz="900" b="0" i="0" dirty="0">
                <a:effectLst/>
                <a:latin typeface="gg sans"/>
              </a:rPr>
              <a:t>. </a:t>
            </a:r>
            <a:r>
              <a:rPr lang="ko-KR" altLang="en-US" sz="900" b="0" i="0" dirty="0" err="1">
                <a:effectLst/>
                <a:latin typeface="gg sans"/>
              </a:rPr>
              <a:t>교육때</a:t>
            </a:r>
            <a:r>
              <a:rPr lang="ko-KR" altLang="en-US" sz="900" b="0" i="0" dirty="0">
                <a:effectLst/>
                <a:latin typeface="gg sans"/>
              </a:rPr>
              <a:t> 배운 내용을 기반으로 현업에서 코드리뷰를 통해 </a:t>
            </a:r>
            <a:r>
              <a:rPr lang="ko-KR" altLang="en-US" sz="900" b="0" i="0" dirty="0" err="1">
                <a:effectLst/>
                <a:latin typeface="gg sans"/>
              </a:rPr>
              <a:t>배운것을</a:t>
            </a:r>
            <a:r>
              <a:rPr lang="ko-KR" altLang="en-US" sz="900" b="0" i="0" dirty="0">
                <a:effectLst/>
                <a:latin typeface="gg sans"/>
              </a:rPr>
              <a:t> 열심히 전파하겠습니다</a:t>
            </a:r>
            <a:r>
              <a:rPr lang="en-US" altLang="ko-KR" sz="900" b="0" i="0" dirty="0">
                <a:effectLst/>
                <a:latin typeface="gg sans"/>
              </a:rPr>
              <a:t>.</a:t>
            </a:r>
            <a:endParaRPr lang="ko-KR" altLang="en-US" sz="1000" dirty="0"/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신동재</a:t>
            </a:r>
            <a:r>
              <a:rPr lang="ko-KR" altLang="en-US" sz="900" dirty="0"/>
              <a:t>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gg sans"/>
              </a:rPr>
              <a:t>TDD</a:t>
            </a:r>
            <a:r>
              <a:rPr lang="ko-KR" altLang="en-US" sz="800" b="0" i="0" dirty="0">
                <a:effectLst/>
                <a:latin typeface="gg sans"/>
              </a:rPr>
              <a:t>로 개발을 한 경험은 처음이라 유익한 시간이었고</a:t>
            </a:r>
            <a:r>
              <a:rPr lang="en-US" altLang="ko-KR" sz="800" b="0" i="0" dirty="0">
                <a:effectLst/>
                <a:latin typeface="gg sans"/>
              </a:rPr>
              <a:t>, </a:t>
            </a:r>
            <a:r>
              <a:rPr lang="ko-KR" altLang="en-US" sz="800" b="0" i="0" dirty="0">
                <a:effectLst/>
                <a:latin typeface="gg sans"/>
              </a:rPr>
              <a:t>교육 때 배운 내용을 기반으로 현업에 가서도 </a:t>
            </a:r>
            <a:r>
              <a:rPr lang="ko-KR" altLang="en-US" sz="800" b="0" i="0" dirty="0" err="1">
                <a:effectLst/>
                <a:latin typeface="gg sans"/>
              </a:rPr>
              <a:t>클린코드</a:t>
            </a:r>
            <a:r>
              <a:rPr lang="ko-KR" altLang="en-US" sz="800" b="0" i="0" dirty="0">
                <a:effectLst/>
                <a:latin typeface="gg sans"/>
              </a:rPr>
              <a:t> 작성 및 </a:t>
            </a:r>
            <a:r>
              <a:rPr lang="ko-KR" altLang="en-US" sz="800" b="0" i="0" dirty="0" err="1">
                <a:effectLst/>
                <a:latin typeface="gg sans"/>
              </a:rPr>
              <a:t>리팩토링에</a:t>
            </a:r>
            <a:r>
              <a:rPr lang="ko-KR" altLang="en-US" sz="800" b="0" i="0" dirty="0">
                <a:effectLst/>
                <a:latin typeface="gg sans"/>
              </a:rPr>
              <a:t> 좀 더 시간을 많이 투자하겠습니다</a:t>
            </a:r>
            <a:r>
              <a:rPr lang="en-US" altLang="ko-KR" sz="800" b="0" i="0" dirty="0">
                <a:effectLst/>
                <a:latin typeface="gg sans"/>
              </a:rPr>
              <a:t>. </a:t>
            </a:r>
            <a:r>
              <a:rPr lang="ko-KR" altLang="en-US" sz="800" b="0" i="0" dirty="0">
                <a:effectLst/>
                <a:latin typeface="gg sans"/>
              </a:rPr>
              <a:t>팀프로젝트때도 팀원들과 문제를 해결하는 과정을 통해 더 성장 할 수 있었습니다</a:t>
            </a:r>
            <a:r>
              <a:rPr lang="en-US" altLang="ko-KR" sz="800" b="0" i="0" dirty="0">
                <a:effectLst/>
                <a:latin typeface="gg sans"/>
              </a:rPr>
              <a:t>.</a:t>
            </a:r>
            <a:endParaRPr lang="en-US" altLang="ko-KR" sz="900" dirty="0">
              <a:latin typeface="inherit"/>
            </a:endParaRPr>
          </a:p>
          <a:p>
            <a:pPr marL="114300" indent="0" algn="l" fontAlgn="base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전봉수</a:t>
            </a:r>
            <a:r>
              <a:rPr lang="ko-KR" altLang="en-US" sz="900" dirty="0"/>
              <a:t> 님</a:t>
            </a:r>
            <a:endParaRPr lang="en-US" altLang="ko-KR" sz="10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dirty="0">
                <a:latin typeface="gg sans"/>
              </a:rPr>
              <a:t>를 활용하여 </a:t>
            </a:r>
            <a:r>
              <a:rPr lang="en-US" altLang="ko-KR" sz="900" dirty="0">
                <a:latin typeface="gg sans"/>
              </a:rPr>
              <a:t>UT</a:t>
            </a:r>
            <a:r>
              <a:rPr lang="ko-KR" altLang="en-US" sz="900" dirty="0">
                <a:latin typeface="gg sans"/>
              </a:rPr>
              <a:t>를 </a:t>
            </a:r>
            <a:r>
              <a:rPr lang="ko-KR" altLang="en-US" sz="900" dirty="0" err="1">
                <a:latin typeface="gg sans"/>
              </a:rPr>
              <a:t>추가하였을때</a:t>
            </a:r>
            <a:r>
              <a:rPr lang="ko-KR" altLang="en-US" sz="900" dirty="0">
                <a:latin typeface="gg sans"/>
              </a:rPr>
              <a:t> </a:t>
            </a:r>
            <a:r>
              <a:rPr lang="ko-KR" altLang="en-US" sz="900" dirty="0" err="1">
                <a:latin typeface="gg sans"/>
              </a:rPr>
              <a:t>리팩토링</a:t>
            </a:r>
            <a:r>
              <a:rPr lang="ko-KR" altLang="en-US" sz="900" dirty="0">
                <a:latin typeface="gg sans"/>
              </a:rPr>
              <a:t> 시에 유용성에 대해 체감할 수 있는 좋은 </a:t>
            </a:r>
            <a:r>
              <a:rPr lang="ko-KR" altLang="en-US" sz="900" dirty="0" err="1">
                <a:latin typeface="gg sans"/>
              </a:rPr>
              <a:t>시간이였습니다</a:t>
            </a:r>
            <a:r>
              <a:rPr lang="en-US" altLang="ko-KR" sz="900" dirty="0">
                <a:latin typeface="gg sans"/>
              </a:rPr>
              <a:t>.</a:t>
            </a:r>
            <a:endParaRPr lang="en-US" altLang="ko-KR" sz="900" dirty="0"/>
          </a:p>
          <a:p>
            <a:pPr marL="114300" indent="0" algn="l" fontAlgn="base"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6441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기본적인 </a:t>
            </a:r>
            <a:r>
              <a:rPr lang="en-US" altLang="ko-KR" dirty="0"/>
              <a:t>NAND operation (Read/Write/Flush/Erase)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Buffer </a:t>
            </a:r>
            <a:r>
              <a:rPr lang="ko-KR" altLang="en-US" dirty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</a:t>
            </a:r>
            <a:r>
              <a:rPr lang="ko-KR" altLang="en-US"/>
              <a:t> </a:t>
            </a:r>
            <a:r>
              <a:rPr lang="en-US" altLang="ko-KR"/>
              <a:t>Module</a:t>
            </a:r>
            <a:r>
              <a:rPr lang="ko-KR" altLang="en-US"/>
              <a:t> </a:t>
            </a:r>
            <a:r>
              <a:rPr lang="en-US" altLang="ko-KR"/>
              <a:t>Diagram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Buffer</a:t>
            </a:r>
            <a:r>
              <a:rPr lang="ko-KR" altLang="en-US"/>
              <a:t> 알고리즘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0417C0-BD09-42F9-9FAA-231C1D827B79}"/>
              </a:ext>
            </a:extLst>
          </p:cNvPr>
          <p:cNvSpPr/>
          <p:nvPr/>
        </p:nvSpPr>
        <p:spPr>
          <a:xfrm>
            <a:off x="2659224" y="2864498"/>
            <a:ext cx="2631233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36BE9-3349-4B54-9673-6A09BDF4D52D}"/>
              </a:ext>
            </a:extLst>
          </p:cNvPr>
          <p:cNvSpPr txBox="1"/>
          <p:nvPr/>
        </p:nvSpPr>
        <p:spPr>
          <a:xfrm>
            <a:off x="1793462" y="2508065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Buffer </a:t>
            </a:r>
            <a:r>
              <a:rPr lang="ko-KR" altLang="en-US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C0D88A-136C-46AC-9635-FE5C9C98FFF9}"/>
              </a:ext>
            </a:extLst>
          </p:cNvPr>
          <p:cNvSpPr/>
          <p:nvPr/>
        </p:nvSpPr>
        <p:spPr>
          <a:xfrm>
            <a:off x="605980" y="4568885"/>
            <a:ext cx="6816224" cy="2027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0498-1A9A-495C-A655-7BF0240E5891}"/>
              </a:ext>
            </a:extLst>
          </p:cNvPr>
          <p:cNvSpPr txBox="1"/>
          <p:nvPr/>
        </p:nvSpPr>
        <p:spPr>
          <a:xfrm>
            <a:off x="369981" y="4042159"/>
            <a:ext cx="29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Write/Erase/Read/Flush </a:t>
            </a:r>
            <a:r>
              <a:rPr lang="ko-KR" altLang="en-US">
                <a:solidFill>
                  <a:srgbClr val="FF0000"/>
                </a:solidFill>
              </a:rPr>
              <a:t>동작에대한 </a:t>
            </a:r>
            <a:r>
              <a:rPr lang="en-US" altLang="ko-KR">
                <a:solidFill>
                  <a:srgbClr val="FF0000"/>
                </a:solidFill>
              </a:rPr>
              <a:t>command pattern </a:t>
            </a:r>
            <a:r>
              <a:rPr lang="ko-KR" altLang="en-US">
                <a:solidFill>
                  <a:srgbClr val="FF0000"/>
                </a:solidFill>
              </a:rPr>
              <a:t>적용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D7DD8C-638F-4F4F-B4AD-C96F98F70038}"/>
              </a:ext>
            </a:extLst>
          </p:cNvPr>
          <p:cNvSpPr/>
          <p:nvPr/>
        </p:nvSpPr>
        <p:spPr>
          <a:xfrm>
            <a:off x="6028084" y="2508065"/>
            <a:ext cx="2347431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81F9B-A195-4B42-95D4-20CAD75A128C}"/>
              </a:ext>
            </a:extLst>
          </p:cNvPr>
          <p:cNvSpPr txBox="1"/>
          <p:nvPr/>
        </p:nvSpPr>
        <p:spPr>
          <a:xfrm>
            <a:off x="6187122" y="2204384"/>
            <a:ext cx="262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Directory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r>
              <a:rPr lang="en-US" altLang="ko-KR">
                <a:solidFill>
                  <a:srgbClr val="FF0000"/>
                </a:solidFill>
              </a:rPr>
              <a:t>, file </a:t>
            </a:r>
            <a:r>
              <a:rPr lang="ko-KR" altLang="en-US">
                <a:solidFill>
                  <a:srgbClr val="FF0000"/>
                </a:solidFill>
              </a:rPr>
              <a:t>이름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변경 </a:t>
            </a:r>
          </a:p>
        </p:txBody>
      </p:sp>
    </p:spTree>
    <p:extLst>
      <p:ext uri="{BB962C8B-B14F-4D97-AF65-F5344CB8AC3E}">
        <p14:creationId xmlns:p14="http://schemas.microsoft.com/office/powerpoint/2010/main" val="918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 IO </a:t>
            </a:r>
            <a:r>
              <a:rPr lang="ko-KR" altLang="en-US"/>
              <a:t>동작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68759D-47F1-4E9E-8C32-3F46D1D6C3B9}"/>
              </a:ext>
            </a:extLst>
          </p:cNvPr>
          <p:cNvSpPr/>
          <p:nvPr/>
        </p:nvSpPr>
        <p:spPr>
          <a:xfrm>
            <a:off x="5947173" y="3852282"/>
            <a:ext cx="5064538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20F4B-80AE-418F-883D-0CF282FEC347}"/>
              </a:ext>
            </a:extLst>
          </p:cNvPr>
          <p:cNvSpPr txBox="1"/>
          <p:nvPr/>
        </p:nvSpPr>
        <p:spPr>
          <a:xfrm>
            <a:off x="7085308" y="5365720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SSD</a:t>
            </a:r>
            <a:r>
              <a:rPr lang="ko-KR" altLang="en-US">
                <a:solidFill>
                  <a:srgbClr val="FF0000"/>
                </a:solidFill>
              </a:rPr>
              <a:t> 동작 </a:t>
            </a:r>
            <a:r>
              <a:rPr lang="en-US" altLang="ko-KR">
                <a:solidFill>
                  <a:srgbClr val="FF0000"/>
                </a:solidFill>
              </a:rPr>
              <a:t>: SSD_nand.txt/SSD-output.txt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29D9B5-6446-4435-AD6B-2C87F346F49C}"/>
              </a:ext>
            </a:extLst>
          </p:cNvPr>
          <p:cNvSpPr/>
          <p:nvPr/>
        </p:nvSpPr>
        <p:spPr>
          <a:xfrm>
            <a:off x="6430314" y="1119611"/>
            <a:ext cx="5067780" cy="134798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E629-8930-4FB6-B2EB-02BA24FD63A8}"/>
              </a:ext>
            </a:extLst>
          </p:cNvPr>
          <p:cNvSpPr txBox="1"/>
          <p:nvPr/>
        </p:nvSpPr>
        <p:spPr>
          <a:xfrm>
            <a:off x="8333527" y="2510475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Argment</a:t>
            </a:r>
            <a:r>
              <a:rPr lang="ko-KR" altLang="en-US">
                <a:solidFill>
                  <a:srgbClr val="FF0000"/>
                </a:solidFill>
              </a:rPr>
              <a:t>들에 대한 </a:t>
            </a:r>
            <a:r>
              <a:rPr lang="en-US" altLang="ko-KR">
                <a:solidFill>
                  <a:srgbClr val="FF0000"/>
                </a:solidFill>
              </a:rPr>
              <a:t>validity check/error log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TDD</a:t>
            </a:r>
            <a:r>
              <a:rPr lang="ko-KR" altLang="en-US"/>
              <a:t> 활용 </a:t>
            </a:r>
            <a:r>
              <a:rPr lang="en-US" altLang="ko-KR"/>
              <a:t>(feat. Coverage) 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Command Parser : 8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FileSystem : 4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/>
              <a:t>SSD </a:t>
            </a:r>
            <a:r>
              <a:rPr lang="ko-KR" altLang="en-US"/>
              <a:t>동작 </a:t>
            </a:r>
            <a:r>
              <a:rPr lang="en-US" altLang="ko-KR"/>
              <a:t>: 19</a:t>
            </a:r>
            <a:r>
              <a:rPr lang="ko-KR" altLang="en-US"/>
              <a:t>개 </a:t>
            </a:r>
            <a:r>
              <a:rPr lang="en-US" altLang="ko-KR"/>
              <a:t>UTs (Buffer 11</a:t>
            </a:r>
            <a:r>
              <a:rPr lang="ko-KR" altLang="en-US"/>
              <a:t>개</a:t>
            </a:r>
            <a:r>
              <a:rPr lang="en-US" altLang="ko-KR"/>
              <a:t>)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871EF-8D04-4C3D-9187-027D44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03" y="2478044"/>
            <a:ext cx="90582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6B2616-44F9-4D03-8A56-4B52BE16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503" y="3829714"/>
            <a:ext cx="9448800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30D2B7-1EBF-47FA-A756-464E858A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503" y="5152809"/>
            <a:ext cx="9153525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92845-3244-4172-BB6E-2B468A2BBC89}"/>
              </a:ext>
            </a:extLst>
          </p:cNvPr>
          <p:cNvSpPr txBox="1"/>
          <p:nvPr/>
        </p:nvSpPr>
        <p:spPr>
          <a:xfrm>
            <a:off x="477846" y="2869296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전체 </a:t>
            </a:r>
            <a:r>
              <a:rPr lang="en-US" altLang="ko-KR">
                <a:solidFill>
                  <a:srgbClr val="FF0000"/>
                </a:solidFill>
              </a:rPr>
              <a:t>coverage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65373-F94F-4300-8459-17E4A0355503}"/>
              </a:ext>
            </a:extLst>
          </p:cNvPr>
          <p:cNvSpPr txBox="1"/>
          <p:nvPr/>
        </p:nvSpPr>
        <p:spPr>
          <a:xfrm>
            <a:off x="605980" y="4248959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[Buffer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3A0CD-021E-452C-8002-3CDB3AC186EE}"/>
              </a:ext>
            </a:extLst>
          </p:cNvPr>
          <p:cNvSpPr txBox="1"/>
          <p:nvPr/>
        </p:nvSpPr>
        <p:spPr>
          <a:xfrm>
            <a:off x="700972" y="5682797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[SSD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IO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B3D1D-2576-4116-B689-29C8961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995" y="1057470"/>
            <a:ext cx="3831188" cy="17487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E07624-CEBA-4254-984C-0E798C62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6" y="3015731"/>
            <a:ext cx="5891344" cy="3105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C1AEB3-2B7E-48C2-BFD6-1DFF5829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02" y="3015731"/>
            <a:ext cx="5081782" cy="3371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A4D943-0876-4577-82BC-E7B0E4790C1D}"/>
              </a:ext>
            </a:extLst>
          </p:cNvPr>
          <p:cNvSpPr txBox="1"/>
          <p:nvPr/>
        </p:nvSpPr>
        <p:spPr>
          <a:xfrm>
            <a:off x="531844" y="1418671"/>
            <a:ext cx="481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Write, Erase, Read, Flush </a:t>
            </a:r>
            <a:r>
              <a:rPr lang="ko-KR" altLang="en-US" sz="1500"/>
              <a:t>동작에 대해서</a:t>
            </a:r>
            <a:r>
              <a:rPr lang="en-US" altLang="ko-KR" sz="1500"/>
              <a:t>,</a:t>
            </a:r>
            <a:r>
              <a:rPr lang="ko-KR" altLang="en-US" sz="1500"/>
              <a:t>별도의 </a:t>
            </a:r>
            <a:r>
              <a:rPr lang="en-US" altLang="ko-KR" sz="1500"/>
              <a:t>logic </a:t>
            </a:r>
            <a:r>
              <a:rPr lang="ko-KR" altLang="en-US" sz="1500"/>
              <a:t>으로</a:t>
            </a:r>
            <a:r>
              <a:rPr lang="en-US" altLang="ko-KR" sz="1500"/>
              <a:t> </a:t>
            </a:r>
            <a:r>
              <a:rPr lang="ko-KR" altLang="en-US" sz="1500"/>
              <a:t>분리하여 </a:t>
            </a:r>
            <a:r>
              <a:rPr lang="en-US" altLang="ko-KR" sz="1500"/>
              <a:t>OCP </a:t>
            </a:r>
            <a:r>
              <a:rPr lang="ko-KR" altLang="en-US" sz="1500"/>
              <a:t>를 지향 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8DC7CD1-BD68-4404-947C-E8EB08B832D0}"/>
              </a:ext>
            </a:extLst>
          </p:cNvPr>
          <p:cNvSpPr/>
          <p:nvPr/>
        </p:nvSpPr>
        <p:spPr>
          <a:xfrm>
            <a:off x="5653413" y="4169734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430</Words>
  <Application>Microsoft Office PowerPoint</Application>
  <PresentationFormat>와이드스크린</PresentationFormat>
  <Paragraphs>69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gg sans</vt:lpstr>
      <vt:lpstr>inherit</vt:lpstr>
      <vt:lpstr>Malgun Gothic</vt:lpstr>
      <vt:lpstr>Arial</vt:lpstr>
      <vt:lpstr>Office 테마</vt:lpstr>
      <vt:lpstr>PowerPoint 프레젠테이션</vt:lpstr>
      <vt:lpstr>팀소개</vt:lpstr>
      <vt:lpstr>PowerPoint 프레젠테이션</vt:lpstr>
      <vt:lpstr>SSD Feature list</vt:lpstr>
      <vt:lpstr>SSD Module Diagram</vt:lpstr>
      <vt:lpstr>Buffer 알고리즘</vt:lpstr>
      <vt:lpstr>SSD IO 동작</vt:lpstr>
      <vt:lpstr>TDD 활용 (feat. Coverage) </vt:lpstr>
      <vt:lpstr>Refactoring 전/후 (Buffer 알고리즘) </vt:lpstr>
      <vt:lpstr>Refactoring 전/후 (Buffer 알고리즘) </vt:lpstr>
      <vt:lpstr>PowerPoint 프레젠테이션</vt:lpstr>
      <vt:lpstr>Shell Feature list</vt:lpstr>
      <vt:lpstr>Shell Module Diagram (Package)</vt:lpstr>
      <vt:lpstr>Shell Module Diagram </vt:lpstr>
      <vt:lpstr>Shell Module Diagram (ShellCommand)</vt:lpstr>
      <vt:lpstr>Logger</vt:lpstr>
      <vt:lpstr>Shell Module Diagram (ShellScriptCommand)</vt:lpstr>
      <vt:lpstr>UT / Driver Mocking #1</vt:lpstr>
      <vt:lpstr>UT / Driver Mocking#2</vt:lpstr>
      <vt:lpstr>TDD 개발 진행 로그</vt:lpstr>
      <vt:lpstr>Refactoring(Factory Pattern적용 전)</vt:lpstr>
      <vt:lpstr>Refactoring(Factory Pattern적용 후)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64</cp:revision>
  <dcterms:created xsi:type="dcterms:W3CDTF">2024-04-15T01:50:35Z</dcterms:created>
  <dcterms:modified xsi:type="dcterms:W3CDTF">2025-04-07T03:57:52Z</dcterms:modified>
</cp:coreProperties>
</file>