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4"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726BA8-9840-4F59-A795-543870C5724C}" type="datetimeFigureOut">
              <a:rPr lang="en-GB" smtClean="0"/>
              <a:t>22/10/2015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2934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726BA8-9840-4F59-A795-543870C5724C}" type="datetimeFigureOut">
              <a:rPr lang="en-GB" smtClean="0"/>
              <a:t>22/10/2015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271759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726BA8-9840-4F59-A795-543870C5724C}" type="datetimeFigureOut">
              <a:rPr lang="en-GB" smtClean="0"/>
              <a:t>22/10/2015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3693364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726BA8-9840-4F59-A795-543870C5724C}" type="datetimeFigureOut">
              <a:rPr lang="en-GB" smtClean="0"/>
              <a:t>22/10/2015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351582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726BA8-9840-4F59-A795-543870C5724C}" type="datetimeFigureOut">
              <a:rPr lang="en-GB" smtClean="0"/>
              <a:t>22/10/2015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394138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726BA8-9840-4F59-A795-543870C5724C}" type="datetimeFigureOut">
              <a:rPr lang="en-GB" smtClean="0"/>
              <a:t>22/10/2015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559948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726BA8-9840-4F59-A795-543870C5724C}" type="datetimeFigureOut">
              <a:rPr lang="en-GB" smtClean="0"/>
              <a:t>22/10/2015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646831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726BA8-9840-4F59-A795-543870C5724C}" type="datetimeFigureOut">
              <a:rPr lang="en-GB" smtClean="0"/>
              <a:t>22/10/2015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321588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726BA8-9840-4F59-A795-543870C5724C}" type="datetimeFigureOut">
              <a:rPr lang="en-GB" smtClean="0"/>
              <a:t>22/10/2015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386917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726BA8-9840-4F59-A795-543870C5724C}" type="datetimeFigureOut">
              <a:rPr lang="en-GB" smtClean="0"/>
              <a:t>22/10/2015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1125088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726BA8-9840-4F59-A795-543870C5724C}" type="datetimeFigureOut">
              <a:rPr lang="en-GB" smtClean="0"/>
              <a:t>22/10/2015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295149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726BA8-9840-4F59-A795-543870C5724C}" type="datetimeFigureOut">
              <a:rPr lang="en-GB" smtClean="0"/>
              <a:t>22/10/2015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AB7913-56A4-4A53-84F6-A342B2F2B5B4}" type="slidenum">
              <a:rPr lang="en-GB" smtClean="0"/>
              <a:t>‹#›</a:t>
            </a:fld>
            <a:endParaRPr lang="en-GB"/>
          </a:p>
        </p:txBody>
      </p:sp>
    </p:spTree>
    <p:extLst>
      <p:ext uri="{BB962C8B-B14F-4D97-AF65-F5344CB8AC3E}">
        <p14:creationId xmlns:p14="http://schemas.microsoft.com/office/powerpoint/2010/main" val="7054991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5400" dirty="0" smtClean="0"/>
              <a:t>Deep Dive Into Deep Learning</a:t>
            </a:r>
            <a:endParaRPr lang="en-GB" sz="5400" dirty="0"/>
          </a:p>
        </p:txBody>
      </p:sp>
      <p:sp>
        <p:nvSpPr>
          <p:cNvPr id="3" name="Subtitle 2"/>
          <p:cNvSpPr>
            <a:spLocks noGrp="1"/>
          </p:cNvSpPr>
          <p:nvPr>
            <p:ph type="subTitle" idx="1"/>
          </p:nvPr>
        </p:nvSpPr>
        <p:spPr/>
        <p:txBody>
          <a:bodyPr/>
          <a:lstStyle/>
          <a:p>
            <a:r>
              <a:rPr lang="en-GB" dirty="0" smtClean="0"/>
              <a:t>@</a:t>
            </a:r>
            <a:r>
              <a:rPr lang="en-GB" dirty="0" err="1" smtClean="0"/>
              <a:t>GaryShort</a:t>
            </a:r>
            <a:endParaRPr lang="en-GB" dirty="0"/>
          </a:p>
        </p:txBody>
      </p:sp>
    </p:spTree>
    <p:extLst>
      <p:ext uri="{BB962C8B-B14F-4D97-AF65-F5344CB8AC3E}">
        <p14:creationId xmlns:p14="http://schemas.microsoft.com/office/powerpoint/2010/main" val="322480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Further…</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336576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Artificial neural networks are generally presented as systems of interconnected "neurons" which exchange messages between each other. The connections have numeric weights that can be tuned based on experience, making neural nets adaptive to inputs and capable of learning.</a:t>
            </a:r>
          </a:p>
        </p:txBody>
      </p:sp>
    </p:spTree>
    <p:extLst>
      <p:ext uri="{BB962C8B-B14F-4D97-AF65-F5344CB8AC3E}">
        <p14:creationId xmlns:p14="http://schemas.microsoft.com/office/powerpoint/2010/main" val="465705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Artificial neural </a:t>
            </a:r>
            <a:r>
              <a:rPr lang="en-GB" dirty="0">
                <a:solidFill>
                  <a:srgbClr val="FF0000"/>
                </a:solidFill>
              </a:rPr>
              <a:t>networks</a:t>
            </a:r>
            <a:r>
              <a:rPr lang="en-GB" dirty="0"/>
              <a:t> are generally presented as systems of interconnected "neurons" which exchange messages between each other. The connections have numeric </a:t>
            </a:r>
            <a:r>
              <a:rPr lang="en-GB" dirty="0">
                <a:solidFill>
                  <a:srgbClr val="FF0000"/>
                </a:solidFill>
              </a:rPr>
              <a:t>weights</a:t>
            </a:r>
            <a:r>
              <a:rPr lang="en-GB" dirty="0"/>
              <a:t> that can be tuned based on experience, making neural nets adaptive to inputs and capable of learning.</a:t>
            </a:r>
          </a:p>
        </p:txBody>
      </p:sp>
    </p:spTree>
    <p:extLst>
      <p:ext uri="{BB962C8B-B14F-4D97-AF65-F5344CB8AC3E}">
        <p14:creationId xmlns:p14="http://schemas.microsoft.com/office/powerpoint/2010/main" val="131626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radivis.com/wp-content/uploads/2012/10/qpexgraph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2363" y="923925"/>
            <a:ext cx="4867275"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685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newmedialab.cuny.edu/wp-content/uploads/2014/01/Intern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248" y="535686"/>
            <a:ext cx="7715504" cy="5786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246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This Idea is Old…</a:t>
            </a:r>
            <a:endParaRPr lang="en-GB"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440364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normAutofit lnSpcReduction="10000"/>
          </a:bodyPr>
          <a:lstStyle/>
          <a:p>
            <a:r>
              <a:rPr lang="en-GB" dirty="0" smtClean="0"/>
              <a:t>1943 - Warren </a:t>
            </a:r>
            <a:r>
              <a:rPr lang="en-GB" dirty="0"/>
              <a:t>McCulloch and Walter </a:t>
            </a:r>
            <a:r>
              <a:rPr lang="en-GB" dirty="0" smtClean="0"/>
              <a:t>Pitts created </a:t>
            </a:r>
            <a:r>
              <a:rPr lang="en-GB" dirty="0"/>
              <a:t>a computational model for neural networks based on mathematics and algorithms called threshold </a:t>
            </a:r>
            <a:r>
              <a:rPr lang="en-GB" dirty="0" smtClean="0"/>
              <a:t>logic</a:t>
            </a:r>
          </a:p>
          <a:p>
            <a:r>
              <a:rPr lang="en-GB" dirty="0" smtClean="0"/>
              <a:t>Late 1940s - Psychologist </a:t>
            </a:r>
            <a:r>
              <a:rPr lang="en-GB" dirty="0"/>
              <a:t>Donald </a:t>
            </a:r>
            <a:r>
              <a:rPr lang="en-GB" dirty="0" smtClean="0"/>
              <a:t>Hebb </a:t>
            </a:r>
            <a:r>
              <a:rPr lang="en-GB" dirty="0"/>
              <a:t>created a hypothesis of learning based on the mechanism of neural plasticity that is now known as </a:t>
            </a:r>
            <a:r>
              <a:rPr lang="en-GB" dirty="0" err="1"/>
              <a:t>Hebbian</a:t>
            </a:r>
            <a:r>
              <a:rPr lang="en-GB" dirty="0"/>
              <a:t> </a:t>
            </a:r>
            <a:r>
              <a:rPr lang="en-GB" dirty="0" smtClean="0"/>
              <a:t>learning</a:t>
            </a:r>
          </a:p>
          <a:p>
            <a:r>
              <a:rPr lang="en-GB" dirty="0" smtClean="0"/>
              <a:t>1954 - Farley </a:t>
            </a:r>
            <a:r>
              <a:rPr lang="en-GB" dirty="0"/>
              <a:t>and Wesley A. </a:t>
            </a:r>
            <a:r>
              <a:rPr lang="en-GB" dirty="0" smtClean="0"/>
              <a:t>Clark </a:t>
            </a:r>
            <a:r>
              <a:rPr lang="en-GB" dirty="0"/>
              <a:t>first used computational machines, then called "calculators," to simulate a </a:t>
            </a:r>
            <a:r>
              <a:rPr lang="en-GB" dirty="0" err="1"/>
              <a:t>Hebbian</a:t>
            </a:r>
            <a:r>
              <a:rPr lang="en-GB" dirty="0"/>
              <a:t> network at </a:t>
            </a:r>
            <a:r>
              <a:rPr lang="en-GB" dirty="0" smtClean="0"/>
              <a:t>MIT</a:t>
            </a:r>
          </a:p>
          <a:p>
            <a:r>
              <a:rPr lang="en-GB" dirty="0" smtClean="0"/>
              <a:t>1958 - Frank Rosenblatt </a:t>
            </a:r>
            <a:r>
              <a:rPr lang="en-GB" dirty="0"/>
              <a:t>created the perceptron, an algorithm for pattern recognition based on a two-layer computer learning network using simple addition and subtraction.</a:t>
            </a:r>
          </a:p>
        </p:txBody>
      </p:sp>
    </p:spTree>
    <p:extLst>
      <p:ext uri="{BB962C8B-B14F-4D97-AF65-F5344CB8AC3E}">
        <p14:creationId xmlns:p14="http://schemas.microsoft.com/office/powerpoint/2010/main" val="41300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Then it All Goes a Bit Pete Tong…</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64462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smtClean="0"/>
              <a:t>1969 - Neural </a:t>
            </a:r>
            <a:r>
              <a:rPr lang="en-GB" dirty="0"/>
              <a:t>network research stagnated after the publication of machine </a:t>
            </a:r>
            <a:r>
              <a:rPr lang="en-GB" dirty="0" smtClean="0"/>
              <a:t>learning research which discovered </a:t>
            </a:r>
            <a:r>
              <a:rPr lang="en-GB" dirty="0"/>
              <a:t>two key </a:t>
            </a:r>
            <a:r>
              <a:rPr lang="en-GB" dirty="0" smtClean="0"/>
              <a:t>issues:</a:t>
            </a:r>
          </a:p>
          <a:p>
            <a:pPr lvl="1"/>
            <a:r>
              <a:rPr lang="en-GB" dirty="0" smtClean="0"/>
              <a:t>The </a:t>
            </a:r>
            <a:r>
              <a:rPr lang="en-GB" dirty="0"/>
              <a:t>first was that single-layer neural networks were incapable of processing the exclusive-or </a:t>
            </a:r>
            <a:r>
              <a:rPr lang="en-GB" dirty="0" smtClean="0"/>
              <a:t>circuit </a:t>
            </a:r>
          </a:p>
          <a:p>
            <a:pPr lvl="1"/>
            <a:r>
              <a:rPr lang="en-GB" dirty="0" smtClean="0"/>
              <a:t>The </a:t>
            </a:r>
            <a:r>
              <a:rPr lang="en-GB" dirty="0"/>
              <a:t>second significant issue was that computers </a:t>
            </a:r>
            <a:r>
              <a:rPr lang="en-GB" dirty="0" smtClean="0"/>
              <a:t>sucked.</a:t>
            </a:r>
            <a:endParaRPr lang="en-GB" dirty="0"/>
          </a:p>
        </p:txBody>
      </p:sp>
    </p:spTree>
    <p:extLst>
      <p:ext uri="{BB962C8B-B14F-4D97-AF65-F5344CB8AC3E}">
        <p14:creationId xmlns:p14="http://schemas.microsoft.com/office/powerpoint/2010/main" val="106768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5400" dirty="0" smtClean="0"/>
              <a:t>Things Get Better in The 70’s &amp; 80’s</a:t>
            </a:r>
            <a:endParaRPr lang="en-GB" sz="5400" dirty="0"/>
          </a:p>
        </p:txBody>
      </p:sp>
      <p:sp>
        <p:nvSpPr>
          <p:cNvPr id="5" name="Text Placeholder 4"/>
          <p:cNvSpPr>
            <a:spLocks noGrp="1"/>
          </p:cNvSpPr>
          <p:nvPr>
            <p:ph type="body" idx="1"/>
          </p:nvPr>
        </p:nvSpPr>
        <p:spPr/>
        <p:txBody>
          <a:bodyPr/>
          <a:lstStyle/>
          <a:p>
            <a:r>
              <a:rPr lang="en-GB" dirty="0" smtClean="0"/>
              <a:t>Not the fashion or the music… obviously</a:t>
            </a:r>
            <a:endParaRPr lang="en-GB" dirty="0"/>
          </a:p>
        </p:txBody>
      </p:sp>
    </p:spTree>
    <p:extLst>
      <p:ext uri="{BB962C8B-B14F-4D97-AF65-F5344CB8AC3E}">
        <p14:creationId xmlns:p14="http://schemas.microsoft.com/office/powerpoint/2010/main" val="3192833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3816" y="352933"/>
            <a:ext cx="10515600" cy="1325563"/>
          </a:xfrm>
        </p:spPr>
        <p:txBody>
          <a:bodyPr/>
          <a:lstStyle/>
          <a:p>
            <a:r>
              <a:rPr lang="en-GB" dirty="0" smtClean="0"/>
              <a:t>Introduction</a:t>
            </a:r>
            <a:endParaRPr lang="en-GB"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66323" y="1678496"/>
            <a:ext cx="1939882" cy="4351338"/>
          </a:xfrm>
        </p:spPr>
      </p:pic>
      <p:sp>
        <p:nvSpPr>
          <p:cNvPr id="6" name="Content Placeholder 5"/>
          <p:cNvSpPr>
            <a:spLocks noGrp="1"/>
          </p:cNvSpPr>
          <p:nvPr>
            <p:ph sz="half" idx="2"/>
          </p:nvPr>
        </p:nvSpPr>
        <p:spPr>
          <a:xfrm>
            <a:off x="5352288" y="1846834"/>
            <a:ext cx="5486400" cy="4351338"/>
          </a:xfrm>
        </p:spPr>
        <p:txBody>
          <a:bodyPr>
            <a:normAutofit/>
          </a:bodyPr>
          <a:lstStyle/>
          <a:p>
            <a:r>
              <a:rPr lang="en-GB" dirty="0" smtClean="0"/>
              <a:t>Gary Short</a:t>
            </a:r>
          </a:p>
          <a:p>
            <a:r>
              <a:rPr lang="en-GB" dirty="0" smtClean="0"/>
              <a:t>Microsoft MVP C#</a:t>
            </a:r>
          </a:p>
          <a:p>
            <a:r>
              <a:rPr lang="en-GB" dirty="0" smtClean="0"/>
              <a:t>Consulting Data Scientist</a:t>
            </a:r>
          </a:p>
          <a:p>
            <a:r>
              <a:rPr lang="en-GB" dirty="0" smtClean="0"/>
              <a:t>gary@duncodin.it</a:t>
            </a:r>
          </a:p>
          <a:p>
            <a:r>
              <a:rPr lang="en-GB" dirty="0" smtClean="0"/>
              <a:t>@</a:t>
            </a:r>
            <a:r>
              <a:rPr lang="en-GB" dirty="0" err="1" smtClean="0"/>
              <a:t>garyshort</a:t>
            </a:r>
            <a:endParaRPr lang="en-GB" dirty="0"/>
          </a:p>
        </p:txBody>
      </p:sp>
      <p:sp>
        <p:nvSpPr>
          <p:cNvPr id="2" name="TextBox 1"/>
          <p:cNvSpPr txBox="1"/>
          <p:nvPr/>
        </p:nvSpPr>
        <p:spPr>
          <a:xfrm>
            <a:off x="2666323" y="6029834"/>
            <a:ext cx="1922449" cy="307777"/>
          </a:xfrm>
          <a:prstGeom prst="rect">
            <a:avLst/>
          </a:prstGeom>
          <a:noFill/>
        </p:spPr>
        <p:txBody>
          <a:bodyPr wrap="none" rtlCol="0">
            <a:spAutoFit/>
          </a:bodyPr>
          <a:lstStyle/>
          <a:p>
            <a:r>
              <a:rPr lang="en-GB" sz="1400" dirty="0" smtClean="0"/>
              <a:t>Image © @</a:t>
            </a:r>
            <a:r>
              <a:rPr lang="en-GB" sz="1400" dirty="0" err="1" smtClean="0"/>
              <a:t>Blackmarble</a:t>
            </a:r>
            <a:endParaRPr lang="en-GB" sz="1400" dirty="0"/>
          </a:p>
        </p:txBody>
      </p:sp>
    </p:spTree>
    <p:extLst>
      <p:ext uri="{BB962C8B-B14F-4D97-AF65-F5344CB8AC3E}">
        <p14:creationId xmlns:p14="http://schemas.microsoft.com/office/powerpoint/2010/main" val="2837658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smtClean="0"/>
              <a:t>1975 – </a:t>
            </a:r>
            <a:r>
              <a:rPr lang="en-GB" dirty="0" err="1" smtClean="0"/>
              <a:t>Werbos</a:t>
            </a:r>
            <a:r>
              <a:rPr lang="en-GB" dirty="0" smtClean="0"/>
              <a:t> discovers ‘backpropagation’ solving the XOR issue</a:t>
            </a:r>
          </a:p>
          <a:p>
            <a:r>
              <a:rPr lang="en-GB" dirty="0" smtClean="0"/>
              <a:t>1986 – Distributed and parallel computing solves the ‘computers suck’ issue.</a:t>
            </a:r>
          </a:p>
          <a:p>
            <a:endParaRPr lang="en-GB" dirty="0"/>
          </a:p>
        </p:txBody>
      </p:sp>
    </p:spTree>
    <p:extLst>
      <p:ext uri="{BB962C8B-B14F-4D97-AF65-F5344CB8AC3E}">
        <p14:creationId xmlns:p14="http://schemas.microsoft.com/office/powerpoint/2010/main" val="333225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WTF is ‘Backpropagation’?!</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204014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Backpropagation, an abbreviation for "backward propagation of </a:t>
            </a:r>
            <a:r>
              <a:rPr lang="en-GB" dirty="0" smtClean="0"/>
              <a:t>errors“</a:t>
            </a:r>
          </a:p>
          <a:p>
            <a:r>
              <a:rPr lang="en-GB" dirty="0" smtClean="0"/>
              <a:t>It’s </a:t>
            </a:r>
            <a:r>
              <a:rPr lang="en-GB" dirty="0"/>
              <a:t>a common method of training artificial neural </a:t>
            </a:r>
            <a:r>
              <a:rPr lang="en-GB" dirty="0" smtClean="0"/>
              <a:t>networks</a:t>
            </a:r>
          </a:p>
          <a:p>
            <a:r>
              <a:rPr lang="en-GB" dirty="0" smtClean="0"/>
              <a:t>Used </a:t>
            </a:r>
            <a:r>
              <a:rPr lang="en-GB" dirty="0"/>
              <a:t>in conjunction with an optimization method such as gradient </a:t>
            </a:r>
            <a:r>
              <a:rPr lang="en-GB" dirty="0" smtClean="0"/>
              <a:t>descent</a:t>
            </a:r>
          </a:p>
          <a:p>
            <a:r>
              <a:rPr lang="en-GB" dirty="0" smtClean="0"/>
              <a:t>The </a:t>
            </a:r>
            <a:r>
              <a:rPr lang="en-GB" dirty="0"/>
              <a:t>method calculates the gradient of a loss function with respect to all the weights in the </a:t>
            </a:r>
            <a:r>
              <a:rPr lang="en-GB" dirty="0" smtClean="0"/>
              <a:t>network </a:t>
            </a:r>
          </a:p>
          <a:p>
            <a:r>
              <a:rPr lang="en-GB" dirty="0" smtClean="0"/>
              <a:t>The </a:t>
            </a:r>
            <a:r>
              <a:rPr lang="en-GB" dirty="0"/>
              <a:t>gradient is fed to the optimization method which in turn uses it to update the weights, in an attempt to minimize the loss function.</a:t>
            </a:r>
          </a:p>
        </p:txBody>
      </p:sp>
    </p:spTree>
    <p:extLst>
      <p:ext uri="{BB962C8B-B14F-4D97-AF65-F5344CB8AC3E}">
        <p14:creationId xmlns:p14="http://schemas.microsoft.com/office/powerpoint/2010/main" val="39108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41098483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981" y="1264228"/>
            <a:ext cx="8316038" cy="4329545"/>
          </a:xfrm>
          <a:prstGeom prst="rect">
            <a:avLst/>
          </a:prstGeom>
        </p:spPr>
      </p:pic>
    </p:spTree>
    <p:extLst>
      <p:ext uri="{BB962C8B-B14F-4D97-AF65-F5344CB8AC3E}">
        <p14:creationId xmlns:p14="http://schemas.microsoft.com/office/powerpoint/2010/main" val="4020129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Despite these improvements support </a:t>
            </a:r>
            <a:r>
              <a:rPr lang="en-GB" dirty="0"/>
              <a:t>vector machines and other, much simpler methods such as linear classifiers gradually overtook neural networks in machine learning </a:t>
            </a:r>
            <a:r>
              <a:rPr lang="en-GB" dirty="0" smtClean="0"/>
              <a:t>popularity </a:t>
            </a:r>
          </a:p>
          <a:p>
            <a:r>
              <a:rPr lang="en-GB" dirty="0" smtClean="0"/>
              <a:t>But </a:t>
            </a:r>
            <a:r>
              <a:rPr lang="en-GB" dirty="0"/>
              <a:t>the advent of deep learning in the late 2000s sparked renewed interest in neural nets.</a:t>
            </a:r>
          </a:p>
        </p:txBody>
      </p:sp>
    </p:spTree>
    <p:extLst>
      <p:ext uri="{BB962C8B-B14F-4D97-AF65-F5344CB8AC3E}">
        <p14:creationId xmlns:p14="http://schemas.microsoft.com/office/powerpoint/2010/main" val="26599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 Improvements Did Deep Learning Bringing to Neural Nets?</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9256563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smtClean="0"/>
              <a:t>The biggest issue with neural nets was that it took forever to train the model.</a:t>
            </a:r>
          </a:p>
          <a:p>
            <a:r>
              <a:rPr lang="en-GB" dirty="0" smtClean="0"/>
              <a:t>A US implementation to recognise hand written Zip codes was successful…</a:t>
            </a:r>
          </a:p>
          <a:p>
            <a:r>
              <a:rPr lang="en-GB" dirty="0" smtClean="0"/>
              <a:t>But it took THREE DAYS to train the model!!</a:t>
            </a:r>
            <a:endParaRPr lang="en-GB" dirty="0"/>
          </a:p>
        </p:txBody>
      </p:sp>
    </p:spTree>
    <p:extLst>
      <p:ext uri="{BB962C8B-B14F-4D97-AF65-F5344CB8AC3E}">
        <p14:creationId xmlns:p14="http://schemas.microsoft.com/office/powerpoint/2010/main" val="247506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~2006 - The </a:t>
            </a:r>
            <a:r>
              <a:rPr lang="en-GB" dirty="0"/>
              <a:t>term "deep learning" gained traction </a:t>
            </a:r>
            <a:r>
              <a:rPr lang="en-GB" dirty="0" smtClean="0"/>
              <a:t>after Geoffrey </a:t>
            </a:r>
            <a:r>
              <a:rPr lang="en-GB" dirty="0"/>
              <a:t>Hinton and </a:t>
            </a:r>
            <a:r>
              <a:rPr lang="en-GB" dirty="0" err="1"/>
              <a:t>Ruslan</a:t>
            </a:r>
            <a:r>
              <a:rPr lang="en-GB" dirty="0"/>
              <a:t> </a:t>
            </a:r>
            <a:r>
              <a:rPr lang="en-GB" dirty="0" err="1"/>
              <a:t>Salakhutdinov</a:t>
            </a:r>
            <a:r>
              <a:rPr lang="en-GB" dirty="0"/>
              <a:t> showed how a many-layered feedforward neural network could be effectively pre-trained one layer at a </a:t>
            </a:r>
            <a:r>
              <a:rPr lang="en-GB" dirty="0" smtClean="0"/>
              <a:t>time</a:t>
            </a:r>
          </a:p>
          <a:p>
            <a:r>
              <a:rPr lang="en-GB" dirty="0" smtClean="0"/>
              <a:t>Treating </a:t>
            </a:r>
            <a:r>
              <a:rPr lang="en-GB" dirty="0"/>
              <a:t>each layer in turn as an unsupervised restricted Boltzmann </a:t>
            </a:r>
            <a:r>
              <a:rPr lang="en-GB" dirty="0" smtClean="0"/>
              <a:t>machine </a:t>
            </a:r>
          </a:p>
          <a:p>
            <a:r>
              <a:rPr lang="en-GB" dirty="0"/>
              <a:t>T</a:t>
            </a:r>
            <a:r>
              <a:rPr lang="en-GB" dirty="0" smtClean="0"/>
              <a:t>hen </a:t>
            </a:r>
            <a:r>
              <a:rPr lang="en-GB" dirty="0"/>
              <a:t>using supervised backpropagation for fine-tuning</a:t>
            </a:r>
            <a:r>
              <a:rPr lang="en-GB" dirty="0" smtClean="0"/>
              <a:t>.</a:t>
            </a:r>
            <a:endParaRPr lang="en-GB" dirty="0"/>
          </a:p>
        </p:txBody>
      </p:sp>
    </p:spTree>
    <p:extLst>
      <p:ext uri="{BB962C8B-B14F-4D97-AF65-F5344CB8AC3E}">
        <p14:creationId xmlns:p14="http://schemas.microsoft.com/office/powerpoint/2010/main" val="55130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
            </a:r>
            <a:br>
              <a:rPr lang="en-GB" dirty="0"/>
            </a:br>
            <a:endParaRPr lang="en-GB" dirty="0"/>
          </a:p>
        </p:txBody>
      </p:sp>
      <p:sp>
        <p:nvSpPr>
          <p:cNvPr id="6" name="Content Placeholder 5"/>
          <p:cNvSpPr>
            <a:spLocks noGrp="1"/>
          </p:cNvSpPr>
          <p:nvPr>
            <p:ph idx="1"/>
          </p:nvPr>
        </p:nvSpPr>
        <p:spPr/>
        <p:txBody>
          <a:bodyPr/>
          <a:lstStyle/>
          <a:p>
            <a:r>
              <a:rPr lang="en-GB" dirty="0"/>
              <a:t>A restricted Boltzmann machine (RBM) is a generative stochastic artificial neural network that can learn a probability distribution over its set of inputs.</a:t>
            </a:r>
          </a:p>
        </p:txBody>
      </p:sp>
    </p:spTree>
    <p:extLst>
      <p:ext uri="{BB962C8B-B14F-4D97-AF65-F5344CB8AC3E}">
        <p14:creationId xmlns:p14="http://schemas.microsoft.com/office/powerpoint/2010/main" val="2405786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r>
              <a:rPr lang="en-GB" dirty="0" smtClean="0"/>
              <a:t>What is a Neural Network?</a:t>
            </a:r>
          </a:p>
          <a:p>
            <a:r>
              <a:rPr lang="en-GB" dirty="0" smtClean="0"/>
              <a:t>What improvements did ‘Deep Learning’ bring?</a:t>
            </a:r>
          </a:p>
          <a:p>
            <a:r>
              <a:rPr lang="en-GB" dirty="0" smtClean="0"/>
              <a:t>Show me!</a:t>
            </a:r>
            <a:endParaRPr lang="en-GB" dirty="0"/>
          </a:p>
        </p:txBody>
      </p:sp>
    </p:spTree>
    <p:extLst>
      <p:ext uri="{BB962C8B-B14F-4D97-AF65-F5344CB8AC3E}">
        <p14:creationId xmlns:p14="http://schemas.microsoft.com/office/powerpoint/2010/main" val="106426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 </a:t>
            </a:r>
            <a:r>
              <a:rPr lang="en-GB" dirty="0" smtClean="0"/>
              <a:t>A generative </a:t>
            </a:r>
            <a:r>
              <a:rPr lang="en-GB" dirty="0"/>
              <a:t>model is a model for randomly generating observable-data values</a:t>
            </a:r>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403713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Stochastic neural networks are a type of artificial neural networks built by introducing random variations into the network</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3698126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t>
            </a:r>
            <a:r>
              <a:rPr lang="en-GB" dirty="0" smtClean="0"/>
              <a:t>tochastic just means unpredictable due to random events</a:t>
            </a:r>
            <a:endParaRPr lang="en-GB"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9795692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smtClean="0"/>
              <a:t>2010 - The </a:t>
            </a:r>
            <a:r>
              <a:rPr lang="en-GB" dirty="0"/>
              <a:t>real impact of deep learning in industry started in large-scale speech </a:t>
            </a:r>
            <a:r>
              <a:rPr lang="en-GB" dirty="0" smtClean="0"/>
              <a:t>recognition. </a:t>
            </a:r>
          </a:p>
          <a:p>
            <a:r>
              <a:rPr lang="en-GB" dirty="0" smtClean="0"/>
              <a:t>Geoff </a:t>
            </a:r>
            <a:r>
              <a:rPr lang="en-GB" dirty="0"/>
              <a:t>Hinton was invited by Li Deng to work with him and colleagues at Microsoft Research in Redmond to apply deep learning to speech </a:t>
            </a:r>
            <a:r>
              <a:rPr lang="en-GB" dirty="0" smtClean="0"/>
              <a:t>recognition</a:t>
            </a:r>
          </a:p>
          <a:p>
            <a:r>
              <a:rPr lang="en-GB" dirty="0" smtClean="0"/>
              <a:t>Then… </a:t>
            </a:r>
            <a:r>
              <a:rPr lang="en-GB" dirty="0" smtClean="0"/>
              <a:t>Cortana.</a:t>
            </a:r>
            <a:endParaRPr lang="en-GB" dirty="0"/>
          </a:p>
        </p:txBody>
      </p:sp>
    </p:spTree>
    <p:extLst>
      <p:ext uri="{BB962C8B-B14F-4D97-AF65-F5344CB8AC3E}">
        <p14:creationId xmlns:p14="http://schemas.microsoft.com/office/powerpoint/2010/main" val="24901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5400" dirty="0" smtClean="0"/>
              <a:t>Wow, That’s All Cool, Now Show Me!</a:t>
            </a:r>
            <a:endParaRPr lang="en-GB" sz="5400"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425889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3816" y="352933"/>
            <a:ext cx="10515600" cy="1325563"/>
          </a:xfrm>
        </p:spPr>
        <p:txBody>
          <a:bodyPr/>
          <a:lstStyle/>
          <a:p>
            <a:r>
              <a:rPr lang="en-GB" dirty="0" smtClean="0"/>
              <a:t>Questions?</a:t>
            </a:r>
            <a:endParaRPr lang="en-GB"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66323" y="1678496"/>
            <a:ext cx="1939882" cy="4351338"/>
          </a:xfrm>
        </p:spPr>
      </p:pic>
      <p:sp>
        <p:nvSpPr>
          <p:cNvPr id="6" name="Content Placeholder 5"/>
          <p:cNvSpPr>
            <a:spLocks noGrp="1"/>
          </p:cNvSpPr>
          <p:nvPr>
            <p:ph sz="half" idx="2"/>
          </p:nvPr>
        </p:nvSpPr>
        <p:spPr>
          <a:xfrm>
            <a:off x="5352287" y="1846834"/>
            <a:ext cx="6521057" cy="4351338"/>
          </a:xfrm>
        </p:spPr>
        <p:txBody>
          <a:bodyPr>
            <a:normAutofit/>
          </a:bodyPr>
          <a:lstStyle/>
          <a:p>
            <a:r>
              <a:rPr lang="en-GB" dirty="0" smtClean="0"/>
              <a:t>Gary Short</a:t>
            </a:r>
          </a:p>
          <a:p>
            <a:r>
              <a:rPr lang="en-GB" dirty="0" smtClean="0"/>
              <a:t>gary@duncodin.it</a:t>
            </a:r>
            <a:endParaRPr lang="en-GB" dirty="0" smtClean="0"/>
          </a:p>
          <a:p>
            <a:r>
              <a:rPr lang="en-GB" dirty="0" smtClean="0"/>
              <a:t>@</a:t>
            </a:r>
            <a:r>
              <a:rPr lang="en-GB" dirty="0" err="1" smtClean="0"/>
              <a:t>garyshort</a:t>
            </a:r>
            <a:endParaRPr lang="en-GB" dirty="0" smtClean="0"/>
          </a:p>
          <a:p>
            <a:r>
              <a:rPr lang="en-GB" sz="2400" dirty="0"/>
              <a:t>https://github.com/garyshort/DDDNorth2015.git</a:t>
            </a:r>
            <a:endParaRPr lang="en-GB" sz="2400" dirty="0"/>
          </a:p>
        </p:txBody>
      </p:sp>
      <p:sp>
        <p:nvSpPr>
          <p:cNvPr id="2" name="TextBox 1"/>
          <p:cNvSpPr txBox="1"/>
          <p:nvPr/>
        </p:nvSpPr>
        <p:spPr>
          <a:xfrm>
            <a:off x="2666323" y="6029834"/>
            <a:ext cx="1922449" cy="307777"/>
          </a:xfrm>
          <a:prstGeom prst="rect">
            <a:avLst/>
          </a:prstGeom>
          <a:noFill/>
        </p:spPr>
        <p:txBody>
          <a:bodyPr wrap="none" rtlCol="0">
            <a:spAutoFit/>
          </a:bodyPr>
          <a:lstStyle/>
          <a:p>
            <a:r>
              <a:rPr lang="en-GB" sz="1400" dirty="0" smtClean="0"/>
              <a:t>Image © @</a:t>
            </a:r>
            <a:r>
              <a:rPr lang="en-GB" sz="1400" dirty="0" err="1" smtClean="0"/>
              <a:t>Blackmarble</a:t>
            </a:r>
            <a:endParaRPr lang="en-GB" sz="1400" dirty="0"/>
          </a:p>
        </p:txBody>
      </p:sp>
    </p:spTree>
    <p:extLst>
      <p:ext uri="{BB962C8B-B14F-4D97-AF65-F5344CB8AC3E}">
        <p14:creationId xmlns:p14="http://schemas.microsoft.com/office/powerpoint/2010/main" val="1899471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 is a Neural Network?</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587405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In machine learning and cognitive science, artificial neural networks (ANNs) are a family of statistical learning models inspired by biological neural </a:t>
            </a:r>
            <a:r>
              <a:rPr lang="en-GB" dirty="0" smtClean="0"/>
              <a:t>networks and </a:t>
            </a:r>
            <a:r>
              <a:rPr lang="en-GB" dirty="0"/>
              <a:t>are used to </a:t>
            </a:r>
            <a:r>
              <a:rPr lang="en-GB" dirty="0" smtClean="0"/>
              <a:t>estimate, </a:t>
            </a:r>
            <a:r>
              <a:rPr lang="en-GB" dirty="0"/>
              <a:t>or </a:t>
            </a:r>
            <a:r>
              <a:rPr lang="en-GB" dirty="0" smtClean="0"/>
              <a:t>approximate, </a:t>
            </a:r>
            <a:r>
              <a:rPr lang="en-GB" dirty="0"/>
              <a:t>functions that can depend on a large number of inputs and are generally unknown. </a:t>
            </a:r>
          </a:p>
        </p:txBody>
      </p:sp>
    </p:spTree>
    <p:extLst>
      <p:ext uri="{BB962C8B-B14F-4D97-AF65-F5344CB8AC3E}">
        <p14:creationId xmlns:p14="http://schemas.microsoft.com/office/powerpoint/2010/main" val="3826984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In </a:t>
            </a:r>
            <a:r>
              <a:rPr lang="en-GB" dirty="0">
                <a:solidFill>
                  <a:srgbClr val="FF0000"/>
                </a:solidFill>
              </a:rPr>
              <a:t>machine learning and cognitive science</a:t>
            </a:r>
            <a:r>
              <a:rPr lang="en-GB" dirty="0"/>
              <a:t>, artificial neural networks (ANNs) are a family of statistical learning models inspired by biological neural </a:t>
            </a:r>
            <a:r>
              <a:rPr lang="en-GB" dirty="0" smtClean="0"/>
              <a:t>networks and </a:t>
            </a:r>
            <a:r>
              <a:rPr lang="en-GB" dirty="0"/>
              <a:t>are used to </a:t>
            </a:r>
            <a:r>
              <a:rPr lang="en-GB" dirty="0" smtClean="0"/>
              <a:t>estimate, </a:t>
            </a:r>
            <a:r>
              <a:rPr lang="en-GB" dirty="0"/>
              <a:t>or </a:t>
            </a:r>
            <a:r>
              <a:rPr lang="en-GB" dirty="0" smtClean="0"/>
              <a:t>approximate, </a:t>
            </a:r>
            <a:r>
              <a:rPr lang="en-GB" dirty="0"/>
              <a:t>functions that can depend on a large number of inputs and are generally unknown. </a:t>
            </a:r>
          </a:p>
        </p:txBody>
      </p:sp>
    </p:spTree>
    <p:extLst>
      <p:ext uri="{BB962C8B-B14F-4D97-AF65-F5344CB8AC3E}">
        <p14:creationId xmlns:p14="http://schemas.microsoft.com/office/powerpoint/2010/main" val="1407677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In machine learning and cognitive science, artificial neural networks (ANNs) are a family of </a:t>
            </a:r>
            <a:r>
              <a:rPr lang="en-GB" dirty="0">
                <a:solidFill>
                  <a:srgbClr val="FF0000"/>
                </a:solidFill>
              </a:rPr>
              <a:t>statistical learning models </a:t>
            </a:r>
            <a:r>
              <a:rPr lang="en-GB" dirty="0"/>
              <a:t>inspired by biological neural </a:t>
            </a:r>
            <a:r>
              <a:rPr lang="en-GB" dirty="0" smtClean="0"/>
              <a:t>networks and </a:t>
            </a:r>
            <a:r>
              <a:rPr lang="en-GB" dirty="0"/>
              <a:t>are used to </a:t>
            </a:r>
            <a:r>
              <a:rPr lang="en-GB" dirty="0" smtClean="0"/>
              <a:t>estimate, </a:t>
            </a:r>
            <a:r>
              <a:rPr lang="en-GB" dirty="0"/>
              <a:t>or </a:t>
            </a:r>
            <a:r>
              <a:rPr lang="en-GB" dirty="0" smtClean="0"/>
              <a:t>approximate, </a:t>
            </a:r>
            <a:r>
              <a:rPr lang="en-GB" dirty="0"/>
              <a:t>functions that can depend on a large number of inputs and are generally unknown. </a:t>
            </a:r>
          </a:p>
        </p:txBody>
      </p:sp>
    </p:spTree>
    <p:extLst>
      <p:ext uri="{BB962C8B-B14F-4D97-AF65-F5344CB8AC3E}">
        <p14:creationId xmlns:p14="http://schemas.microsoft.com/office/powerpoint/2010/main" val="2791082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In machine learning and cognitive science, artificial neural networks (ANNs) are a family of statistical learning models inspired by biological neural </a:t>
            </a:r>
            <a:r>
              <a:rPr lang="en-GB" dirty="0" smtClean="0"/>
              <a:t>networks and </a:t>
            </a:r>
            <a:r>
              <a:rPr lang="en-GB" dirty="0"/>
              <a:t>are used to </a:t>
            </a:r>
            <a:r>
              <a:rPr lang="en-GB" dirty="0" smtClean="0">
                <a:solidFill>
                  <a:srgbClr val="FF0000"/>
                </a:solidFill>
              </a:rPr>
              <a:t>estimate, </a:t>
            </a:r>
            <a:r>
              <a:rPr lang="en-GB" dirty="0">
                <a:solidFill>
                  <a:srgbClr val="FF0000"/>
                </a:solidFill>
              </a:rPr>
              <a:t>or </a:t>
            </a:r>
            <a:r>
              <a:rPr lang="en-GB" dirty="0" smtClean="0">
                <a:solidFill>
                  <a:srgbClr val="FF0000"/>
                </a:solidFill>
              </a:rPr>
              <a:t>approximate, </a:t>
            </a:r>
            <a:r>
              <a:rPr lang="en-GB" dirty="0">
                <a:solidFill>
                  <a:srgbClr val="FF0000"/>
                </a:solidFill>
              </a:rPr>
              <a:t>functions that can depend on a large number of inputs </a:t>
            </a:r>
            <a:r>
              <a:rPr lang="en-GB" dirty="0"/>
              <a:t>and are generally unknown. </a:t>
            </a:r>
          </a:p>
        </p:txBody>
      </p:sp>
    </p:spTree>
    <p:extLst>
      <p:ext uri="{BB962C8B-B14F-4D97-AF65-F5344CB8AC3E}">
        <p14:creationId xmlns:p14="http://schemas.microsoft.com/office/powerpoint/2010/main" val="4105830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In machine learning and cognitive science, artificial neural networks (ANNs) are a family of statistical learning models inspired by biological neural </a:t>
            </a:r>
            <a:r>
              <a:rPr lang="en-GB" dirty="0" smtClean="0"/>
              <a:t>networks and </a:t>
            </a:r>
            <a:r>
              <a:rPr lang="en-GB" dirty="0"/>
              <a:t>are used to </a:t>
            </a:r>
            <a:r>
              <a:rPr lang="en-GB" dirty="0" smtClean="0"/>
              <a:t>estimate, </a:t>
            </a:r>
            <a:r>
              <a:rPr lang="en-GB" dirty="0"/>
              <a:t>or </a:t>
            </a:r>
            <a:r>
              <a:rPr lang="en-GB" dirty="0" smtClean="0"/>
              <a:t>approximate, </a:t>
            </a:r>
            <a:r>
              <a:rPr lang="en-GB" dirty="0"/>
              <a:t>functions that can depend on a large number of inputs and are </a:t>
            </a:r>
            <a:r>
              <a:rPr lang="en-GB" dirty="0">
                <a:solidFill>
                  <a:srgbClr val="FF0000"/>
                </a:solidFill>
              </a:rPr>
              <a:t>generally unknown</a:t>
            </a:r>
            <a:r>
              <a:rPr lang="en-GB" dirty="0"/>
              <a:t>. </a:t>
            </a:r>
          </a:p>
        </p:txBody>
      </p:sp>
    </p:spTree>
    <p:extLst>
      <p:ext uri="{BB962C8B-B14F-4D97-AF65-F5344CB8AC3E}">
        <p14:creationId xmlns:p14="http://schemas.microsoft.com/office/powerpoint/2010/main" val="3534306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1507</TotalTime>
  <Words>935</Words>
  <Application>Microsoft Office PowerPoint</Application>
  <PresentationFormat>Widescreen</PresentationFormat>
  <Paragraphs>66</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Deep Dive Into Deep Learning</vt:lpstr>
      <vt:lpstr>Introduction</vt:lpstr>
      <vt:lpstr>Agenda</vt:lpstr>
      <vt:lpstr>What is a Neural Network?</vt:lpstr>
      <vt:lpstr>PowerPoint Presentation</vt:lpstr>
      <vt:lpstr>PowerPoint Presentation</vt:lpstr>
      <vt:lpstr>PowerPoint Presentation</vt:lpstr>
      <vt:lpstr>PowerPoint Presentation</vt:lpstr>
      <vt:lpstr>PowerPoint Presentation</vt:lpstr>
      <vt:lpstr>Further…</vt:lpstr>
      <vt:lpstr>PowerPoint Presentation</vt:lpstr>
      <vt:lpstr>PowerPoint Presentation</vt:lpstr>
      <vt:lpstr>PowerPoint Presentation</vt:lpstr>
      <vt:lpstr>PowerPoint Presentation</vt:lpstr>
      <vt:lpstr>This Idea is Old…</vt:lpstr>
      <vt:lpstr>PowerPoint Presentation</vt:lpstr>
      <vt:lpstr>Then it All Goes a Bit Pete Tong…</vt:lpstr>
      <vt:lpstr>PowerPoint Presentation</vt:lpstr>
      <vt:lpstr>Things Get Better in The 70’s &amp; 80’s</vt:lpstr>
      <vt:lpstr>PowerPoint Presentation</vt:lpstr>
      <vt:lpstr>WTF is ‘Backpropagation’?!</vt:lpstr>
      <vt:lpstr>PowerPoint Presentation</vt:lpstr>
      <vt:lpstr>What?!</vt:lpstr>
      <vt:lpstr>PowerPoint Presentation</vt:lpstr>
      <vt:lpstr>PowerPoint Presentation</vt:lpstr>
      <vt:lpstr>What Improvements Did Deep Learning Bringing to Neural Nets?</vt:lpstr>
      <vt:lpstr>PowerPoint Presentation</vt:lpstr>
      <vt:lpstr>PowerPoint Presentation</vt:lpstr>
      <vt:lpstr> </vt:lpstr>
      <vt:lpstr> A generative model is a model for randomly generating observable-data values</vt:lpstr>
      <vt:lpstr>Stochastic neural networks are a type of artificial neural networks built by introducing random variations into the network</vt:lpstr>
      <vt:lpstr>Stochastic just means unpredictable due to random events</vt:lpstr>
      <vt:lpstr>PowerPoint Presentation</vt:lpstr>
      <vt:lpstr>Wow, That’s All Cool, Now Show Me!</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Dive Into Deep Learning</dc:title>
  <dc:creator>Gary Short</dc:creator>
  <cp:lastModifiedBy>Gary Short</cp:lastModifiedBy>
  <cp:revision>29</cp:revision>
  <dcterms:created xsi:type="dcterms:W3CDTF">2015-10-21T10:42:36Z</dcterms:created>
  <dcterms:modified xsi:type="dcterms:W3CDTF">2015-10-22T13:07:27Z</dcterms:modified>
</cp:coreProperties>
</file>