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Lbls>
            <c:dLbl>
              <c:idx val="1"/>
              <c:layout>
                <c:manualLayout>
                  <c:x val="-1.9714488543803761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baseline="0" dirty="0"/>
                      <a:t>Correlation and PCA
14%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5.6412523439153782E-2"/>
                  <c:y val="0.10438080417878121"/>
                </c:manualLayout>
              </c:layout>
              <c:tx>
                <c:rich>
                  <a:bodyPr/>
                  <a:lstStyle/>
                  <a:p>
                    <a:r>
                      <a:rPr lang="en-US" sz="1600" baseline="0" dirty="0"/>
                      <a:t>Applying Statistical methods
19%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0.28622803761920956"/>
                  <c:y val="2.0402878068830396E-2"/>
                </c:manualLayout>
              </c:layout>
              <c:tx>
                <c:rich>
                  <a:bodyPr/>
                  <a:lstStyle/>
                  <a:p>
                    <a:r>
                      <a:rPr lang="en-US" sz="1400" baseline="0" dirty="0"/>
                      <a:t>Studying Results
10%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Data Cleaning</c:v>
                </c:pt>
                <c:pt idx="1">
                  <c:v>Correlation and PCA</c:v>
                </c:pt>
                <c:pt idx="2">
                  <c:v>Applying Statistical methods</c:v>
                </c:pt>
                <c:pt idx="3">
                  <c:v>Studying Results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err="1" smtClean="0">
                <a:solidFill>
                  <a:srgbClr val="FF0000"/>
                </a:solidFill>
              </a:rPr>
              <a:t>Sravan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Borra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As we can see, the results obtained by ARIMA has less error than ANFIS which has been applied by my competitor.</a:t>
            </a:r>
          </a:p>
          <a:p>
            <a:r>
              <a:rPr lang="en-US" sz="2500" dirty="0" smtClean="0"/>
              <a:t>The results are more than thirty percent accurate when compared to competitor article.</a:t>
            </a:r>
          </a:p>
          <a:p>
            <a:r>
              <a:rPr lang="en-US" sz="2500" dirty="0" smtClean="0"/>
              <a:t>Achieved two important points:</a:t>
            </a:r>
          </a:p>
          <a:p>
            <a:pPr lvl="1"/>
            <a:r>
              <a:rPr lang="en-US" sz="2100" dirty="0" smtClean="0"/>
              <a:t>I was able to prove ARIMA is better statistical method than ANFIS for this kind of weather forecasting.</a:t>
            </a:r>
          </a:p>
          <a:p>
            <a:pPr lvl="1"/>
            <a:r>
              <a:rPr lang="en-US" sz="2100" dirty="0" smtClean="0"/>
              <a:t>Tried to out perform competitor and achieved it.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b="1" dirty="0" smtClean="0"/>
              <a:t>Title</a:t>
            </a:r>
            <a:r>
              <a:rPr lang="en-US" sz="2500" dirty="0" smtClean="0"/>
              <a:t>: Study of ANFIS Model for Weather Forecasting in Dhaka </a:t>
            </a:r>
          </a:p>
          <a:p>
            <a:r>
              <a:rPr lang="en-US" sz="2500" b="1" dirty="0" smtClean="0"/>
              <a:t>Data set</a:t>
            </a:r>
            <a:r>
              <a:rPr lang="en-US" sz="2500" dirty="0" smtClean="0"/>
              <a:t>: Ten years of weather data (2000-2009) of Dhaka</a:t>
            </a:r>
          </a:p>
          <a:p>
            <a:r>
              <a:rPr lang="en-US" sz="2500" b="1" dirty="0" smtClean="0"/>
              <a:t>Aim of the article</a:t>
            </a:r>
            <a:r>
              <a:rPr lang="en-US" sz="2500" dirty="0" smtClean="0"/>
              <a:t>: Predicting maximum and minimum temperature using ANFIS.</a:t>
            </a:r>
          </a:p>
          <a:p>
            <a:r>
              <a:rPr lang="en-US" sz="2500" dirty="0" smtClean="0"/>
              <a:t>Parameters used are MAE, RMSE, SSE.</a:t>
            </a:r>
          </a:p>
          <a:p>
            <a:r>
              <a:rPr lang="en-US" sz="2500" b="1" dirty="0" smtClean="0"/>
              <a:t>ANFIS: </a:t>
            </a:r>
            <a:r>
              <a:rPr lang="en-US" sz="2500" dirty="0" smtClean="0"/>
              <a:t>Combination of fuzzy logic and Neural networks</a:t>
            </a:r>
          </a:p>
          <a:p>
            <a:r>
              <a:rPr lang="en-US" sz="2500" dirty="0" smtClean="0"/>
              <a:t>As we use in neural networks, in this article they used four inputs and one output.</a:t>
            </a:r>
          </a:p>
          <a:p>
            <a:r>
              <a:rPr lang="en-US" sz="2500" dirty="0" smtClean="0"/>
              <a:t>The prediction done by competitor was a long range prediction which has more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727940" cy="275754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Step-1: Cleaning the data</a:t>
            </a:r>
          </a:p>
          <a:p>
            <a:pPr lvl="1"/>
            <a:r>
              <a:rPr lang="en-US" sz="1600" dirty="0" smtClean="0"/>
              <a:t>‘</a:t>
            </a:r>
            <a:r>
              <a:rPr lang="en-US" sz="1600" dirty="0" err="1" smtClean="0"/>
              <a:t>Json</a:t>
            </a:r>
            <a:r>
              <a:rPr lang="en-US" sz="1600" dirty="0" smtClean="0"/>
              <a:t>’ format</a:t>
            </a:r>
          </a:p>
          <a:p>
            <a:pPr lvl="1"/>
            <a:r>
              <a:rPr lang="en-US" sz="1600" dirty="0" smtClean="0"/>
              <a:t>Converted to TIMEDATE format using python in Zeppelin.</a:t>
            </a:r>
          </a:p>
          <a:p>
            <a:r>
              <a:rPr lang="en-US" sz="2000" dirty="0" smtClean="0"/>
              <a:t>Step-2: Studying the data (Used R)</a:t>
            </a:r>
          </a:p>
          <a:p>
            <a:pPr lvl="1"/>
            <a:r>
              <a:rPr lang="en-US" sz="1600" dirty="0" smtClean="0"/>
              <a:t>Finding  the correlation between the variables.</a:t>
            </a:r>
          </a:p>
          <a:p>
            <a:pPr lvl="1"/>
            <a:r>
              <a:rPr lang="en-US" sz="1600" dirty="0" smtClean="0"/>
              <a:t>Applying PCA.</a:t>
            </a:r>
          </a:p>
          <a:p>
            <a:r>
              <a:rPr lang="en-US" sz="2000" dirty="0" smtClean="0"/>
              <a:t>Step-3: Building an equation on which we can apply regression and time series analysis.</a:t>
            </a:r>
          </a:p>
          <a:p>
            <a:r>
              <a:rPr lang="en-US" sz="2000" dirty="0" smtClean="0"/>
              <a:t>Step-4: Applying time series analysis</a:t>
            </a:r>
          </a:p>
          <a:p>
            <a:pPr lvl="1"/>
            <a:r>
              <a:rPr lang="en-US" sz="1600" dirty="0" smtClean="0"/>
              <a:t>ARIMA</a:t>
            </a:r>
          </a:p>
          <a:p>
            <a:pPr lvl="1"/>
            <a:r>
              <a:rPr lang="en-US" sz="1600" dirty="0" smtClean="0"/>
              <a:t>Used R</a:t>
            </a:r>
          </a:p>
          <a:p>
            <a:r>
              <a:rPr lang="en-US" sz="2000" dirty="0" smtClean="0"/>
              <a:t>Step-5: Comparing the results with competitors article.</a:t>
            </a:r>
          </a:p>
          <a:p>
            <a:pPr lvl="1"/>
            <a:endParaRPr lang="en-US" sz="16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23058"/>
            <a:ext cx="3835879" cy="277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34377" y="1417638"/>
            <a:ext cx="1449237" cy="4917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4536" y="2363638"/>
            <a:ext cx="1216324" cy="5865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4536" y="3217653"/>
            <a:ext cx="1216324" cy="5865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Studying Data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6185140" y="4058729"/>
            <a:ext cx="1449237" cy="4572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6185140" y="4852358"/>
            <a:ext cx="1449237" cy="4572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Applying ARIMA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14536" y="5667555"/>
            <a:ext cx="1216324" cy="5865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34377" y="6318849"/>
            <a:ext cx="1449237" cy="4917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10800000" flipV="1">
            <a:off x="6922699" y="1663490"/>
            <a:ext cx="711679" cy="70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rot="5400000">
            <a:off x="6788989" y="3083943"/>
            <a:ext cx="2674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rot="5400000">
            <a:off x="6788989" y="3925020"/>
            <a:ext cx="254480" cy="1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0" idx="0"/>
          </p:cNvCxnSpPr>
          <p:nvPr/>
        </p:nvCxnSpPr>
        <p:spPr>
          <a:xfrm rot="5400000">
            <a:off x="6741545" y="4684143"/>
            <a:ext cx="3364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  <a:endCxn id="11" idx="0"/>
          </p:cNvCxnSpPr>
          <p:nvPr/>
        </p:nvCxnSpPr>
        <p:spPr>
          <a:xfrm rot="16200000" flipH="1">
            <a:off x="6737230" y="5482086"/>
            <a:ext cx="357997" cy="1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2"/>
          </p:cNvCxnSpPr>
          <p:nvPr/>
        </p:nvCxnSpPr>
        <p:spPr>
          <a:xfrm rot="16200000" flipH="1">
            <a:off x="7123262" y="6053586"/>
            <a:ext cx="310551" cy="71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hart 26"/>
          <p:cNvGraphicFramePr/>
          <p:nvPr/>
        </p:nvGraphicFramePr>
        <p:xfrm>
          <a:off x="457200" y="4058729"/>
          <a:ext cx="4941518" cy="263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 smtClean="0"/>
              <a:t>Weather data </a:t>
            </a:r>
          </a:p>
          <a:p>
            <a:r>
              <a:rPr lang="en-US" sz="2100" dirty="0" smtClean="0"/>
              <a:t>City- Aarhus in Denmark</a:t>
            </a:r>
          </a:p>
          <a:p>
            <a:r>
              <a:rPr lang="en-US" sz="2100" dirty="0" smtClean="0"/>
              <a:t>Aim: To predict Maximum and Minimum Temperature using time series Analysis.</a:t>
            </a:r>
            <a:endParaRPr lang="en-US" sz="2100" dirty="0" smtClean="0">
              <a:solidFill>
                <a:srgbClr val="FF0000"/>
              </a:solidFill>
            </a:endParaRPr>
          </a:p>
          <a:p>
            <a:r>
              <a:rPr lang="en-US" sz="2100" dirty="0" smtClean="0"/>
              <a:t>Duration of the dataset: </a:t>
            </a:r>
          </a:p>
          <a:p>
            <a:pPr lvl="1"/>
            <a:r>
              <a:rPr lang="en-US" sz="2100" dirty="0" smtClean="0"/>
              <a:t>February 2014 - June 2014 </a:t>
            </a:r>
          </a:p>
          <a:p>
            <a:pPr lvl="1"/>
            <a:r>
              <a:rPr lang="en-US" sz="2100" dirty="0" smtClean="0"/>
              <a:t>August 2014 - September 2014</a:t>
            </a:r>
          </a:p>
          <a:p>
            <a:r>
              <a:rPr lang="en-US" sz="2100" dirty="0" smtClean="0"/>
              <a:t>Contents of Data set(JSON Format):</a:t>
            </a:r>
          </a:p>
          <a:p>
            <a:pPr lvl="1"/>
            <a:r>
              <a:rPr lang="en-US" sz="1700" dirty="0" smtClean="0"/>
              <a:t>Dew Point</a:t>
            </a:r>
          </a:p>
          <a:p>
            <a:pPr lvl="1"/>
            <a:r>
              <a:rPr lang="en-US" sz="1700" dirty="0" smtClean="0"/>
              <a:t>Humidity</a:t>
            </a:r>
          </a:p>
          <a:p>
            <a:pPr lvl="1"/>
            <a:r>
              <a:rPr lang="en-US" sz="1700" dirty="0" smtClean="0"/>
              <a:t>Pressure </a:t>
            </a:r>
          </a:p>
          <a:p>
            <a:pPr lvl="1"/>
            <a:r>
              <a:rPr lang="en-US" sz="1700" dirty="0" smtClean="0"/>
              <a:t>Temperature </a:t>
            </a:r>
          </a:p>
          <a:p>
            <a:pPr lvl="1"/>
            <a:r>
              <a:rPr lang="en-US" sz="1700" dirty="0" smtClean="0"/>
              <a:t>Wind Direction </a:t>
            </a:r>
          </a:p>
          <a:p>
            <a:pPr lvl="1"/>
            <a:r>
              <a:rPr lang="en-US" sz="1700" dirty="0" smtClean="0"/>
              <a:t>Wind Speed.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9525" cy="5033513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/>
              <a:t>Method</a:t>
            </a:r>
            <a:r>
              <a:rPr lang="en-US" sz="2200" dirty="0" smtClean="0"/>
              <a:t>: Time series Analysis Using ARIMA.</a:t>
            </a:r>
          </a:p>
          <a:p>
            <a:r>
              <a:rPr lang="en-US" sz="2200" dirty="0" smtClean="0"/>
              <a:t>Parameters used for comparing ARIMA and ANFIS</a:t>
            </a:r>
          </a:p>
          <a:p>
            <a:pPr lvl="1"/>
            <a:r>
              <a:rPr lang="en-US" sz="2200" dirty="0" smtClean="0"/>
              <a:t>Mean Absolute Error (MAE)</a:t>
            </a:r>
          </a:p>
          <a:p>
            <a:pPr lvl="1"/>
            <a:r>
              <a:rPr lang="en-US" sz="2200" dirty="0" smtClean="0"/>
              <a:t>Root Mean Square Error (RMSE)</a:t>
            </a:r>
          </a:p>
          <a:p>
            <a:pPr lvl="1"/>
            <a:r>
              <a:rPr lang="en-US" sz="2200" dirty="0" smtClean="0"/>
              <a:t>R-square error and the Sum of Square Error (SSE).</a:t>
            </a:r>
          </a:p>
          <a:p>
            <a:r>
              <a:rPr lang="en-US" sz="2200" dirty="0" smtClean="0"/>
              <a:t>Parameters used for estimating ARIMA</a:t>
            </a:r>
          </a:p>
          <a:p>
            <a:pPr lvl="1"/>
            <a:r>
              <a:rPr lang="en-US" sz="1800" dirty="0" smtClean="0"/>
              <a:t>Estimated error and Standard Error</a:t>
            </a:r>
          </a:p>
          <a:p>
            <a:pPr lvl="1"/>
            <a:r>
              <a:rPr lang="en-US" sz="1800" dirty="0" smtClean="0"/>
              <a:t>ARIMA(2,0,1)</a:t>
            </a:r>
          </a:p>
          <a:p>
            <a:pPr lvl="1"/>
            <a:r>
              <a:rPr lang="en-US" sz="1800" dirty="0" smtClean="0"/>
              <a:t>AR1, AR2, MA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5773" y="1605951"/>
            <a:ext cx="3959525" cy="503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044" y="2096219"/>
            <a:ext cx="4192439" cy="419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Set-1: Correlation</a:t>
            </a:r>
          </a:p>
          <a:p>
            <a:endParaRPr lang="en-US" sz="2500" dirty="0" smtClean="0"/>
          </a:p>
        </p:txBody>
      </p:sp>
      <p:pic>
        <p:nvPicPr>
          <p:cNvPr id="6" name="Picture 5" descr="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77" y="1871931"/>
            <a:ext cx="3809425" cy="402994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7676" y="2510287"/>
          <a:ext cx="4169433" cy="1871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871"/>
                <a:gridCol w="1275751"/>
                <a:gridCol w="1389811"/>
              </a:tblGrid>
              <a:tr h="623977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Dew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49.7%</a:t>
                      </a:r>
                      <a:endParaRPr lang="en-US" dirty="0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Set-2: PCA</a:t>
            </a:r>
          </a:p>
          <a:p>
            <a:pPr lvl="1"/>
            <a:r>
              <a:rPr lang="en-US" sz="2100" dirty="0" smtClean="0"/>
              <a:t>Variables </a:t>
            </a:r>
            <a:r>
              <a:rPr lang="en-US" sz="2100" dirty="0" smtClean="0"/>
              <a:t>after applying PCA </a:t>
            </a:r>
            <a:r>
              <a:rPr lang="en-US" sz="2100" dirty="0" smtClean="0"/>
              <a:t>[Dew-point, Humidity, Pressure.]</a:t>
            </a:r>
            <a:endParaRPr lang="en-US" sz="2100" dirty="0" smtClean="0"/>
          </a:p>
          <a:p>
            <a:r>
              <a:rPr lang="en-US" sz="2500" dirty="0" smtClean="0"/>
              <a:t>Set-3: ARIMA(2,0,1)</a:t>
            </a:r>
          </a:p>
          <a:p>
            <a:pPr lvl="1"/>
            <a:r>
              <a:rPr lang="en-US" sz="2100" dirty="0" smtClean="0"/>
              <a:t>Moving Average Terms -&gt; ACF</a:t>
            </a:r>
          </a:p>
          <a:p>
            <a:pPr lvl="1"/>
            <a:r>
              <a:rPr lang="en-US" sz="2100" dirty="0" smtClean="0"/>
              <a:t>Auto regressive terms -&gt; </a:t>
            </a:r>
            <a:r>
              <a:rPr lang="en-US" sz="2100" dirty="0" smtClean="0"/>
              <a:t>PACF	</a:t>
            </a:r>
          </a:p>
          <a:p>
            <a:pPr lvl="1"/>
            <a:r>
              <a:rPr lang="en-US" sz="2100" dirty="0" smtClean="0"/>
              <a:t>SSE --- 0.213</a:t>
            </a:r>
          </a:p>
          <a:p>
            <a:pPr lvl="1"/>
            <a:r>
              <a:rPr lang="en-US" sz="2100" dirty="0" smtClean="0"/>
              <a:t>RMSE --- 1.69</a:t>
            </a:r>
          </a:p>
          <a:p>
            <a:pPr lvl="1"/>
            <a:r>
              <a:rPr lang="en-US" sz="2100" dirty="0" smtClean="0"/>
              <a:t>MAE ---  1.2</a:t>
            </a:r>
          </a:p>
          <a:p>
            <a:pPr lvl="1"/>
            <a:r>
              <a:rPr lang="en-US" sz="2100" dirty="0" smtClean="0"/>
              <a:t>R^2 --- </a:t>
            </a:r>
            <a:r>
              <a:rPr lang="en-US" sz="2100" dirty="0" smtClean="0"/>
              <a:t>0.78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</p:txBody>
      </p:sp>
      <p:pic>
        <p:nvPicPr>
          <p:cNvPr id="6" name="Picture 5" descr="A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63" y="2872596"/>
            <a:ext cx="4414737" cy="189781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63683" y="4895347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Std</a:t>
                      </a:r>
                      <a:r>
                        <a:rPr lang="en-US" smtClean="0"/>
                        <a:t>.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Error is more because of long range prediction.</a:t>
            </a:r>
          </a:p>
          <a:p>
            <a:r>
              <a:rPr lang="en-US" sz="2100" dirty="0" smtClean="0"/>
              <a:t>Used MATLAB</a:t>
            </a:r>
          </a:p>
          <a:p>
            <a:endParaRPr lang="en-US" sz="2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I predicted for short range of dates.</a:t>
            </a:r>
          </a:p>
          <a:p>
            <a:r>
              <a:rPr lang="en-US" sz="2100" dirty="0" smtClean="0"/>
              <a:t>Used Zeppelin (R, Python)</a:t>
            </a:r>
            <a:endParaRPr lang="en-US" sz="2100" dirty="0"/>
          </a:p>
        </p:txBody>
      </p:sp>
      <p:pic>
        <p:nvPicPr>
          <p:cNvPr id="12" name="Picture 11" descr="ANF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7" y="3743864"/>
            <a:ext cx="3726613" cy="1518249"/>
          </a:xfrm>
          <a:prstGeom prst="rect">
            <a:avLst/>
          </a:prstGeom>
        </p:spPr>
      </p:pic>
      <p:pic>
        <p:nvPicPr>
          <p:cNvPr id="13" name="Picture 12" descr="ARI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07" y="3731672"/>
            <a:ext cx="3916393" cy="15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68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82166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Measurement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Work Done</a:t>
                      </a:r>
                      <a:endParaRPr lang="en-US" b="1" dirty="0"/>
                    </a:p>
                  </a:txBody>
                  <a:tcPr/>
                </a:tc>
              </a:tr>
              <a:tr h="8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Loading six data</a:t>
                      </a:r>
                      <a:r>
                        <a:rPr lang="en-US" baseline="0" dirty="0" smtClean="0"/>
                        <a:t> files into zeppelin</a:t>
                      </a:r>
                      <a:endParaRPr lang="en-US" dirty="0"/>
                    </a:p>
                  </a:txBody>
                  <a:tcPr/>
                </a:tc>
              </a:tr>
              <a:tr h="8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Cleaning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Converting JSON format files into DATE</a:t>
                      </a:r>
                      <a:r>
                        <a:rPr lang="en-US" baseline="0" dirty="0" smtClean="0"/>
                        <a:t>TIME format files and removing outliers.</a:t>
                      </a:r>
                      <a:endParaRPr lang="en-US" dirty="0"/>
                    </a:p>
                  </a:txBody>
                  <a:tcPr/>
                </a:tc>
              </a:tr>
              <a:tr h="8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Applying</a:t>
                      </a:r>
                      <a:r>
                        <a:rPr lang="en-US" baseline="0" dirty="0" smtClean="0"/>
                        <a:t> Correlation and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Finding</a:t>
                      </a:r>
                      <a:r>
                        <a:rPr lang="en-US" baseline="0" dirty="0" smtClean="0"/>
                        <a:t> correlation between the variables and dimensionality reduction using PCA.</a:t>
                      </a:r>
                      <a:endParaRPr lang="en-US" dirty="0"/>
                    </a:p>
                  </a:txBody>
                  <a:tcPr/>
                </a:tc>
              </a:tr>
              <a:tr h="8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time series analysis. ACF, PACF.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592</Words>
  <Application>Microsoft Macintosh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of Sravan Borra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Sravan Kumar Borra</dc:title>
  <dc:subject/>
  <dc:creator>Sravan Kumar Borra</dc:creator>
  <cp:keywords/>
  <dc:description/>
  <cp:lastModifiedBy>Sravan Kumar Borra</cp:lastModifiedBy>
  <cp:revision>48</cp:revision>
  <dcterms:created xsi:type="dcterms:W3CDTF">2017-04-16T22:38:03Z</dcterms:created>
  <dcterms:modified xsi:type="dcterms:W3CDTF">2017-05-04T23:44:23Z</dcterms:modified>
  <cp:category/>
</cp:coreProperties>
</file>