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sldIdLst>
    <p:sldId id="256" r:id="rId5"/>
    <p:sldId id="257" r:id="rId6"/>
    <p:sldId id="259" r:id="rId7"/>
    <p:sldId id="260" r:id="rId8"/>
    <p:sldId id="261" r:id="rId9"/>
    <p:sldId id="262" r:id="rId10"/>
    <p:sldId id="264" r:id="rId11"/>
    <p:sldId id="267"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9" d="100"/>
          <a:sy n="89" d="100"/>
        </p:scale>
        <p:origin x="1210" y="-37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2AB57C-8DC7-4266-BCEB-48FBDEE46450}"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AB57C-8DC7-4266-BCEB-48FBDEE46450}"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AB57C-8DC7-4266-BCEB-48FBDEE46450}"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AB57C-8DC7-4266-BCEB-48FBDEE46450}"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2AB57C-8DC7-4266-BCEB-48FBDEE46450}" type="datetimeFigureOut">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2AB57C-8DC7-4266-BCEB-48FBDEE46450}" type="datetimeFigureOut">
              <a:rPr lang="en-IN" smtClean="0"/>
              <a:t>19-04-2021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2AB57C-8DC7-4266-BCEB-48FBDEE46450}" type="datetimeFigureOut">
              <a:rPr lang="en-IN" smtClean="0"/>
              <a:t>19-04-2021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E882D6-400D-45DB-B234-47864F132DF2}"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2AB57C-8DC7-4266-BCEB-48FBDEE46450}" type="datetimeFigureOut">
              <a:rPr lang="en-IN" smtClean="0"/>
              <a:t>19-04-2021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AB57C-8DC7-4266-BCEB-48FBDEE46450}" type="datetimeFigureOut">
              <a:rPr lang="en-IN" smtClean="0"/>
              <a:t>19-04-2021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AB57C-8DC7-4266-BCEB-48FBDEE46450}" type="datetimeFigureOut">
              <a:rPr lang="en-IN" smtClean="0"/>
              <a:t>19-04-2021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AB57C-8DC7-4266-BCEB-48FBDEE46450}" type="datetimeFigureOut">
              <a:rPr lang="en-IN" smtClean="0"/>
              <a:t>19-04-2021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2AB57C-8DC7-4266-BCEB-48FBDEE46450}" type="datetimeFigureOut">
              <a:rPr lang="en-IN" smtClean="0"/>
              <a:t>19-04-2021</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6E882D6-400D-45DB-B234-47864F132DF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ournals.sagepub.com/action/doSearch?target=default&amp;ContribAuthorStored=Alkhatib%2C+Ahmad+A+A" TargetMode="External"/><Relationship Id="rId2" Type="http://schemas.openxmlformats.org/officeDocument/2006/relationships/hyperlink" Target="https://www.engpaper.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692696"/>
            <a:ext cx="7848600" cy="1927225"/>
          </a:xfrm>
        </p:spPr>
        <p:txBody>
          <a:bodyPr/>
          <a:lstStyle/>
          <a:p>
            <a:r>
              <a:rPr lang="en-IN" sz="4400" b="1" dirty="0">
                <a:latin typeface="Segoe UI Emoji" pitchFamily="34" charset="0"/>
                <a:ea typeface="Segoe UI Emoji" pitchFamily="34" charset="0"/>
              </a:rPr>
              <a:t>MPCA LAB MINI PROJECT</a:t>
            </a:r>
          </a:p>
        </p:txBody>
      </p:sp>
      <p:sp>
        <p:nvSpPr>
          <p:cNvPr id="3" name="Subtitle 2"/>
          <p:cNvSpPr>
            <a:spLocks noGrp="1"/>
          </p:cNvSpPr>
          <p:nvPr>
            <p:ph type="subTitle" idx="1"/>
          </p:nvPr>
        </p:nvSpPr>
        <p:spPr>
          <a:xfrm>
            <a:off x="251519" y="3501008"/>
            <a:ext cx="8321615" cy="2664296"/>
          </a:xfrm>
        </p:spPr>
        <p:txBody>
          <a:bodyPr>
            <a:normAutofit fontScale="77500" lnSpcReduction="20000"/>
          </a:bodyPr>
          <a:lstStyle/>
          <a:p>
            <a:r>
              <a:rPr lang="en-IN" b="1" dirty="0">
                <a:solidFill>
                  <a:schemeClr val="tx2">
                    <a:lumMod val="75000"/>
                  </a:schemeClr>
                </a:solidFill>
              </a:rPr>
              <a:t>PROJECT TITLE: </a:t>
            </a:r>
            <a:r>
              <a:rPr lang="en-US" b="1" dirty="0"/>
              <a:t>“ </a:t>
            </a:r>
            <a:r>
              <a:rPr lang="en-US" b="1" u="sng" dirty="0"/>
              <a:t>Forest fire management system”.</a:t>
            </a:r>
            <a:endParaRPr lang="en-IN" b="1" dirty="0">
              <a:solidFill>
                <a:schemeClr val="tx2">
                  <a:lumMod val="75000"/>
                </a:schemeClr>
              </a:solidFill>
            </a:endParaRPr>
          </a:p>
          <a:p>
            <a:endParaRPr lang="en-IN" b="1" dirty="0">
              <a:solidFill>
                <a:schemeClr val="tx2">
                  <a:lumMod val="75000"/>
                </a:schemeClr>
              </a:solidFill>
            </a:endParaRPr>
          </a:p>
          <a:p>
            <a:r>
              <a:rPr lang="en-IN" b="1" dirty="0">
                <a:solidFill>
                  <a:schemeClr val="tx2">
                    <a:lumMod val="75000"/>
                  </a:schemeClr>
                </a:solidFill>
              </a:rPr>
              <a:t>SECTION:</a:t>
            </a:r>
            <a:r>
              <a:rPr lang="en-IN" b="1" dirty="0"/>
              <a:t> C</a:t>
            </a:r>
          </a:p>
          <a:p>
            <a:endParaRPr lang="en-IN" b="1" dirty="0"/>
          </a:p>
          <a:p>
            <a:r>
              <a:rPr lang="en-US" b="1" dirty="0"/>
              <a:t>                                NAME 	                                   SRN</a:t>
            </a:r>
            <a:endParaRPr lang="en-IN" dirty="0"/>
          </a:p>
          <a:p>
            <a:r>
              <a:rPr lang="en-US" b="1" dirty="0"/>
              <a:t>                           1) </a:t>
            </a:r>
            <a:r>
              <a:rPr lang="en-US" b="1" dirty="0" err="1"/>
              <a:t>Kunduru</a:t>
            </a:r>
            <a:r>
              <a:rPr lang="en-US" b="1" dirty="0"/>
              <a:t> </a:t>
            </a:r>
            <a:r>
              <a:rPr lang="en-US" b="1" dirty="0" err="1"/>
              <a:t>Ujwal</a:t>
            </a:r>
            <a:r>
              <a:rPr lang="en-US" b="1" dirty="0"/>
              <a:t>              </a:t>
            </a:r>
            <a:r>
              <a:rPr lang="en-US" b="1" dirty="0">
                <a:sym typeface="Wingdings" panose="05000000000000000000" pitchFamily="2" charset="2"/>
              </a:rPr>
              <a:t></a:t>
            </a:r>
            <a:r>
              <a:rPr lang="en-US" b="1" dirty="0"/>
              <a:t>          PES2UG19CS197</a:t>
            </a:r>
            <a:endParaRPr lang="en-IN" dirty="0"/>
          </a:p>
          <a:p>
            <a:r>
              <a:rPr lang="en-US" b="1" dirty="0"/>
              <a:t>                           2) KIRAN BS                      </a:t>
            </a:r>
            <a:r>
              <a:rPr lang="en-US" b="1" dirty="0">
                <a:sym typeface="Wingdings" panose="05000000000000000000" pitchFamily="2" charset="2"/>
              </a:rPr>
              <a:t></a:t>
            </a:r>
            <a:r>
              <a:rPr lang="en-US" b="1" dirty="0"/>
              <a:t>          PES2UG19CS186</a:t>
            </a:r>
            <a:endParaRPr lang="en-IN" dirty="0"/>
          </a:p>
          <a:p>
            <a:r>
              <a:rPr lang="en-US" b="1" dirty="0"/>
              <a:t>                           3) KOUSHIK P L                </a:t>
            </a:r>
            <a:r>
              <a:rPr lang="en-US" b="1" dirty="0">
                <a:sym typeface="Wingdings" panose="05000000000000000000" pitchFamily="2" charset="2"/>
              </a:rPr>
              <a:t></a:t>
            </a:r>
            <a:r>
              <a:rPr lang="en-US" b="1" dirty="0"/>
              <a:t>          PES2UG19CS193</a:t>
            </a:r>
            <a:endParaRPr lang="en-IN" dirty="0"/>
          </a:p>
          <a:p>
            <a:r>
              <a:rPr lang="en-US" b="1" dirty="0"/>
              <a:t>                           4) KAUSHIK T KUNDAR   </a:t>
            </a:r>
            <a:r>
              <a:rPr lang="en-US" b="1" dirty="0">
                <a:sym typeface="Wingdings" panose="05000000000000000000" pitchFamily="2" charset="2"/>
              </a:rPr>
              <a:t></a:t>
            </a:r>
            <a:r>
              <a:rPr lang="en-US" b="1" dirty="0"/>
              <a:t>          PES2UG19CS179</a:t>
            </a:r>
            <a:endParaRPr lang="en-IN" b="1" dirty="0"/>
          </a:p>
        </p:txBody>
      </p:sp>
    </p:spTree>
    <p:extLst>
      <p:ext uri="{BB962C8B-B14F-4D97-AF65-F5344CB8AC3E}">
        <p14:creationId xmlns:p14="http://schemas.microsoft.com/office/powerpoint/2010/main" val="299597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836712"/>
            <a:ext cx="8229600" cy="990600"/>
          </a:xfrm>
        </p:spPr>
        <p:txBody>
          <a:bodyPr>
            <a:normAutofit/>
          </a:bodyPr>
          <a:lstStyle/>
          <a:p>
            <a:r>
              <a:rPr lang="en-IN" sz="3600" u="sng" dirty="0"/>
              <a:t>PROBLEM STATEMENT</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sz="3200" dirty="0"/>
          </a:p>
          <a:p>
            <a:endParaRPr lang="en-IN" sz="3200" dirty="0"/>
          </a:p>
        </p:txBody>
      </p:sp>
      <p:sp>
        <p:nvSpPr>
          <p:cNvPr id="4" name="Rectangle 3"/>
          <p:cNvSpPr/>
          <p:nvPr/>
        </p:nvSpPr>
        <p:spPr>
          <a:xfrm>
            <a:off x="457200" y="2276872"/>
            <a:ext cx="7499176" cy="1200329"/>
          </a:xfrm>
          <a:prstGeom prst="rect">
            <a:avLst/>
          </a:prstGeom>
        </p:spPr>
        <p:txBody>
          <a:bodyPr wrap="square">
            <a:spAutoFit/>
          </a:bodyPr>
          <a:lstStyle/>
          <a:p>
            <a:r>
              <a:rPr lang="en-IN" sz="3600" dirty="0">
                <a:solidFill>
                  <a:srgbClr val="00B0F0"/>
                </a:solidFill>
                <a:effectLst>
                  <a:outerShdw blurRad="38100" dist="38100" dir="2700000" algn="tl">
                    <a:srgbClr val="000000">
                      <a:alpha val="43137"/>
                    </a:srgbClr>
                  </a:outerShdw>
                </a:effectLst>
              </a:rPr>
              <a:t>Detection and Management of Forest Fires.</a:t>
            </a:r>
          </a:p>
        </p:txBody>
      </p:sp>
    </p:spTree>
    <p:extLst>
      <p:ext uri="{BB962C8B-B14F-4D97-AF65-F5344CB8AC3E}">
        <p14:creationId xmlns:p14="http://schemas.microsoft.com/office/powerpoint/2010/main" val="398873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457200" y="1600200"/>
            <a:ext cx="8229600" cy="5141168"/>
          </a:xfrm>
        </p:spPr>
        <p:txBody>
          <a:bodyPr>
            <a:normAutofit fontScale="92500" lnSpcReduction="20000"/>
          </a:bodyPr>
          <a:lstStyle/>
          <a:p>
            <a:r>
              <a:rPr lang="en-US" dirty="0"/>
              <a:t>Forests are the protectors of earth's ecological balance. Unfortunately, the forest fire is usually only observed when it has already spread over a large area, making its control and stoppage arduous and even impossible at times. The result is devastating loss and irreparable damage to the environment and atmosphere (30% of carbon dioxide (CO2) in the atmosphere comes from forest fires) , in addition to irreparable damage to the ecology (huge amounts of smoke and carbon dioxide (CO2) in the atmosphere). Among other terrible consequences of forest fires are long-term disastrous effects such as impacts on local weather patterns, global warming, and extinction of rare species of the flora and fauna.</a:t>
            </a:r>
            <a:endParaRPr lang="en-IN" dirty="0"/>
          </a:p>
          <a:p>
            <a:r>
              <a:rPr lang="en-US" dirty="0"/>
              <a:t>The following part presents a brief overview of automatic and semiautomatic detection and monitoring systems of fire protection in the world, experience with these systems in practical operation, and their evaluation in terms of efficiency, accuracy, versatility, and other key attributes</a:t>
            </a:r>
            <a:endParaRPr lang="en-IN" dirty="0"/>
          </a:p>
          <a:p>
            <a:endParaRPr lang="en-IN" dirty="0"/>
          </a:p>
        </p:txBody>
      </p:sp>
    </p:spTree>
    <p:extLst>
      <p:ext uri="{BB962C8B-B14F-4D97-AF65-F5344CB8AC3E}">
        <p14:creationId xmlns:p14="http://schemas.microsoft.com/office/powerpoint/2010/main" val="22562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6672"/>
            <a:ext cx="8229600" cy="990600"/>
          </a:xfrm>
        </p:spPr>
        <p:txBody>
          <a:bodyPr>
            <a:normAutofit/>
          </a:bodyPr>
          <a:lstStyle/>
          <a:p>
            <a:r>
              <a:rPr lang="en-IN" sz="3200" u="sng" dirty="0"/>
              <a:t>BLOCK DIAGRAM</a:t>
            </a:r>
          </a:p>
        </p:txBody>
      </p:sp>
      <p:sp>
        <p:nvSpPr>
          <p:cNvPr id="5" name="Content Placeholder 4">
            <a:extLst>
              <a:ext uri="{FF2B5EF4-FFF2-40B4-BE49-F238E27FC236}">
                <a16:creationId xmlns:a16="http://schemas.microsoft.com/office/drawing/2014/main" id="{153B7D07-FDDD-4040-AB58-F5788103379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5DA71189-B9D8-4737-9D5B-7B5AA700F459}"/>
              </a:ext>
            </a:extLst>
          </p:cNvPr>
          <p:cNvPicPr/>
          <p:nvPr/>
        </p:nvPicPr>
        <p:blipFill>
          <a:blip r:embed="rId2"/>
          <a:stretch>
            <a:fillRect/>
          </a:stretch>
        </p:blipFill>
        <p:spPr>
          <a:xfrm>
            <a:off x="457200" y="1600200"/>
            <a:ext cx="8363272" cy="4997152"/>
          </a:xfrm>
          <a:prstGeom prst="rect">
            <a:avLst/>
          </a:prstGeom>
        </p:spPr>
      </p:pic>
    </p:spTree>
    <p:extLst>
      <p:ext uri="{BB962C8B-B14F-4D97-AF65-F5344CB8AC3E}">
        <p14:creationId xmlns:p14="http://schemas.microsoft.com/office/powerpoint/2010/main" val="384076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REQUIRED</a:t>
            </a:r>
            <a:r>
              <a:rPr lang="en-IN" dirty="0"/>
              <a:t> </a:t>
            </a:r>
            <a:r>
              <a:rPr lang="en-IN" u="sng" dirty="0"/>
              <a:t>COMPONENTS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616381771"/>
              </p:ext>
            </p:extLst>
          </p:nvPr>
        </p:nvGraphicFramePr>
        <p:xfrm>
          <a:off x="457200" y="1628803"/>
          <a:ext cx="8229600" cy="4680519"/>
        </p:xfrm>
        <a:graphic>
          <a:graphicData uri="http://schemas.openxmlformats.org/drawingml/2006/table">
            <a:tbl>
              <a:tblPr firstRow="1" firstCol="1" bandRow="1"/>
              <a:tblGrid>
                <a:gridCol w="629530">
                  <a:extLst>
                    <a:ext uri="{9D8B030D-6E8A-4147-A177-3AD203B41FA5}">
                      <a16:colId xmlns:a16="http://schemas.microsoft.com/office/drawing/2014/main" val="3346305304"/>
                    </a:ext>
                  </a:extLst>
                </a:gridCol>
                <a:gridCol w="1473590">
                  <a:extLst>
                    <a:ext uri="{9D8B030D-6E8A-4147-A177-3AD203B41FA5}">
                      <a16:colId xmlns:a16="http://schemas.microsoft.com/office/drawing/2014/main" val="2616419621"/>
                    </a:ext>
                  </a:extLst>
                </a:gridCol>
                <a:gridCol w="6126480">
                  <a:extLst>
                    <a:ext uri="{9D8B030D-6E8A-4147-A177-3AD203B41FA5}">
                      <a16:colId xmlns:a16="http://schemas.microsoft.com/office/drawing/2014/main" val="3580065777"/>
                    </a:ext>
                  </a:extLst>
                </a:gridCol>
              </a:tblGrid>
              <a:tr h="536309">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Name</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Quantity</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Component</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9636080"/>
                  </a:ext>
                </a:extLst>
              </a:tr>
              <a:tr h="292533">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U1</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ct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Arduino Uno R3</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4160727813"/>
                  </a:ext>
                </a:extLst>
              </a:tr>
              <a:tr h="292533">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U2</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ct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LCD 16 x 2 </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1310378195"/>
                  </a:ext>
                </a:extLst>
              </a:tr>
              <a:tr h="536309">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Rpot1</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ct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250 kΩ Potentiometer</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2592504929"/>
                  </a:ext>
                </a:extLst>
              </a:tr>
              <a:tr h="292533">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R1</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ct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220 Ω Resistor</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2769670317"/>
                  </a:ext>
                </a:extLst>
              </a:tr>
              <a:tr h="536309">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PIR1</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ct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a:spcAft>
                          <a:spcPts val="0"/>
                        </a:spcAft>
                      </a:pPr>
                      <a:r>
                        <a:rPr lang="en-IN" sz="1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PIR Sensor</a:t>
                      </a:r>
                      <a:endParaRPr lang="en-IN" sz="1400" b="1" dirty="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2514064479"/>
                  </a:ext>
                </a:extLst>
              </a:tr>
              <a:tr h="536309">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PING1</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ct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a:spcAft>
                          <a:spcPts val="0"/>
                        </a:spcAft>
                      </a:pPr>
                      <a:r>
                        <a:rPr lang="en-IN" sz="1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Ultrasonic Distance Sensor [Parallax Ping]</a:t>
                      </a:r>
                      <a:endParaRPr lang="en-IN" sz="1400" b="1" dirty="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2119734429"/>
                  </a:ext>
                </a:extLst>
              </a:tr>
              <a:tr h="292533">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U3</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ct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Temperature Sensor [TMP36]</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3794957451"/>
                  </a:ext>
                </a:extLst>
              </a:tr>
              <a:tr h="292533">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GAS1</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ct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a:spcAft>
                          <a:spcPts val="0"/>
                        </a:spcAft>
                      </a:pPr>
                      <a:r>
                        <a:rPr lang="en-IN" sz="1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Gas Sensor</a:t>
                      </a:r>
                      <a:endParaRPr lang="en-IN" sz="1400" b="1" dirty="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3474331061"/>
                  </a:ext>
                </a:extLst>
              </a:tr>
              <a:tr h="536309">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PIEZO1</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ct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tc>
                  <a:txBody>
                    <a:bodyPr/>
                    <a:lstStyle/>
                    <a:p>
                      <a:pPr>
                        <a:spcAft>
                          <a:spcPts val="0"/>
                        </a:spcAft>
                      </a:pPr>
                      <a:r>
                        <a:rPr lang="en-IN" sz="1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Piezo Buzzer</a:t>
                      </a:r>
                      <a:endParaRPr lang="en-IN" sz="1400" b="1" dirty="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6EE"/>
                    </a:solidFill>
                  </a:tcPr>
                </a:tc>
                <a:extLst>
                  <a:ext uri="{0D108BD9-81ED-4DB2-BD59-A6C34878D82A}">
                    <a16:rowId xmlns:a16="http://schemas.microsoft.com/office/drawing/2014/main" val="1242445862"/>
                  </a:ext>
                </a:extLst>
              </a:tr>
              <a:tr h="536309">
                <a:tc>
                  <a:txBody>
                    <a:bodyPr/>
                    <a:lstStyle/>
                    <a:p>
                      <a:pP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R2, R3</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ctr">
                        <a:spcAft>
                          <a:spcPts val="0"/>
                        </a:spcAft>
                      </a:pPr>
                      <a:r>
                        <a:rPr lang="en-IN" sz="14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IN" sz="1400" b="1">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tc>
                  <a:txBody>
                    <a:bodyPr/>
                    <a:lstStyle/>
                    <a:p>
                      <a:pPr>
                        <a:spcAft>
                          <a:spcPts val="0"/>
                        </a:spcAft>
                      </a:pPr>
                      <a:r>
                        <a:rPr lang="en-IN" sz="14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 kΩ Resistor</a:t>
                      </a:r>
                      <a:endParaRPr lang="en-IN" sz="1400" b="1" dirty="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AF6"/>
                    </a:solidFill>
                  </a:tcPr>
                </a:tc>
                <a:extLst>
                  <a:ext uri="{0D108BD9-81ED-4DB2-BD59-A6C34878D82A}">
                    <a16:rowId xmlns:a16="http://schemas.microsoft.com/office/drawing/2014/main" val="1383518667"/>
                  </a:ext>
                </a:extLst>
              </a:tr>
            </a:tbl>
          </a:graphicData>
        </a:graphic>
      </p:graphicFrame>
    </p:spTree>
    <p:extLst>
      <p:ext uri="{BB962C8B-B14F-4D97-AF65-F5344CB8AC3E}">
        <p14:creationId xmlns:p14="http://schemas.microsoft.com/office/powerpoint/2010/main" val="127439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38200"/>
            <a:ext cx="8229600" cy="990600"/>
          </a:xfrm>
        </p:spPr>
        <p:txBody>
          <a:bodyPr>
            <a:normAutofit/>
          </a:bodyPr>
          <a:lstStyle/>
          <a:p>
            <a:r>
              <a:rPr lang="en-IN" u="sng" dirty="0"/>
              <a:t>PROJECT DESCRIPTION</a:t>
            </a:r>
          </a:p>
        </p:txBody>
      </p:sp>
      <p:sp>
        <p:nvSpPr>
          <p:cNvPr id="3" name="Content Placeholder 2"/>
          <p:cNvSpPr>
            <a:spLocks noGrp="1"/>
          </p:cNvSpPr>
          <p:nvPr>
            <p:ph idx="1"/>
          </p:nvPr>
        </p:nvSpPr>
        <p:spPr>
          <a:xfrm>
            <a:off x="395536" y="1628800"/>
            <a:ext cx="8229600" cy="4876800"/>
          </a:xfrm>
        </p:spPr>
        <p:txBody>
          <a:bodyPr>
            <a:normAutofit/>
          </a:bodyPr>
          <a:lstStyle/>
          <a:p>
            <a:pPr marL="0" indent="0">
              <a:buNone/>
            </a:pPr>
            <a:endParaRPr lang="en-IN" sz="2000" dirty="0"/>
          </a:p>
          <a:p>
            <a:pPr marL="0" indent="0">
              <a:buNone/>
            </a:pPr>
            <a:endParaRPr lang="en-IN" sz="2000" dirty="0"/>
          </a:p>
        </p:txBody>
      </p:sp>
      <p:sp>
        <p:nvSpPr>
          <p:cNvPr id="4" name="Rectangle 3"/>
          <p:cNvSpPr/>
          <p:nvPr/>
        </p:nvSpPr>
        <p:spPr>
          <a:xfrm>
            <a:off x="539552" y="1844824"/>
            <a:ext cx="7416824" cy="3712683"/>
          </a:xfrm>
          <a:prstGeom prst="rect">
            <a:avLst/>
          </a:prstGeom>
        </p:spPr>
        <p:txBody>
          <a:bodyPr wrap="square">
            <a:spAutoFit/>
          </a:bodyPr>
          <a:lstStyle/>
          <a:p>
            <a:pPr marR="114300" indent="-6350">
              <a:lnSpc>
                <a:spcPct val="103000"/>
              </a:lnSpc>
              <a:spcAft>
                <a:spcPts val="60"/>
              </a:spcAft>
            </a:pPr>
            <a:r>
              <a:rPr lang="en-IN" sz="2400" dirty="0">
                <a:solidFill>
                  <a:srgbClr val="000000"/>
                </a:solidFill>
                <a:latin typeface="Times New Roman" panose="02020603050405020304" pitchFamily="18" charset="0"/>
                <a:ea typeface="Times New Roman" panose="02020603050405020304" pitchFamily="18" charset="0"/>
              </a:rPr>
              <a:t>This project focuses on quickly detecting forest fires and any related hazards such as falling trees, wood, etc.</a:t>
            </a:r>
          </a:p>
          <a:p>
            <a:pPr marR="114300" indent="-6350">
              <a:lnSpc>
                <a:spcPct val="103000"/>
              </a:lnSpc>
              <a:spcAft>
                <a:spcPts val="60"/>
              </a:spcAft>
            </a:pPr>
            <a:endParaRPr lang="en-IN" dirty="0">
              <a:solidFill>
                <a:srgbClr val="000000"/>
              </a:solidFill>
              <a:effectLst/>
              <a:latin typeface="Times New Roman" panose="02020603050405020304" pitchFamily="18" charset="0"/>
              <a:ea typeface="Calibri" panose="020F0502020204030204" pitchFamily="34" charset="0"/>
            </a:endParaRPr>
          </a:p>
          <a:p>
            <a:pPr marR="114300" indent="-6350">
              <a:lnSpc>
                <a:spcPct val="103000"/>
              </a:lnSpc>
              <a:spcAft>
                <a:spcPts val="60"/>
              </a:spcAft>
            </a:pPr>
            <a:r>
              <a:rPr lang="en-IN" sz="2000" dirty="0">
                <a:solidFill>
                  <a:srgbClr val="000000"/>
                </a:solidFill>
                <a:latin typeface="Times New Roman" panose="02020603050405020304" pitchFamily="18" charset="0"/>
                <a:ea typeface="Calibri" panose="020F0502020204030204" pitchFamily="34" charset="0"/>
              </a:rPr>
              <a:t>A PIR motion sensor is used to detect motion such as falling trees, etc. it triggers an interrupt which uses the Ultrasonic Distance sensor to measure the distance to the falling object and Sounds a </a:t>
            </a:r>
            <a:r>
              <a:rPr lang="en-IN" sz="2000" dirty="0" err="1">
                <a:solidFill>
                  <a:srgbClr val="000000"/>
                </a:solidFill>
                <a:latin typeface="Times New Roman" panose="02020603050405020304" pitchFamily="18" charset="0"/>
                <a:ea typeface="Calibri" panose="020F0502020204030204" pitchFamily="34" charset="0"/>
              </a:rPr>
              <a:t>Peizo</a:t>
            </a:r>
            <a:r>
              <a:rPr lang="en-IN" sz="2000" dirty="0">
                <a:solidFill>
                  <a:srgbClr val="000000"/>
                </a:solidFill>
                <a:latin typeface="Times New Roman" panose="02020603050405020304" pitchFamily="18" charset="0"/>
                <a:ea typeface="Calibri" panose="020F0502020204030204" pitchFamily="34" charset="0"/>
              </a:rPr>
              <a:t> Electric Buzzer to Warn nearby Fire Fighters.</a:t>
            </a:r>
          </a:p>
          <a:p>
            <a:pPr marR="114300" indent="-6350">
              <a:lnSpc>
                <a:spcPct val="103000"/>
              </a:lnSpc>
              <a:spcAft>
                <a:spcPts val="60"/>
              </a:spcAft>
            </a:pPr>
            <a:endParaRPr lang="en-IN" sz="2000" dirty="0">
              <a:solidFill>
                <a:srgbClr val="000000"/>
              </a:solidFill>
              <a:effectLst/>
              <a:latin typeface="Times New Roman" panose="02020603050405020304" pitchFamily="18" charset="0"/>
              <a:ea typeface="Calibri" panose="020F0502020204030204" pitchFamily="34" charset="0"/>
            </a:endParaRPr>
          </a:p>
          <a:p>
            <a:pPr marR="114300" indent="-6350">
              <a:lnSpc>
                <a:spcPct val="103000"/>
              </a:lnSpc>
              <a:spcAft>
                <a:spcPts val="60"/>
              </a:spcAft>
            </a:pPr>
            <a:r>
              <a:rPr lang="en-IN" sz="2000" dirty="0">
                <a:solidFill>
                  <a:srgbClr val="000000"/>
                </a:solidFill>
                <a:latin typeface="Times New Roman" panose="02020603050405020304" pitchFamily="18" charset="0"/>
                <a:ea typeface="Calibri" panose="020F0502020204030204" pitchFamily="34" charset="0"/>
              </a:rPr>
              <a:t>Without any motion, the appliance continuously monitors temperature and gas levels and sounds the piezo  buzzer to alert people if smoke and temperature levels are above safe levels.</a:t>
            </a:r>
            <a:endParaRPr lang="en-IN" sz="20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4963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APPLICATIONS</a:t>
            </a:r>
          </a:p>
        </p:txBody>
      </p:sp>
      <p:sp>
        <p:nvSpPr>
          <p:cNvPr id="3" name="Content Placeholder 2"/>
          <p:cNvSpPr>
            <a:spLocks noGrp="1"/>
          </p:cNvSpPr>
          <p:nvPr>
            <p:ph idx="1"/>
          </p:nvPr>
        </p:nvSpPr>
        <p:spPr/>
        <p:txBody>
          <a:bodyPr>
            <a:normAutofit fontScale="92500" lnSpcReduction="10000"/>
          </a:bodyPr>
          <a:lstStyle/>
          <a:p>
            <a:r>
              <a:rPr lang="en-US" dirty="0"/>
              <a:t>Contribution to the forest fire fighting strategy, providing critical data to improve their safety and efficiency.</a:t>
            </a:r>
          </a:p>
          <a:p>
            <a:r>
              <a:rPr lang="en-US" dirty="0"/>
              <a:t>Provides valuable forest and climate parameters as input to the fire propagation models. This includes Temperature, Tree fall, Tree fall Distance, Smoke levels.</a:t>
            </a:r>
          </a:p>
          <a:p>
            <a:r>
              <a:rPr lang="en-US" dirty="0"/>
              <a:t>Early detection of forest fires, and real time reports about the fire spread. They provide alerts by integrating information from several nodes.</a:t>
            </a:r>
          </a:p>
          <a:p>
            <a:r>
              <a:rPr lang="en-US" dirty="0"/>
              <a:t>Nodes will not need any kind of maintenance or battery recharging. Energy harvesting techniques and an optimized low power consumption will ensure uninterrupted functioning.</a:t>
            </a:r>
            <a:endParaRPr lang="en-IN" dirty="0"/>
          </a:p>
          <a:p>
            <a:r>
              <a:rPr lang="en-US" dirty="0"/>
              <a:t> Monitoring of the potential risk areas and an early detection of fire can significantly shorten the reaction time and also reduce the potential damage as well as the cost of fire fighting</a:t>
            </a:r>
            <a:endParaRPr lang="en-IN" dirty="0"/>
          </a:p>
          <a:p>
            <a:endParaRPr lang="en-IN" dirty="0"/>
          </a:p>
          <a:p>
            <a:endParaRPr lang="en-IN" dirty="0"/>
          </a:p>
        </p:txBody>
      </p:sp>
    </p:spTree>
    <p:extLst>
      <p:ext uri="{BB962C8B-B14F-4D97-AF65-F5344CB8AC3E}">
        <p14:creationId xmlns:p14="http://schemas.microsoft.com/office/powerpoint/2010/main" val="224684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REFERENCES(Website links, Books etc.</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1) </a:t>
            </a:r>
            <a:r>
              <a:rPr lang="en-US" dirty="0">
                <a:effectLst>
                  <a:outerShdw blurRad="38100" dist="25400" dir="5400000" algn="ctr">
                    <a:srgbClr val="6E747A">
                      <a:alpha val="43000"/>
                    </a:srgbClr>
                  </a:outerShdw>
                </a:effectLst>
              </a:rPr>
              <a:t>http://www.fao.org </a:t>
            </a:r>
            <a:r>
              <a:rPr lang="en-US" dirty="0"/>
              <a:t>› </a:t>
            </a:r>
            <a:r>
              <a:rPr lang="en-US" dirty="0" err="1"/>
              <a:t>forestryPDF</a:t>
            </a:r>
            <a:endParaRPr lang="en-IN" dirty="0"/>
          </a:p>
          <a:p>
            <a:pPr marL="0" indent="0">
              <a:buNone/>
            </a:pPr>
            <a:r>
              <a:rPr lang="en-US" dirty="0"/>
              <a:t>Wildland Fire Management - Food and Agriculture Organization, FOREST FIRE DISASTER MANAGEMENT</a:t>
            </a:r>
            <a:endParaRPr lang="en-IN" dirty="0"/>
          </a:p>
          <a:p>
            <a:pPr marL="0" indent="0">
              <a:buNone/>
            </a:pPr>
            <a:r>
              <a:rPr lang="en-US" dirty="0"/>
              <a:t>Dr. </a:t>
            </a:r>
            <a:r>
              <a:rPr lang="en-US" dirty="0" err="1"/>
              <a:t>Satendra</a:t>
            </a:r>
            <a:endParaRPr lang="en-IN" dirty="0"/>
          </a:p>
          <a:p>
            <a:pPr marL="0" indent="0">
              <a:buNone/>
            </a:pPr>
            <a:r>
              <a:rPr lang="en-US" dirty="0"/>
              <a:t>Dr. </a:t>
            </a:r>
            <a:r>
              <a:rPr lang="en-US" dirty="0" err="1"/>
              <a:t>Ashutosh</a:t>
            </a:r>
            <a:r>
              <a:rPr lang="en-US" dirty="0"/>
              <a:t> Dev Kaushik</a:t>
            </a:r>
            <a:endParaRPr lang="en-IN" dirty="0"/>
          </a:p>
          <a:p>
            <a:pPr marL="0" indent="0">
              <a:buNone/>
            </a:pPr>
            <a:r>
              <a:rPr lang="en-US" dirty="0"/>
              <a:t> </a:t>
            </a:r>
            <a:endParaRPr lang="en-IN" dirty="0"/>
          </a:p>
          <a:p>
            <a:pPr marL="0" indent="0">
              <a:buNone/>
            </a:pPr>
            <a:r>
              <a:rPr lang="en-US" dirty="0"/>
              <a:t>2) </a:t>
            </a:r>
            <a:r>
              <a:rPr lang="en-US" u="sng" dirty="0">
                <a:effectLst>
                  <a:outerShdw blurRad="38100" dist="25400" dir="5400000" algn="ctr">
                    <a:srgbClr val="6E747A">
                      <a:alpha val="43000"/>
                    </a:srgbClr>
                  </a:outerShdw>
                </a:effectLst>
                <a:hlinkClick r:id="rId2"/>
              </a:rPr>
              <a:t>https://www.engpaper.com</a:t>
            </a:r>
            <a:endParaRPr lang="en-IN" dirty="0"/>
          </a:p>
          <a:p>
            <a:pPr marL="0" indent="0">
              <a:buNone/>
            </a:pPr>
            <a:r>
              <a:rPr lang="en-US" dirty="0">
                <a:effectLst>
                  <a:outerShdw blurRad="38100" dist="25400" dir="5400000" algn="ctr">
                    <a:srgbClr val="6E747A">
                      <a:alpha val="43000"/>
                    </a:srgbClr>
                  </a:outerShdw>
                </a:effectLst>
              </a:rPr>
              <a:t> </a:t>
            </a:r>
            <a:endParaRPr lang="en-IN" dirty="0"/>
          </a:p>
          <a:p>
            <a:pPr marL="0" indent="0">
              <a:buNone/>
            </a:pPr>
            <a:r>
              <a:rPr lang="en-US" dirty="0">
                <a:effectLst>
                  <a:outerShdw blurRad="38100" dist="19050" dir="2700000" algn="tl">
                    <a:schemeClr val="dk1">
                      <a:alpha val="40000"/>
                    </a:schemeClr>
                  </a:outerShdw>
                </a:effectLst>
              </a:rPr>
              <a:t>3) </a:t>
            </a:r>
            <a:r>
              <a:rPr lang="en-US" dirty="0" err="1">
                <a:effectLst>
                  <a:outerShdw blurRad="38100" dist="19050" dir="2700000" algn="tl">
                    <a:schemeClr val="dk1">
                      <a:alpha val="40000"/>
                    </a:schemeClr>
                  </a:outerShdw>
                </a:effectLst>
              </a:rPr>
              <a:t>TinkerCAD</a:t>
            </a:r>
            <a:r>
              <a:rPr lang="en-US" dirty="0">
                <a:effectLst>
                  <a:outerShdw blurRad="38100" dist="19050" dir="2700000" algn="tl">
                    <a:schemeClr val="dk1">
                      <a:alpha val="40000"/>
                    </a:schemeClr>
                  </a:outerShdw>
                </a:effectLst>
              </a:rPr>
              <a:t> Assignments ,YouTube, Google.</a:t>
            </a:r>
          </a:p>
          <a:p>
            <a:pPr marL="0" indent="0">
              <a:buNone/>
            </a:pPr>
            <a:r>
              <a:rPr lang="en-US" dirty="0">
                <a:effectLst>
                  <a:outerShdw blurRad="38100" dist="19050" dir="2700000" algn="tl">
                    <a:schemeClr val="dk1">
                      <a:alpha val="40000"/>
                    </a:schemeClr>
                  </a:outerShdw>
                </a:effectLst>
              </a:rPr>
              <a:t> </a:t>
            </a:r>
            <a:endParaRPr lang="en-IN" dirty="0"/>
          </a:p>
          <a:p>
            <a:pPr marL="0" indent="0">
              <a:buNone/>
            </a:pPr>
            <a:r>
              <a:rPr lang="en-IN" dirty="0">
                <a:effectLst>
                  <a:outerShdw blurRad="38100" dist="19050" dir="2700000" algn="tl">
                    <a:schemeClr val="dk1">
                      <a:alpha val="40000"/>
                    </a:schemeClr>
                  </a:outerShdw>
                </a:effectLst>
              </a:rPr>
              <a:t>4</a:t>
            </a:r>
            <a:r>
              <a:rPr lang="en-IN" b="1" dirty="0">
                <a:effectLst>
                  <a:outerShdw blurRad="38100" dist="19050" dir="2700000" algn="tl">
                    <a:schemeClr val="dk1">
                      <a:alpha val="40000"/>
                    </a:schemeClr>
                  </a:outerShdw>
                </a:effectLst>
              </a:rPr>
              <a:t>)</a:t>
            </a:r>
            <a:r>
              <a:rPr lang="en-IN" b="1" dirty="0"/>
              <a:t> </a:t>
            </a:r>
            <a:r>
              <a:rPr lang="en-IN" dirty="0"/>
              <a:t>A Review on Forest Fire Detection Techniques</a:t>
            </a:r>
          </a:p>
          <a:p>
            <a:pPr marL="0" indent="0">
              <a:buNone/>
            </a:pPr>
            <a:r>
              <a:rPr lang="en-US" b="1" dirty="0">
                <a:hlinkClick r:id="rId3"/>
              </a:rPr>
              <a:t>Ahmad A. A. </a:t>
            </a:r>
            <a:r>
              <a:rPr lang="en-US" b="1" dirty="0" err="1">
                <a:hlinkClick r:id="rId3"/>
              </a:rPr>
              <a:t>Alkhatib</a:t>
            </a:r>
            <a:endParaRPr lang="en-IN" dirty="0"/>
          </a:p>
          <a:p>
            <a:pPr marL="0" indent="0">
              <a:buNone/>
            </a:pPr>
            <a:r>
              <a:rPr lang="en-US" dirty="0"/>
              <a:t>The University of South Wales, UK</a:t>
            </a:r>
            <a:br>
              <a:rPr lang="en-US" dirty="0"/>
            </a:br>
            <a:r>
              <a:rPr lang="en-US" dirty="0">
                <a:effectLst>
                  <a:outerShdw blurRad="38100" dist="19050" dir="2700000" algn="tl">
                    <a:schemeClr val="dk1">
                      <a:alpha val="40000"/>
                    </a:schemeClr>
                  </a:outerShdw>
                </a:effectLst>
              </a:rPr>
              <a:t> </a:t>
            </a:r>
            <a:endParaRPr lang="en-IN" dirty="0"/>
          </a:p>
        </p:txBody>
      </p:sp>
    </p:spTree>
    <p:extLst>
      <p:ext uri="{BB962C8B-B14F-4D97-AF65-F5344CB8AC3E}">
        <p14:creationId xmlns:p14="http://schemas.microsoft.com/office/powerpoint/2010/main" val="83843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lgn="ctr">
              <a:buNone/>
            </a:pPr>
            <a:endParaRPr lang="en-IN" sz="4400" dirty="0"/>
          </a:p>
          <a:p>
            <a:pPr marL="0" indent="0" algn="ctr">
              <a:buNone/>
            </a:pPr>
            <a:endParaRPr lang="en-IN" sz="4400" dirty="0"/>
          </a:p>
          <a:p>
            <a:pPr marL="0" indent="0" algn="ctr">
              <a:buNone/>
            </a:pPr>
            <a:r>
              <a:rPr lang="en-IN" sz="4400" dirty="0">
                <a:solidFill>
                  <a:srgbClr val="002060"/>
                </a:solidFill>
                <a:latin typeface="Bahnschrift" pitchFamily="34" charset="0"/>
              </a:rPr>
              <a:t>THANK YOU</a:t>
            </a:r>
          </a:p>
        </p:txBody>
      </p:sp>
    </p:spTree>
    <p:extLst>
      <p:ext uri="{BB962C8B-B14F-4D97-AF65-F5344CB8AC3E}">
        <p14:creationId xmlns:p14="http://schemas.microsoft.com/office/powerpoint/2010/main" val="963245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AC50C095C5A8468053449A6B3176EE" ma:contentTypeVersion="8" ma:contentTypeDescription="Create a new document." ma:contentTypeScope="" ma:versionID="e06f8bcee00fef209c01778c7f2cd916">
  <xsd:schema xmlns:xsd="http://www.w3.org/2001/XMLSchema" xmlns:xs="http://www.w3.org/2001/XMLSchema" xmlns:p="http://schemas.microsoft.com/office/2006/metadata/properties" xmlns:ns2="852f7f84-ee64-42d1-bbe2-b75ed5446aeb" targetNamespace="http://schemas.microsoft.com/office/2006/metadata/properties" ma:root="true" ma:fieldsID="6c70184f9b81a8befee3134ca751eac3" ns2:_="">
    <xsd:import namespace="852f7f84-ee64-42d1-bbe2-b75ed5446ae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2f7f84-ee64-42d1-bbe2-b75ed5446a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49A73F-C7D4-44B0-AB60-4E0230B5AE0F}">
  <ds:schemaRefs>
    <ds:schemaRef ds:uri="http://schemas.microsoft.com/sharepoint/v3/contenttype/forms"/>
  </ds:schemaRefs>
</ds:datastoreItem>
</file>

<file path=customXml/itemProps2.xml><?xml version="1.0" encoding="utf-8"?>
<ds:datastoreItem xmlns:ds="http://schemas.openxmlformats.org/officeDocument/2006/customXml" ds:itemID="{F31A2514-D0D1-4BFA-815A-CD43E04D2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2f7f84-ee64-42d1-bbe2-b75ed5446a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E23F98-3943-4DF1-B88E-EE8E0F9433CD}">
  <ds:schemaRefs>
    <ds:schemaRef ds:uri="852f7f84-ee64-42d1-bbe2-b75ed5446aeb"/>
    <ds:schemaRef ds:uri="http://schemas.microsoft.com/office/2006/metadata/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Clarity</Template>
  <TotalTime>848</TotalTime>
  <Words>620</Words>
  <Application>Microsoft Office PowerPoint</Application>
  <PresentationFormat>On-screen Show (4:3)</PresentationFormat>
  <Paragraphs>79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vt:lpstr>
      <vt:lpstr>Calibri</vt:lpstr>
      <vt:lpstr>Calibri Light</vt:lpstr>
      <vt:lpstr>Segoe UI Emoji</vt:lpstr>
      <vt:lpstr>Times New Roman</vt:lpstr>
      <vt:lpstr>Clarity</vt:lpstr>
      <vt:lpstr>MPCA LAB MINI PROJECT</vt:lpstr>
      <vt:lpstr>PROBLEM STATEMENT</vt:lpstr>
      <vt:lpstr>INTRODUCTION</vt:lpstr>
      <vt:lpstr>BLOCK DIAGRAM</vt:lpstr>
      <vt:lpstr>REQUIRED COMPONENTS</vt:lpstr>
      <vt:lpstr>PROJECT DESCRIPTION</vt:lpstr>
      <vt:lpstr>APPLICATIONS</vt:lpstr>
      <vt:lpstr>REFERENCES(Website links, Books etc.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MPCA MINI PROJECT</dc:title>
  <dc:creator>user</dc:creator>
  <cp:lastModifiedBy>Ujwal Kundur</cp:lastModifiedBy>
  <cp:revision>34</cp:revision>
  <dcterms:created xsi:type="dcterms:W3CDTF">2020-04-03T15:43:14Z</dcterms:created>
  <dcterms:modified xsi:type="dcterms:W3CDTF">2021-04-19T07:01:15Z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0x010100DBAC50C095C5A8468053449A6B3176EE</vt:lpwstr>
  </property>
</Properties>
</file>