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42" r:id="rId2"/>
    <p:sldId id="732" r:id="rId3"/>
    <p:sldId id="698" r:id="rId4"/>
    <p:sldId id="743" r:id="rId5"/>
    <p:sldId id="744" r:id="rId6"/>
    <p:sldId id="745" r:id="rId7"/>
    <p:sldId id="733" r:id="rId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4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B2B2B2"/>
    <a:srgbClr val="FFFFCC"/>
    <a:srgbClr val="FF0000"/>
    <a:srgbClr val="0033CC"/>
    <a:srgbClr val="008000"/>
    <a:srgbClr val="33CC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>
      <p:cViewPr>
        <p:scale>
          <a:sx n="100" d="100"/>
          <a:sy n="100" d="100"/>
        </p:scale>
        <p:origin x="116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6.bin"/><Relationship Id="rId8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png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CMS Contact Interaction (CI) Search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536" b="-16536"/>
          <a:stretch>
            <a:fillRect/>
          </a:stretch>
        </p:blipFill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16536" b="-16536"/>
          <a:stretch>
            <a:fillRect/>
          </a:stretch>
        </p:blipFill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051800" cy="48196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  <a:r>
              <a:rPr lang="en-US" dirty="0" smtClean="0"/>
              <a:t>: search for new interactions amongst left-handed quark fields that can be modeled by the effective </a:t>
            </a:r>
            <a:r>
              <a:rPr lang="en-US" dirty="0" err="1" smtClean="0"/>
              <a:t>Lagrangian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</a:t>
            </a:r>
            <a:r>
              <a:rPr lang="en-US" dirty="0" smtClean="0"/>
              <a:t> = ±4π and </a:t>
            </a:r>
            <a:r>
              <a:rPr lang="en-US" i="1" dirty="0" smtClean="0"/>
              <a:t>O</a:t>
            </a:r>
            <a:r>
              <a:rPr lang="en-US" dirty="0" smtClean="0"/>
              <a:t> is the dimension 6 operator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which describes </a:t>
            </a:r>
            <a:r>
              <a:rPr lang="en-US" dirty="0" smtClean="0">
                <a:solidFill>
                  <a:srgbClr val="0000FF"/>
                </a:solidFill>
              </a:rPr>
              <a:t>contact interactions </a:t>
            </a:r>
            <a:r>
              <a:rPr lang="en-US" dirty="0" smtClean="0"/>
              <a:t>between 4 </a:t>
            </a:r>
            <a:r>
              <a:rPr lang="en-US" dirty="0" err="1" smtClean="0"/>
              <a:t>fermion</a:t>
            </a:r>
            <a:r>
              <a:rPr lang="en-US" dirty="0" smtClean="0"/>
              <a:t> fields, characterized by the mass scale </a:t>
            </a:r>
            <a:r>
              <a:rPr lang="en-US" dirty="0" err="1" smtClean="0"/>
              <a:t>Λ</a:t>
            </a:r>
            <a:r>
              <a:rPr lang="en-US" dirty="0" smtClean="0"/>
              <a:t>. At leading order, the cross section is given by					     , where </a:t>
            </a:r>
            <a:r>
              <a:rPr lang="en-US" i="1" dirty="0" err="1" smtClean="0"/>
              <a:t>c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are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-dependent coefficients.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52800" y="2057400"/>
          <a:ext cx="2050026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Equation" r:id="rId3" imgW="914400" imgH="393700" progId="Equation.DSMT4">
                  <p:embed/>
                </p:oleObj>
              </mc:Choice>
              <mc:Fallback>
                <p:oleObj name="Equation" r:id="rId3" imgW="9144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050026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667125" y="3581400"/>
          <a:ext cx="31019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5" imgW="1384300" imgH="254000" progId="Equation.DSMT4">
                  <p:embed/>
                </p:oleObj>
              </mc:Choice>
              <mc:Fallback>
                <p:oleObj name="Equation" r:id="rId5" imgW="1384300" imgH="254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581400"/>
                        <a:ext cx="310197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429000" y="5024438"/>
          <a:ext cx="41830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7" imgW="1866900" imgH="228600" progId="Equation.DSMT4">
                  <p:embed/>
                </p:oleObj>
              </mc:Choice>
              <mc:Fallback>
                <p:oleObj name="Equation" r:id="rId7" imgW="18669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18306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Analysis</a:t>
            </a:r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4328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Bin data into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K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= 20 jet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baseline="-25000" dirty="0" smtClean="0">
                <a:ea typeface="ＭＳ Ｐゴシック" pitchFamily="-111" charset="-128"/>
                <a:cs typeface="ＭＳ Ｐゴシック" pitchFamily="-111" charset="-128"/>
              </a:rPr>
              <a:t>T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bins (</a:t>
            </a:r>
            <a:r>
              <a:rPr lang="en-US" dirty="0" smtClean="0"/>
              <a:t>507 ≤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≤ 2116 GeV)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/>
              <a:t>Do a pure shape analysis using a multinomial likelihood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r>
              <a:rPr lang="en-US" dirty="0" smtClean="0"/>
              <a:t>	where </a:t>
            </a:r>
            <a:r>
              <a:rPr lang="en-US" i="1" dirty="0" err="1" smtClean="0"/>
              <a:t>ω</a:t>
            </a:r>
            <a:r>
              <a:rPr lang="en-US" dirty="0" smtClean="0"/>
              <a:t> represent the sets nuisance parameters {(</a:t>
            </a:r>
            <a:r>
              <a:rPr lang="en-US" i="1" dirty="0" err="1" smtClean="0"/>
              <a:t>c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)}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dirty="0" smtClean="0"/>
              <a:t>Compute marginal likelihood (by MC integration)</a:t>
            </a:r>
          </a:p>
          <a:p>
            <a:pPr marL="457200" indent="-457200">
              <a:buFont typeface="+mj-lt"/>
              <a:buAutoNum type="arabicPeriod" startAt="3"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endParaRPr lang="en-US" dirty="0" smtClean="0"/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Times New Roman" pitchFamily="-111" charset="0"/>
            </a:endParaRP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6C7731F-D359-7849-A14C-1D1AF42C8974}" type="slidenum">
              <a:rPr lang="en-US" smtClean="0">
                <a:latin typeface="Times New Roman" pitchFamily="-111" charset="0"/>
              </a:rPr>
              <a:pPr/>
              <a:t>3</a:t>
            </a:fld>
            <a:endParaRPr lang="en-US" smtClean="0">
              <a:latin typeface="Times New Roman" pitchFamily="-111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233488" y="2262188"/>
          <a:ext cx="59912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2921000" imgH="495300" progId="Equation.DSMT4">
                  <p:embed/>
                </p:oleObj>
              </mc:Choice>
              <mc:Fallback>
                <p:oleObj name="Equation" r:id="rId5" imgW="29210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262188"/>
                        <a:ext cx="599122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397125" y="4408488"/>
          <a:ext cx="416718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2032000" imgH="749300" progId="Equation.DSMT4">
                  <p:embed/>
                </p:oleObj>
              </mc:Choice>
              <mc:Fallback>
                <p:oleObj name="Equation" r:id="rId7" imgW="2032000" imgH="749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408488"/>
                        <a:ext cx="4167188" cy="153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 Analysis</a:t>
            </a:r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432800" cy="481965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Compute reference prior for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λ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(using </a:t>
            </a:r>
            <a:r>
              <a:rPr lang="en-US" dirty="0" err="1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refprior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code in </a:t>
            </a:r>
            <a:r>
              <a:rPr lang="en-US" dirty="0" err="1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phystat.org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dirty="0" smtClean="0"/>
              <a:t>Compute posterior density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limits on </a:t>
            </a:r>
            <a:r>
              <a:rPr lang="en-US" dirty="0" err="1" smtClean="0"/>
              <a:t>Λ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Would like to be able to reproduce this analysis using RooFit/</a:t>
            </a:r>
            <a:r>
              <a:rPr lang="en-US" dirty="0" err="1" smtClean="0"/>
              <a:t>Roostats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  <a:defRPr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  <a:defRPr/>
            </a:pPr>
            <a:endParaRPr lang="en-US" dirty="0" smtClean="0"/>
          </a:p>
          <a:p>
            <a:pPr marL="457200" indent="-457200">
              <a:buNone/>
              <a:defRPr/>
            </a:pPr>
            <a:endParaRPr lang="en-US" dirty="0" smtClean="0"/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Times New Roman" pitchFamily="-111" charset="0"/>
            </a:endParaRP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6C7731F-D359-7849-A14C-1D1AF42C8974}" type="slidenum">
              <a:rPr lang="en-US" smtClean="0">
                <a:latin typeface="Times New Roman" pitchFamily="-111" charset="0"/>
              </a:rPr>
              <a:pPr/>
              <a:t>4</a:t>
            </a:fld>
            <a:endParaRPr lang="en-US" smtClean="0">
              <a:latin typeface="Times New Roman" pitchFamily="-111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78113" y="2784475"/>
          <a:ext cx="3100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5" imgW="1511300" imgH="203200" progId="Equation.DSMT4">
                  <p:embed/>
                </p:oleObj>
              </mc:Choice>
              <mc:Fallback>
                <p:oleObj name="Equation" r:id="rId5" imgW="15113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2784475"/>
                        <a:ext cx="3100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RooFit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Given something like</a:t>
            </a:r>
            <a:br>
              <a:rPr lang="en-US" dirty="0" smtClean="0"/>
            </a:br>
            <a:r>
              <a:rPr lang="en-US" dirty="0" err="1" smtClean="0">
                <a:solidFill>
                  <a:srgbClr val="0033CC"/>
                </a:solidFill>
              </a:rPr>
              <a:t>ws.factory('CEXPR::mypdf("func_c</a:t>
            </a:r>
            <a:r>
              <a:rPr lang="en-US" dirty="0" smtClean="0">
                <a:solidFill>
                  <a:srgbClr val="0033CC"/>
                </a:solidFill>
              </a:rPr>
              <a:t> + </a:t>
            </a:r>
            <a:r>
              <a:rPr lang="en-US" dirty="0" err="1" smtClean="0">
                <a:solidFill>
                  <a:srgbClr val="0033CC"/>
                </a:solidFill>
              </a:rPr>
              <a:t>func_b</a:t>
            </a:r>
            <a:r>
              <a:rPr lang="en-US" dirty="0" smtClean="0">
                <a:solidFill>
                  <a:srgbClr val="0033CC"/>
                </a:solidFill>
              </a:rPr>
              <a:t>*lambda + </a:t>
            </a:r>
            <a:r>
              <a:rPr lang="en-US" dirty="0" err="1" smtClean="0">
                <a:solidFill>
                  <a:srgbClr val="0033CC"/>
                </a:solidFill>
              </a:rPr>
              <a:t>func_a</a:t>
            </a:r>
            <a:r>
              <a:rPr lang="en-US" dirty="0" smtClean="0">
                <a:solidFill>
                  <a:srgbClr val="0033CC"/>
                </a:solidFill>
              </a:rPr>
              <a:t>*lambda*</a:t>
            </a:r>
            <a:r>
              <a:rPr lang="en-US" dirty="0" err="1" smtClean="0">
                <a:solidFill>
                  <a:srgbClr val="0033CC"/>
                </a:solidFill>
              </a:rPr>
              <a:t>lambda",lambda</a:t>
            </a:r>
            <a:r>
              <a:rPr lang="en-US" dirty="0" smtClean="0">
                <a:solidFill>
                  <a:srgbClr val="0033CC"/>
                </a:solidFill>
              </a:rPr>
              <a:t>, </a:t>
            </a:r>
            <a:r>
              <a:rPr lang="en-US" dirty="0" err="1" smtClean="0">
                <a:solidFill>
                  <a:srgbClr val="0033CC"/>
                </a:solidFill>
              </a:rPr>
              <a:t>func_c</a:t>
            </a:r>
            <a:r>
              <a:rPr lang="en-US" dirty="0" smtClean="0">
                <a:solidFill>
                  <a:srgbClr val="0033CC"/>
                </a:solidFill>
              </a:rPr>
              <a:t>, </a:t>
            </a:r>
            <a:r>
              <a:rPr lang="en-US" dirty="0" err="1" smtClean="0">
                <a:solidFill>
                  <a:srgbClr val="0033CC"/>
                </a:solidFill>
              </a:rPr>
              <a:t>func_b</a:t>
            </a:r>
            <a:r>
              <a:rPr lang="en-US" dirty="0" smtClean="0">
                <a:solidFill>
                  <a:srgbClr val="0033CC"/>
                </a:solidFill>
              </a:rPr>
              <a:t>, </a:t>
            </a:r>
            <a:r>
              <a:rPr lang="en-US" dirty="0" err="1" smtClean="0">
                <a:solidFill>
                  <a:srgbClr val="0033CC"/>
                </a:solidFill>
              </a:rPr>
              <a:t>func_a</a:t>
            </a:r>
            <a:r>
              <a:rPr lang="en-US" dirty="0" smtClean="0">
                <a:solidFill>
                  <a:srgbClr val="0033CC"/>
                </a:solidFill>
              </a:rPr>
              <a:t>)’)</a:t>
            </a:r>
          </a:p>
          <a:p>
            <a:pPr>
              <a:buNone/>
            </a:pPr>
            <a:r>
              <a:rPr lang="en-US" dirty="0" smtClean="0"/>
              <a:t>	what is the tidiest way to make it into a PDF?</a:t>
            </a:r>
          </a:p>
          <a:p>
            <a:r>
              <a:rPr lang="en-US" dirty="0" smtClean="0"/>
              <a:t>It seems that the generate method of a PDF built from </a:t>
            </a:r>
            <a:r>
              <a:rPr lang="en-US" dirty="0" err="1" smtClean="0">
                <a:solidFill>
                  <a:srgbClr val="0033CC"/>
                </a:solidFill>
              </a:rPr>
              <a:t>RooDataHists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RooHistFuncs</a:t>
            </a:r>
            <a:r>
              <a:rPr lang="en-US" dirty="0" smtClean="0"/>
              <a:t> with observable </a:t>
            </a:r>
            <a:r>
              <a:rPr lang="en-US" i="1" dirty="0" err="1" smtClean="0"/>
              <a:t>x</a:t>
            </a:r>
            <a:r>
              <a:rPr lang="en-US" dirty="0" smtClean="0"/>
              <a:t> (e.g., the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in the CI analysis) generates </a:t>
            </a:r>
            <a:r>
              <a:rPr lang="en-US" i="1" dirty="0" err="1" smtClean="0"/>
              <a:t>x</a:t>
            </a:r>
            <a:r>
              <a:rPr lang="en-US" dirty="0" smtClean="0"/>
              <a:t>, even though what is returned is a </a:t>
            </a:r>
            <a:r>
              <a:rPr lang="en-US" dirty="0" err="1" smtClean="0">
                <a:solidFill>
                  <a:srgbClr val="0033CC"/>
                </a:solidFill>
              </a:rPr>
              <a:t>RooDataSet</a:t>
            </a:r>
            <a:r>
              <a:rPr lang="en-US" dirty="0" smtClean="0"/>
              <a:t> of counts. Is this correct?</a:t>
            </a:r>
          </a:p>
          <a:p>
            <a:r>
              <a:rPr lang="en-US" dirty="0" smtClean="0"/>
              <a:t>If so, would be possible to have the generate method directly generate the counts?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RooFit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CI example, there are ~200,000 jet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err="1" smtClean="0"/>
              <a:t>s</a:t>
            </a:r>
            <a:r>
              <a:rPr lang="en-US" dirty="0" smtClean="0"/>
              <a:t>, but only 20 bins. It would be more more efficient to generate the 20 counts directly rather than generate 200,000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err="1" smtClean="0"/>
              <a:t>s</a:t>
            </a:r>
            <a:r>
              <a:rPr lang="en-US" dirty="0" smtClean="0"/>
              <a:t>, which are then </a:t>
            </a:r>
            <a:r>
              <a:rPr lang="en-US" dirty="0" err="1" smtClean="0"/>
              <a:t>histogrammed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In the next LHC run, the number of </a:t>
            </a:r>
            <a:r>
              <a:rPr lang="en-US" i="1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err="1" smtClean="0"/>
              <a:t>s</a:t>
            </a:r>
            <a:r>
              <a:rPr lang="en-US" dirty="0" smtClean="0"/>
              <a:t> is likely to be in the millions!</a:t>
            </a:r>
          </a:p>
          <a:p>
            <a:r>
              <a:rPr lang="en-US" dirty="0" smtClean="0"/>
              <a:t>Why is a bin integrator needed when one knows the expected count per bin from the </a:t>
            </a:r>
            <a:r>
              <a:rPr lang="en-US" dirty="0" err="1" smtClean="0"/>
              <a:t>RooDataHist/RooHistFuncs</a:t>
            </a:r>
            <a:r>
              <a:rPr lang="en-US" dirty="0" smtClean="0"/>
              <a:t>? Is there a tidier way to cause RooFit to use the bin integrator  than the code:</a:t>
            </a:r>
            <a:br>
              <a:rPr lang="en-US" dirty="0" smtClean="0"/>
            </a:br>
            <a:r>
              <a:rPr lang="en-US" dirty="0" err="1" smtClean="0">
                <a:solidFill>
                  <a:srgbClr val="0033CC"/>
                </a:solidFill>
              </a:rPr>
              <a:t>customConfig</a:t>
            </a:r>
            <a:r>
              <a:rPr lang="en-US" dirty="0" smtClean="0">
                <a:solidFill>
                  <a:srgbClr val="0033CC"/>
                </a:solidFill>
              </a:rPr>
              <a:t> = </a:t>
            </a:r>
            <a:r>
              <a:rPr lang="en-US" dirty="0" err="1" smtClean="0">
                <a:solidFill>
                  <a:srgbClr val="0033CC"/>
                </a:solidFill>
              </a:rPr>
              <a:t>RooNumIntConfig.defaultConfig</a:t>
            </a:r>
            <a:r>
              <a:rPr lang="en-US" dirty="0" smtClean="0">
                <a:solidFill>
                  <a:srgbClr val="0033CC"/>
                </a:solidFill>
              </a:rPr>
              <a:t>()</a:t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smtClean="0">
                <a:solidFill>
                  <a:srgbClr val="0033CC"/>
                </a:solidFill>
              </a:rPr>
              <a:t>customConfig.method1D().setLabel("RooBinIntegator”)</a:t>
            </a:r>
            <a:br>
              <a:rPr lang="en-US" dirty="0" smtClean="0">
                <a:solidFill>
                  <a:srgbClr val="0033CC"/>
                </a:solidFill>
              </a:rPr>
            </a:br>
            <a:r>
              <a:rPr lang="en-US" dirty="0" err="1" smtClean="0">
                <a:solidFill>
                  <a:srgbClr val="0033CC"/>
                </a:solidFill>
              </a:rPr>
              <a:t>ws.pdf("mypdf").setIntegratorConfig(customConfig</a:t>
            </a:r>
            <a:r>
              <a:rPr lang="en-US" dirty="0" smtClean="0">
                <a:solidFill>
                  <a:srgbClr val="0033CC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classic example of a contact interaction model is Fermi’s theory of beta-decay. For example,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which we now</a:t>
            </a:r>
          </a:p>
          <a:p>
            <a:pPr>
              <a:buNone/>
            </a:pPr>
            <a:r>
              <a:rPr lang="en-US" dirty="0" smtClean="0"/>
              <a:t>				describe as: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295400" y="2057400"/>
            <a:ext cx="2514600" cy="2971800"/>
            <a:chOff x="5041900" y="1574800"/>
            <a:chExt cx="1523665" cy="2000250"/>
          </a:xfrm>
        </p:grpSpPr>
        <p:pic>
          <p:nvPicPr>
            <p:cNvPr id="9" name="Picture 7"/>
            <p:cNvPicPr>
              <a:picLocks noChangeAspect="1"/>
            </p:cNvPicPr>
            <p:nvPr/>
          </p:nvPicPr>
          <p:blipFill>
            <a:blip r:embed="rId2"/>
            <a:srcRect r="72829"/>
            <a:stretch>
              <a:fillRect/>
            </a:stretch>
          </p:blipFill>
          <p:spPr bwMode="auto">
            <a:xfrm>
              <a:off x="5041900" y="1574800"/>
              <a:ext cx="596900" cy="198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2"/>
            <a:srcRect l="55499"/>
            <a:stretch>
              <a:fillRect/>
            </a:stretch>
          </p:blipFill>
          <p:spPr bwMode="auto">
            <a:xfrm>
              <a:off x="5588000" y="1587500"/>
              <a:ext cx="977565" cy="198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4040" y="3124200"/>
            <a:ext cx="3452721" cy="291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25521</TotalTime>
  <Words>183</Words>
  <Application>Microsoft Macintosh PowerPoint</Application>
  <PresentationFormat>Letter Paper (8.5x11 in)</PresentationFormat>
  <Paragraphs>45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Marlett</vt:lpstr>
      <vt:lpstr>ＭＳ Ｐゴシック</vt:lpstr>
      <vt:lpstr>Times New Roman</vt:lpstr>
      <vt:lpstr>Wingdings</vt:lpstr>
      <vt:lpstr>Default Design</vt:lpstr>
      <vt:lpstr>Equation</vt:lpstr>
      <vt:lpstr>CMS Contact Interaction (CI) Search</vt:lpstr>
      <vt:lpstr>CI Analysis</vt:lpstr>
      <vt:lpstr>CI Analysis</vt:lpstr>
      <vt:lpstr>CI Analysis</vt:lpstr>
      <vt:lpstr>RooFit Questions</vt:lpstr>
      <vt:lpstr>RooFit Questions</vt:lpstr>
      <vt:lpstr>Backup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691</cp:revision>
  <cp:lastPrinted>1998-10-12T21:43:15Z</cp:lastPrinted>
  <dcterms:created xsi:type="dcterms:W3CDTF">2013-04-25T02:35:57Z</dcterms:created>
  <dcterms:modified xsi:type="dcterms:W3CDTF">2017-11-17T19:48:49Z</dcterms:modified>
</cp:coreProperties>
</file>