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presProps.xml" ContentType="application/vnd.openxmlformats-officedocument.presentationml.presProps+xml"/>
  <Default Extension="vml" ContentType="application/vnd.openxmlformats-officedocument.vmlDrawing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embeddings/oleObject2.bin" ContentType="application/vnd.openxmlformats-officedocument.oleObject"/>
  <Default Extension="bin" ContentType="application/vnd.openxmlformats-officedocument.presentationml.printerSettings"/>
  <Override PartName="/docProps/core.xml" ContentType="application/vnd.openxmlformats-package.core-properties+xml"/>
  <Default Extension="rels" ContentType="application/vnd.openxmlformats-package.relationships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embeddings/oleObject1.bin" ContentType="application/vnd.openxmlformats-officedocument.oleObject"/>
  <Override PartName="/ppt/slides/slide6.xml" ContentType="application/vnd.openxmlformats-officedocument.presentationml.slide+xml"/>
  <Default Extension="pdf" ContentType="application/pdf"/>
  <Override PartName="/ppt/slideLayouts/slideLayout12.xml" ContentType="application/vnd.openxmlformats-officedocument.presentationml.slideLayout+xml"/>
  <Default Extension="pict" ContentType="image/pict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64" r:id="rId2"/>
    <p:sldId id="746" r:id="rId3"/>
    <p:sldId id="747" r:id="rId4"/>
    <p:sldId id="740" r:id="rId5"/>
    <p:sldId id="749" r:id="rId6"/>
    <p:sldId id="753" r:id="rId7"/>
    <p:sldId id="750" r:id="rId8"/>
    <p:sldId id="748" r:id="rId9"/>
    <p:sldId id="752" r:id="rId10"/>
    <p:sldId id="751" r:id="rId11"/>
    <p:sldId id="754" r:id="rId12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33FF"/>
    <a:srgbClr val="B2B2B2"/>
    <a:srgbClr val="FFFFCC"/>
    <a:srgbClr val="FF0000"/>
    <a:srgbClr val="0033CC"/>
    <a:srgbClr val="008000"/>
    <a:srgbClr val="33CC33"/>
    <a:srgbClr val="66FF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28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964"/>
        <p:guide pos="225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presProps" Target="presProps.xml"/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printerSettings" Target="printerSettings/printerSettings1.bin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19" Type="http://schemas.openxmlformats.org/officeDocument/2006/relationships/tableStyles" Target="tableStyle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ict"/><Relationship Id="rId1" Type="http://schemas.openxmlformats.org/officeDocument/2006/relationships/image" Target="../media/image6.pict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ict"/><Relationship Id="rId1" Type="http://schemas.openxmlformats.org/officeDocument/2006/relationships/image" Target="../media/image8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170238" cy="48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-1588"/>
            <a:ext cx="3170237" cy="48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1588" y="735013"/>
            <a:ext cx="4770437" cy="3578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7900" y="4559300"/>
            <a:ext cx="53594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5425"/>
            <a:ext cx="3170238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15425"/>
            <a:ext cx="3170237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12" charset="0"/>
              </a:defRPr>
            </a:lvl1pPr>
          </a:lstStyle>
          <a:p>
            <a:pPr>
              <a:defRPr/>
            </a:pPr>
            <a:fld id="{B4026CF4-C604-0442-8E92-B845DD349D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12" charset="-128"/>
        <a:cs typeface="ＭＳ Ｐゴシック" pitchFamily="-112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fld id="{987A508E-C430-DC41-AA15-E769982501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61CDA9D2-3E7F-6340-A503-FD572EC6C6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228600"/>
            <a:ext cx="1949450" cy="5886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95950" cy="5886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5D0C0408-B5BD-6C4A-9062-3A5CAD68B8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295400"/>
            <a:ext cx="7772400" cy="233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200" y="3781425"/>
            <a:ext cx="7772400" cy="233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CC772CA2-2355-204E-833E-E2B6E8C97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fld id="{CFB1A1B4-A61C-B741-9988-9C8565F8B4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fld id="{3F54E272-F36D-864B-8BAF-FCD9FE1FBC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513A9CED-5BC9-DD4E-A782-55C2EA0A7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fld id="{779068D8-8403-BF43-ADC5-99988EAE13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636BAD71-C20B-CD43-ACD8-4845BCEF8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8D3AC0C5-2408-8449-864B-4497DC5DC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59A7A110-E47D-A540-A521-A57523F42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imes New Roman" pitchFamily="-65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0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-111" charset="2"/>
        <a:buChar char="Ø"/>
        <a:defRPr sz="24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Font typeface="Marlett" pitchFamily="-111" charset="0"/>
        <a:buChar char="h"/>
        <a:defRPr sz="24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Marlett" pitchFamily="-111" charset="0"/>
        <a:buChar char="h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d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df"/><Relationship Id="rId3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stwpdf.hepforge.org/rand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458200" cy="14700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Search for Contact Interactions @ 8 TeV </a:t>
            </a:r>
            <a:br>
              <a:rPr lang="en-US" dirty="0" smtClean="0"/>
            </a:br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1638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Jeff Haas, </a:t>
            </a:r>
            <a:r>
              <a:rPr lang="en-US" u="sng" dirty="0" smtClean="0">
                <a:ea typeface="ＭＳ Ｐゴシック" pitchFamily="-111" charset="-128"/>
                <a:cs typeface="ＭＳ Ｐゴシック" pitchFamily="-111" charset="-128"/>
              </a:rPr>
              <a:t>Harrison B. </a:t>
            </a:r>
            <a:r>
              <a:rPr lang="en-US" u="sng" dirty="0" smtClean="0">
                <a:ea typeface="ＭＳ Ｐゴシック" pitchFamily="-111" charset="-128"/>
                <a:cs typeface="ＭＳ Ｐゴシック" pitchFamily="-111" charset="-128"/>
              </a:rPr>
              <a:t>Prosper</a:t>
            </a:r>
          </a:p>
          <a:p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Exotica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-</a:t>
            </a:r>
            <a:r>
              <a:rPr lang="en-US" dirty="0" err="1" smtClean="0">
                <a:ea typeface="ＭＳ Ｐゴシック" pitchFamily="-111" charset="-128"/>
                <a:cs typeface="ＭＳ Ｐゴシック" pitchFamily="-111" charset="-128"/>
              </a:rPr>
              <a:t>Multijets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Meeting</a:t>
            </a:r>
          </a:p>
          <a:p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07 March 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Analysis Steps</a:t>
            </a:r>
          </a:p>
          <a:p>
            <a:pPr marL="857250" lvl="1" indent="-457200">
              <a:buFont typeface="+mj-lt"/>
              <a:buAutoNum type="arabicPeriod" startAt="5"/>
            </a:pPr>
            <a:r>
              <a:rPr lang="en-US" dirty="0" smtClean="0"/>
              <a:t>Compute the marginal </a:t>
            </a:r>
            <a:r>
              <a:rPr lang="en-US" dirty="0" smtClean="0">
                <a:solidFill>
                  <a:srgbClr val="0033CC"/>
                </a:solidFill>
              </a:rPr>
              <a:t>multinomial </a:t>
            </a:r>
            <a:r>
              <a:rPr lang="en-US" dirty="0" smtClean="0"/>
              <a:t>likelihood as before:</a:t>
            </a:r>
          </a:p>
          <a:p>
            <a:pPr marL="1257300" lvl="2" indent="-457200">
              <a:buNone/>
            </a:pPr>
            <a:endParaRPr lang="en-US" dirty="0" smtClean="0"/>
          </a:p>
          <a:p>
            <a:pPr marL="1257300" lvl="2" indent="-457200">
              <a:buNone/>
            </a:pPr>
            <a:r>
              <a:rPr lang="en-US" sz="2400" dirty="0" smtClean="0"/>
              <a:t>where </a:t>
            </a:r>
            <a:r>
              <a:rPr lang="en-US" sz="2400" i="1" dirty="0" smtClean="0"/>
              <a:t>θ</a:t>
            </a:r>
            <a:r>
              <a:rPr lang="en-US" sz="2400" dirty="0" smtClean="0"/>
              <a:t> denotes all the nuisance parameters. </a:t>
            </a:r>
            <a:r>
              <a:rPr lang="en-US" sz="2400" dirty="0" smtClean="0"/>
              <a:t>This time</a:t>
            </a:r>
          </a:p>
          <a:p>
            <a:pPr marL="1257300" lvl="2" indent="-457200">
              <a:buNone/>
            </a:pPr>
            <a:r>
              <a:rPr lang="en-US" sz="2400" dirty="0" smtClean="0"/>
              <a:t>implement likelihood </a:t>
            </a:r>
            <a:r>
              <a:rPr lang="en-US" sz="2400" dirty="0" smtClean="0"/>
              <a:t>in </a:t>
            </a:r>
            <a:r>
              <a:rPr lang="en-US" sz="2400" dirty="0" smtClean="0">
                <a:solidFill>
                  <a:srgbClr val="0033CC"/>
                </a:solidFill>
              </a:rPr>
              <a:t>RooFit/RooStats</a:t>
            </a:r>
          </a:p>
          <a:p>
            <a:pPr marL="1257300" lvl="2" indent="-457200">
              <a:buNone/>
            </a:pPr>
            <a:endParaRPr lang="en-US" dirty="0" smtClean="0"/>
          </a:p>
          <a:p>
            <a:pPr marL="857250" lvl="1" indent="-457200">
              <a:buFont typeface="+mj-lt"/>
              <a:buAutoNum type="arabicPeriod" startAt="5"/>
            </a:pPr>
            <a:r>
              <a:rPr lang="en-US" dirty="0" smtClean="0"/>
              <a:t>Compute  reference prior </a:t>
            </a:r>
            <a:r>
              <a:rPr lang="en-US" dirty="0" err="1" smtClean="0"/>
              <a:t>π(λ</a:t>
            </a:r>
            <a:r>
              <a:rPr lang="en-US" dirty="0" smtClean="0"/>
              <a:t>)</a:t>
            </a:r>
          </a:p>
          <a:p>
            <a:pPr marL="857250" lvl="1" indent="-457200">
              <a:buFont typeface="+mj-lt"/>
              <a:buAutoNum type="arabicPeriod" startAt="5"/>
            </a:pPr>
            <a:endParaRPr lang="en-US" dirty="0" smtClean="0"/>
          </a:p>
          <a:p>
            <a:pPr marL="857250" lvl="1" indent="-457200">
              <a:buFont typeface="+mj-lt"/>
              <a:buAutoNum type="arabicPeriod" startAt="5"/>
            </a:pPr>
            <a:r>
              <a:rPr lang="en-US" dirty="0" smtClean="0"/>
              <a:t>Compute limit using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671355" y="2133600"/>
          <a:ext cx="3424645" cy="838200"/>
        </p:xfrm>
        <a:graphic>
          <a:graphicData uri="http://schemas.openxmlformats.org/presentationml/2006/ole">
            <p:oleObj spid="_x0000_s36866" name="Equation" r:id="rId3" imgW="1816100" imgH="444500" progId="Equation.DSMT4">
              <p:embed/>
            </p:oleObj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4267200" y="4852988"/>
          <a:ext cx="2417762" cy="885825"/>
        </p:xfrm>
        <a:graphic>
          <a:graphicData uri="http://schemas.openxmlformats.org/presentationml/2006/ole">
            <p:oleObj spid="_x0000_s36867" name="Equation" r:id="rId4" imgW="1282700" imgH="4699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exercised the </a:t>
            </a:r>
            <a:r>
              <a:rPr lang="en-US" dirty="0" err="1" smtClean="0"/>
              <a:t>fastNLO</a:t>
            </a:r>
            <a:r>
              <a:rPr lang="en-US" dirty="0" smtClean="0"/>
              <a:t> and </a:t>
            </a:r>
            <a:r>
              <a:rPr lang="en-US" dirty="0" smtClean="0"/>
              <a:t>CIJET </a:t>
            </a:r>
            <a:r>
              <a:rPr lang="en-US" dirty="0" smtClean="0"/>
              <a:t>programs</a:t>
            </a:r>
          </a:p>
          <a:p>
            <a:endParaRPr lang="en-US" dirty="0" smtClean="0"/>
          </a:p>
          <a:p>
            <a:r>
              <a:rPr lang="en-US" dirty="0" smtClean="0"/>
              <a:t>The RooFit/RooStats implementation of the likelihood will be tested soon</a:t>
            </a:r>
          </a:p>
          <a:p>
            <a:endParaRPr lang="en-US" dirty="0" smtClean="0"/>
          </a:p>
          <a:p>
            <a:r>
              <a:rPr lang="en-US" dirty="0" smtClean="0"/>
              <a:t>Work on the reference prior will start soon (Supriya Jain)</a:t>
            </a:r>
          </a:p>
          <a:p>
            <a:endParaRPr lang="en-US" dirty="0" smtClean="0"/>
          </a:p>
          <a:p>
            <a:r>
              <a:rPr lang="en-US" dirty="0" smtClean="0"/>
              <a:t>The random sampling of MTSW2008 PDF sets not yet exercised, but example code exists</a:t>
            </a:r>
          </a:p>
          <a:p>
            <a:endParaRPr lang="en-US" dirty="0" smtClean="0"/>
          </a:p>
          <a:p>
            <a:r>
              <a:rPr lang="en-US" dirty="0" smtClean="0"/>
              <a:t>Waiting for experimental input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7 </a:t>
            </a:r>
            <a:r>
              <a:rPr lang="en-US" dirty="0" smtClean="0"/>
              <a:t>TeV Results</a:t>
            </a:r>
            <a:endParaRPr lang="en-US" dirty="0"/>
          </a:p>
        </p:txBody>
      </p:sp>
      <p:pic>
        <p:nvPicPr>
          <p:cNvPr id="8" name="Content Placeholder 7" descr="fig_data_QCD_cteq66_jesjerpdf_spectrum.pdf"/>
          <p:cNvPicPr>
            <a:picLocks noGrp="1" noChangeAspect="1"/>
          </p:cNvPicPr>
          <p:nvPr>
            <p:ph sz="half"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16536" b="-16536"/>
              <a:stretch>
                <a:fillRect/>
              </a:stretch>
            </p:blipFill>
          </mc:Choice>
          <mc:Fallback>
            <p:blipFill>
              <a:blip r:embed="rId3"/>
              <a:srcRect t="-16536" b="-16536"/>
              <a:stretch>
                <a:fillRect/>
              </a:stretch>
            </p:blipFill>
          </mc:Fallback>
        </mc:AlternateContent>
        <p:spPr/>
      </p:pic>
      <p:pic>
        <p:nvPicPr>
          <p:cNvPr id="9" name="Content Placeholder 8" descr="fig_data_QCD_cteq66_jesjerpdf_spectrum_ratio.pdf"/>
          <p:cNvPicPr>
            <a:picLocks noGrp="1" noChangeAspect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4"/>
              <a:srcRect t="-16536" b="-16536"/>
              <a:stretch>
                <a:fillRect/>
              </a:stretch>
            </p:blipFill>
          </mc:Choice>
          <mc:Fallback>
            <p:blipFill>
              <a:blip r:embed="rId5"/>
              <a:srcRect t="-16536" b="-16536"/>
              <a:stretch>
                <a:fillRect/>
              </a:stretch>
            </p:blipFill>
          </mc:Fallback>
        </mc:AlternateContent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47800" y="57150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Λ</a:t>
            </a:r>
            <a:r>
              <a:rPr lang="en-US" dirty="0" smtClean="0"/>
              <a:t> &gt; 9.9 TeV, 14.3 TeV @ 95 C.L.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TeV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Proof-reading, </a:t>
            </a:r>
            <a:r>
              <a:rPr lang="en-US" dirty="0" smtClean="0"/>
              <a:t>expect to be published soon!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B1A1B4-A61C-B741-9988-9C8565F8B42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86000"/>
            <a:ext cx="8470900" cy="34013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Overview 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Plan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Status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Goal</a:t>
            </a:r>
            <a:endParaRPr lang="en-US" dirty="0" smtClean="0">
              <a:solidFill>
                <a:srgbClr val="0033CC"/>
              </a:solidFill>
            </a:endParaRPr>
          </a:p>
          <a:p>
            <a:pPr lvl="1"/>
            <a:r>
              <a:rPr lang="en-US" dirty="0" smtClean="0"/>
              <a:t>U</a:t>
            </a:r>
            <a:r>
              <a:rPr lang="en-US" dirty="0" smtClean="0"/>
              <a:t>sing </a:t>
            </a:r>
            <a:r>
              <a:rPr lang="en-US" dirty="0" smtClean="0"/>
              <a:t>the full 8 TeV data set,</a:t>
            </a:r>
            <a:r>
              <a:rPr lang="en-US" dirty="0" smtClean="0"/>
              <a:t> compare measured </a:t>
            </a:r>
            <a:r>
              <a:rPr lang="en-US" dirty="0" smtClean="0"/>
              <a:t>inclusive </a:t>
            </a:r>
            <a:r>
              <a:rPr lang="en-US" dirty="0" smtClean="0"/>
              <a:t>jet p</a:t>
            </a:r>
            <a:r>
              <a:rPr lang="en-US" baseline="-25000" dirty="0" smtClean="0"/>
              <a:t>T</a:t>
            </a:r>
            <a:r>
              <a:rPr lang="en-US" dirty="0" smtClean="0"/>
              <a:t> spectrum of central </a:t>
            </a:r>
            <a:r>
              <a:rPr lang="en-US" dirty="0" smtClean="0"/>
              <a:t>jets to </a:t>
            </a:r>
            <a:r>
              <a:rPr lang="en-US" dirty="0" smtClean="0"/>
              <a:t>CI models</a:t>
            </a:r>
            <a:r>
              <a:rPr lang="en-US" dirty="0" smtClean="0"/>
              <a:t> aiming for a </a:t>
            </a:r>
            <a:r>
              <a:rPr lang="en-US" dirty="0" smtClean="0"/>
              <a:t>preliminary result by early summer.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What do we need? </a:t>
            </a:r>
            <a:r>
              <a:rPr lang="en-US" dirty="0" smtClean="0"/>
              <a:t>Experimental input:</a:t>
            </a:r>
          </a:p>
          <a:p>
            <a:pPr lvl="1"/>
            <a:r>
              <a:rPr lang="en-US" dirty="0" smtClean="0"/>
              <a:t>Measured inclusive jet p</a:t>
            </a:r>
            <a:r>
              <a:rPr lang="en-US" baseline="-25000" dirty="0" smtClean="0"/>
              <a:t>T</a:t>
            </a:r>
            <a:r>
              <a:rPr lang="en-US" dirty="0" smtClean="0"/>
              <a:t> spectrum</a:t>
            </a:r>
          </a:p>
          <a:p>
            <a:pPr lvl="1"/>
            <a:r>
              <a:rPr lang="en-US" dirty="0" smtClean="0"/>
              <a:t>A high p</a:t>
            </a:r>
            <a:r>
              <a:rPr lang="en-US" baseline="-25000" dirty="0" smtClean="0"/>
              <a:t>T</a:t>
            </a:r>
            <a:r>
              <a:rPr lang="en-US" dirty="0" smtClean="0"/>
              <a:t> region where trigger efficiency is constant</a:t>
            </a:r>
          </a:p>
          <a:p>
            <a:pPr lvl="1"/>
            <a:r>
              <a:rPr lang="en-US" dirty="0" smtClean="0"/>
              <a:t>Jet energy resolution vs. jet p</a:t>
            </a:r>
            <a:r>
              <a:rPr lang="en-US" baseline="-25000" dirty="0" smtClean="0"/>
              <a:t>T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Jet energy scale uncertainty</a:t>
            </a:r>
          </a:p>
          <a:p>
            <a:pPr lvl="1"/>
            <a:r>
              <a:rPr lang="en-US" dirty="0" smtClean="0"/>
              <a:t>Jet energy resolution uncertainty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What do we need?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Theoretical input: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Program to calculate QCD @ NLO </a:t>
            </a:r>
          </a:p>
          <a:p>
            <a:pPr>
              <a:buNone/>
            </a:pP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dirty="0" smtClean="0">
                <a:solidFill>
                  <a:srgbClr val="0033CC"/>
                </a:solidFill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dirty="0" err="1" smtClean="0">
                <a:ea typeface="ＭＳ Ｐゴシック" pitchFamily="-111" charset="-128"/>
                <a:cs typeface="ＭＳ Ｐゴシック" pitchFamily="-111" charset="-128"/>
              </a:rPr>
              <a:t>fastNLO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(v2.1.0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-1360 + fnl3323y0.tab)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Program to calculate CI @ NLO</a:t>
            </a:r>
          </a:p>
          <a:p>
            <a:pPr lvl="1">
              <a:buNone/>
            </a:pP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dirty="0" smtClean="0">
                <a:solidFill>
                  <a:srgbClr val="0033CC"/>
                </a:solidFill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CIJET (v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1.0, </a:t>
            </a:r>
            <a:r>
              <a:rPr lang="en-US" dirty="0" err="1" smtClean="0">
                <a:ea typeface="ＭＳ Ｐゴシック" pitchFamily="-111" charset="-128"/>
                <a:cs typeface="ＭＳ Ｐゴシック" pitchFamily="-111" charset="-128"/>
              </a:rPr>
              <a:t>Gao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, arXiv:1301.7263v1)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effective </a:t>
            </a:r>
            <a:r>
              <a:rPr lang="en-US" dirty="0" err="1" smtClean="0"/>
              <a:t>Lagrangian</a:t>
            </a:r>
            <a:r>
              <a:rPr lang="en-US" dirty="0" smtClean="0"/>
              <a:t> may be written as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i="1" dirty="0" err="1" smtClean="0"/>
              <a:t>λ</a:t>
            </a:r>
            <a:r>
              <a:rPr lang="en-US" dirty="0" smtClean="0"/>
              <a:t> = 1/Λ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i</a:t>
            </a:r>
            <a:r>
              <a:rPr lang="en-US" dirty="0" smtClean="0"/>
              <a:t> are free </a:t>
            </a:r>
            <a:r>
              <a:rPr lang="en-US" dirty="0" smtClean="0"/>
              <a:t>parameters</a:t>
            </a:r>
            <a:r>
              <a:rPr lang="en-US" dirty="0" smtClean="0"/>
              <a:t>,</a:t>
            </a:r>
            <a:r>
              <a:rPr lang="en-US" dirty="0" smtClean="0"/>
              <a:t> and </a:t>
            </a:r>
            <a:r>
              <a:rPr lang="en-US" i="1" dirty="0" err="1" smtClean="0"/>
              <a:t>O</a:t>
            </a:r>
            <a:r>
              <a:rPr lang="en-US" baseline="-25000" dirty="0" err="1" smtClean="0"/>
              <a:t>i</a:t>
            </a:r>
            <a:r>
              <a:rPr lang="en-US" dirty="0" smtClean="0"/>
              <a:t> are dimension six </a:t>
            </a:r>
            <a:r>
              <a:rPr lang="en-US" dirty="0" smtClean="0"/>
              <a:t>operators. </a:t>
            </a:r>
            <a:r>
              <a:rPr lang="en-US" dirty="0" smtClean="0"/>
              <a:t>This </a:t>
            </a:r>
            <a:r>
              <a:rPr lang="en-US" dirty="0" err="1" smtClean="0"/>
              <a:t>Lagrangian</a:t>
            </a:r>
            <a:r>
              <a:rPr lang="en-US" dirty="0" smtClean="0"/>
              <a:t> yields a cross section of the form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primed terms depend logarithmically on </a:t>
            </a:r>
            <a:r>
              <a:rPr lang="en-US" i="1" dirty="0" err="1" smtClean="0"/>
              <a:t>λ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985963" y="1905000"/>
          <a:ext cx="2424112" cy="831850"/>
        </p:xfrm>
        <a:graphic>
          <a:graphicData uri="http://schemas.openxmlformats.org/presentationml/2006/ole">
            <p:oleObj spid="_x0000_s35842" name="Equation" r:id="rId3" imgW="1295400" imgH="444500" progId="Equation.DSMT4">
              <p:embed/>
            </p:oleObj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2041525" y="4397375"/>
          <a:ext cx="5586413" cy="476250"/>
        </p:xfrm>
        <a:graphic>
          <a:graphicData uri="http://schemas.openxmlformats.org/presentationml/2006/ole">
            <p:oleObj spid="_x0000_s35843" name="Equation" r:id="rId4" imgW="2984500" imgH="2540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dirty="0" smtClean="0"/>
              <a:t>We shall follow the approach of the 7 TeV analysis, but with the following</a:t>
            </a:r>
            <a:r>
              <a:rPr lang="en-US" dirty="0" smtClean="0"/>
              <a:t> changes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Compute all models at next-to-leading order.</a:t>
            </a:r>
            <a:br>
              <a:rPr lang="en-US" dirty="0" smtClean="0"/>
            </a:br>
            <a:endParaRPr lang="en-US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Drop use of simulated events.</a:t>
            </a:r>
            <a:br>
              <a:rPr lang="en-US" dirty="0" smtClean="0"/>
            </a:br>
            <a:endParaRPr lang="en-US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Drop use of ansatz for the ratio (QCD+CI)/QCD.</a:t>
            </a:r>
            <a:br>
              <a:rPr lang="en-US" dirty="0" smtClean="0"/>
            </a:br>
            <a:endParaRPr lang="en-US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Raise p</a:t>
            </a:r>
            <a:r>
              <a:rPr lang="en-US" baseline="-25000" dirty="0" smtClean="0"/>
              <a:t>T</a:t>
            </a:r>
            <a:r>
              <a:rPr lang="en-US" dirty="0" smtClean="0"/>
              <a:t> threshold (if this proves advantageous)</a:t>
            </a:r>
            <a:br>
              <a:rPr lang="en-US" dirty="0" smtClean="0"/>
            </a:br>
            <a:endParaRPr lang="en-US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Compute limits using a Bayesian </a:t>
            </a:r>
            <a:r>
              <a:rPr lang="en-US" dirty="0" smtClean="0"/>
              <a:t>method </a:t>
            </a:r>
            <a:r>
              <a:rPr lang="en-US" i="1" dirty="0" smtClean="0"/>
              <a:t>only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Analysis Steps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Generate ensembles of MSTW2008 PDF sets using the procedure described at </a:t>
            </a:r>
            <a:r>
              <a:rPr lang="en-US" dirty="0" smtClean="0">
                <a:solidFill>
                  <a:srgbClr val="0033CC"/>
                </a:solidFill>
                <a:hlinkClick r:id="rId2"/>
              </a:rPr>
              <a:t>http://mstwpdf.hepforge.org/random/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  <a:r>
              <a:rPr lang="en-US" dirty="0" smtClean="0"/>
              <a:t>Apply </a:t>
            </a:r>
            <a:r>
              <a:rPr lang="en-US" dirty="0" smtClean="0"/>
              <a:t>same procedure </a:t>
            </a:r>
            <a:r>
              <a:rPr lang="en-US" dirty="0" smtClean="0"/>
              <a:t>to</a:t>
            </a:r>
            <a:r>
              <a:rPr lang="en-US" dirty="0" smtClean="0"/>
              <a:t> </a:t>
            </a:r>
            <a:r>
              <a:rPr lang="en-US" dirty="0" smtClean="0"/>
              <a:t>CTEQ6.6.</a:t>
            </a:r>
            <a:br>
              <a:rPr lang="en-US" dirty="0" smtClean="0"/>
            </a:br>
            <a:endParaRPr lang="en-US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For each PDF set, and random choices of the renormalization and factorization scales,  calculate inclusive jet p</a:t>
            </a:r>
            <a:r>
              <a:rPr lang="en-US" baseline="-25000" dirty="0" smtClean="0"/>
              <a:t>T</a:t>
            </a:r>
            <a:r>
              <a:rPr lang="en-US" dirty="0" smtClean="0"/>
              <a:t> spectrum.</a:t>
            </a:r>
            <a:br>
              <a:rPr lang="en-US" dirty="0" smtClean="0"/>
            </a:br>
            <a:endParaRPr lang="en-US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Convolve these spectra with jet response function using randomly sampled</a:t>
            </a:r>
            <a:r>
              <a:rPr lang="en-US" dirty="0" smtClean="0"/>
              <a:t> (JES</a:t>
            </a:r>
            <a:r>
              <a:rPr lang="en-US" dirty="0" smtClean="0"/>
              <a:t>, </a:t>
            </a:r>
            <a:r>
              <a:rPr lang="en-US" dirty="0" smtClean="0"/>
              <a:t>JER) </a:t>
            </a:r>
            <a:r>
              <a:rPr lang="en-US" dirty="0" smtClean="0"/>
              <a:t>pairs.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26163</TotalTime>
  <Words>492</Words>
  <Application>Microsoft Macintosh PowerPoint</Application>
  <PresentationFormat>Letter Paper (8.5x11 in)</PresentationFormat>
  <Paragraphs>91</Paragraphs>
  <Slides>11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Default Design</vt:lpstr>
      <vt:lpstr>Equation</vt:lpstr>
      <vt:lpstr>Search for Contact Interactions @ 8 TeV  Plans</vt:lpstr>
      <vt:lpstr>Reminder: 7 TeV Results</vt:lpstr>
      <vt:lpstr>7 TeV Results</vt:lpstr>
      <vt:lpstr>Outline</vt:lpstr>
      <vt:lpstr>Overview</vt:lpstr>
      <vt:lpstr>Overview</vt:lpstr>
      <vt:lpstr>Overview: Models</vt:lpstr>
      <vt:lpstr>Proposed Analysis</vt:lpstr>
      <vt:lpstr>Proposed Analysis</vt:lpstr>
      <vt:lpstr>Proposed Analysis</vt:lpstr>
      <vt:lpstr>Status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Harrison Prosper</cp:lastModifiedBy>
  <cp:revision>698</cp:revision>
  <cp:lastPrinted>1998-10-12T21:43:15Z</cp:lastPrinted>
  <dcterms:created xsi:type="dcterms:W3CDTF">2013-03-07T13:29:55Z</dcterms:created>
  <dcterms:modified xsi:type="dcterms:W3CDTF">2013-03-07T15:06:44Z</dcterms:modified>
</cp:coreProperties>
</file>