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Default Extension="pict" ContentType="image/pict"/>
  <Override PartName="/ppt/embeddings/oleObject3.bin" ContentType="application/vnd.openxmlformats-officedocument.oleObject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Default Extension="pdf" ContentType="application/pdf"/>
  <Override PartName="/ppt/slideLayouts/slideLayout12.xml" ContentType="application/vnd.openxmlformats-officedocument.presentationml.slideLayout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64" r:id="rId2"/>
    <p:sldId id="740" r:id="rId3"/>
    <p:sldId id="749" r:id="rId4"/>
    <p:sldId id="753" r:id="rId5"/>
    <p:sldId id="750" r:id="rId6"/>
    <p:sldId id="756" r:id="rId7"/>
    <p:sldId id="748" r:id="rId8"/>
    <p:sldId id="752" r:id="rId9"/>
    <p:sldId id="757" r:id="rId10"/>
    <p:sldId id="754" r:id="rId11"/>
    <p:sldId id="758" r:id="rId12"/>
    <p:sldId id="759" r:id="rId13"/>
    <p:sldId id="760" r:id="rId14"/>
    <p:sldId id="761" r:id="rId15"/>
    <p:sldId id="762" r:id="rId16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FF33FF"/>
    <a:srgbClr val="B2B2B2"/>
    <a:srgbClr val="FFFFCC"/>
    <a:srgbClr val="FF0000"/>
    <a:srgbClr val="0033CC"/>
    <a:srgbClr val="008000"/>
    <a:srgbClr val="33CC33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28" y="-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964"/>
        <p:guide pos="225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ict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ict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ict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170238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-1588"/>
            <a:ext cx="3170237" cy="485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1588" y="735013"/>
            <a:ext cx="4770437" cy="3578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7900" y="4559300"/>
            <a:ext cx="535940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425"/>
            <a:ext cx="31702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5425"/>
            <a:ext cx="31702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12" charset="0"/>
              </a:defRPr>
            </a:lvl1pPr>
          </a:lstStyle>
          <a:p>
            <a:pPr>
              <a:defRPr/>
            </a:pPr>
            <a:fld id="{B4026CF4-C604-0442-8E92-B845DD349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12" charset="-128"/>
        <a:cs typeface="ＭＳ Ｐゴシック" pitchFamily="-112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987A508E-C430-DC41-AA15-E769982501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1CDA9D2-3E7F-6340-A503-FD572EC6C6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228600"/>
            <a:ext cx="1949450" cy="588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95950" cy="5886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D0C0408-B5BD-6C4A-9062-3A5CAD68B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295400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0" y="3781425"/>
            <a:ext cx="7772400" cy="233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CC772CA2-2355-204E-833E-E2B6E8C97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CFB1A1B4-A61C-B741-9988-9C8565F8B4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3F54E272-F36D-864B-8BAF-FCD9FE1FBC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13A9CED-5BC9-DD4E-A782-55C2EA0A7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-112" charset="0"/>
              </a:defRPr>
            </a:lvl1pPr>
          </a:lstStyle>
          <a:p>
            <a:pPr>
              <a:defRPr/>
            </a:pPr>
            <a:fld id="{779068D8-8403-BF43-ADC5-99988EAE13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636BAD71-C20B-CD43-ACD8-4845BCEF8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8D3AC0C5-2408-8449-864B-4497DC5DC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r>
              <a:rPr lang="en-US"/>
              <a:t>Harrison Prosper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305800" y="64770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-112" charset="0"/>
              </a:defRPr>
            </a:lvl1pPr>
          </a:lstStyle>
          <a:p>
            <a:pPr>
              <a:defRPr/>
            </a:pPr>
            <a:fld id="{59A7A110-E47D-A540-A521-A57523F427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 pitchFamily="-65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0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12" charset="-128"/>
          <a:cs typeface="ＭＳ Ｐゴシック" pitchFamily="-112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-111" charset="2"/>
        <a:buChar char="Ø"/>
        <a:defRPr sz="24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Marlett" pitchFamily="-111" charset="0"/>
        <a:buChar char="h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Marlett" pitchFamily="-111" charset="0"/>
        <a:buChar char="h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df"/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df"/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stwpdf.hepforge.org/rand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1" Type="http://schemas.openxmlformats.org/officeDocument/2006/relationships/vmlDrawing" Target="../drawings/vmlDrawing3.v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Search for Contact Interactions @ 8 TeV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Status Report</a:t>
            </a:r>
            <a:endParaRPr lang="en-US" dirty="0"/>
          </a:p>
        </p:txBody>
      </p:sp>
      <p:sp>
        <p:nvSpPr>
          <p:cNvPr id="16387" name="Subtitle 6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629400" cy="1752600"/>
          </a:xfrm>
        </p:spPr>
        <p:txBody>
          <a:bodyPr/>
          <a:lstStyle/>
          <a:p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Suman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Beri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Supriya Jain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Greg Myers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Harrison B. 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>Prosper</a:t>
            </a:r>
            <a:r>
              <a:rPr lang="en-US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  <a:t/>
            </a:r>
            <a:br>
              <a:rPr lang="en-US" u="sng" dirty="0" smtClean="0">
                <a:ea typeface="ＭＳ Ｐゴシック" pitchFamily="-111" charset="-128"/>
                <a:cs typeface="ＭＳ Ｐゴシック" pitchFamily="-111" charset="-128"/>
              </a:rPr>
            </a:br>
            <a:endParaRPr lang="en-US" u="sng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1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Panjab University, </a:t>
            </a: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SUNY Buffalo, </a:t>
            </a:r>
            <a:r>
              <a:rPr lang="en-US" sz="2000" baseline="30000" dirty="0" smtClean="0">
                <a:ea typeface="ＭＳ Ｐゴシック" pitchFamily="-111" charset="-128"/>
                <a:cs typeface="ＭＳ Ｐゴシック" pitchFamily="-111" charset="-128"/>
              </a:rPr>
              <a:t>3</a:t>
            </a:r>
            <a:r>
              <a:rPr lang="en-US" sz="2000" dirty="0" smtClean="0">
                <a:ea typeface="ＭＳ Ｐゴシック" pitchFamily="-111" charset="-128"/>
                <a:cs typeface="ＭＳ Ｐゴシック" pitchFamily="-111" charset="-128"/>
              </a:rPr>
              <a:t>Florida State University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Exotica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-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Multijets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Meeting</a:t>
            </a:r>
            <a:endParaRPr lang="en-US" dirty="0" smtClean="0">
              <a:ea typeface="ＭＳ Ｐゴシック" pitchFamily="-111" charset="-128"/>
              <a:cs typeface="ＭＳ Ｐゴシック" pitchFamily="-111" charset="-128"/>
            </a:endParaRPr>
          </a:p>
          <a:p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2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7 June 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</a:t>
            </a:r>
            <a:r>
              <a:rPr lang="en-US" dirty="0" smtClean="0"/>
              <a:t> calculated the QCD and CI spectra for the nominal choices of renormalization and factorization scales, different values of </a:t>
            </a:r>
            <a:r>
              <a:rPr lang="en-US" dirty="0" err="1" smtClean="0"/>
              <a:t>Λ</a:t>
            </a:r>
            <a:r>
              <a:rPr lang="en-US" dirty="0" smtClean="0"/>
              <a:t> and two sets of values for the coefficients </a:t>
            </a:r>
            <a:r>
              <a:rPr lang="en-US" i="1" dirty="0" err="1" smtClean="0"/>
              <a:t>κ</a:t>
            </a:r>
            <a:r>
              <a:rPr lang="en-US" baseline="-25000" dirty="0" err="1" smtClean="0"/>
              <a:t>i</a:t>
            </a:r>
            <a:r>
              <a:rPr lang="en-US" dirty="0" smtClean="0"/>
              <a:t>. (Myers, </a:t>
            </a:r>
            <a:r>
              <a:rPr lang="en-US" dirty="0" err="1" smtClean="0"/>
              <a:t>Beri</a:t>
            </a:r>
            <a:r>
              <a:rPr lang="en-US" dirty="0" smtClean="0"/>
              <a:t>, HP)</a:t>
            </a:r>
          </a:p>
          <a:p>
            <a:endParaRPr lang="en-US" dirty="0" smtClean="0"/>
          </a:p>
          <a:p>
            <a:r>
              <a:rPr lang="en-US" dirty="0" smtClean="0"/>
              <a:t>The RooFit/RooStats implementation of the </a:t>
            </a:r>
            <a:r>
              <a:rPr lang="en-US" dirty="0" smtClean="0"/>
              <a:t>likelihood has been completed (Jain, HP)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Left-Left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 descr="Left_Con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066800"/>
            <a:ext cx="72009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Left-Left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 descr="Left_De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143000"/>
            <a:ext cx="72009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Vector-like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 descr="Vector_Con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143000"/>
            <a:ext cx="72009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Vector-like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6" name="Picture 5" descr="Vector_Destructiv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38200" y="1219200"/>
            <a:ext cx="72009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Smear all models  with jet response function for randomly sampled JES and JER</a:t>
            </a:r>
          </a:p>
          <a:p>
            <a:endParaRPr lang="en-US" dirty="0" smtClean="0"/>
          </a:p>
          <a:p>
            <a:r>
              <a:rPr lang="en-US" dirty="0" smtClean="0"/>
              <a:t>Compute preliminary limit</a:t>
            </a:r>
          </a:p>
          <a:p>
            <a:pPr lvl="1"/>
            <a:r>
              <a:rPr lang="en-US" dirty="0" smtClean="0"/>
              <a:t>Without and with JES and JER </a:t>
            </a:r>
            <a:r>
              <a:rPr lang="en-US" dirty="0" err="1" smtClean="0"/>
              <a:t>systematics</a:t>
            </a:r>
            <a:endParaRPr lang="en-US" dirty="0" smtClean="0"/>
          </a:p>
          <a:p>
            <a:pPr lvl="1"/>
            <a:r>
              <a:rPr lang="en-US" dirty="0" smtClean="0"/>
              <a:t>With JES, JER, PDF and renormalization and factorization scale variations</a:t>
            </a:r>
          </a:p>
          <a:p>
            <a:endParaRPr lang="en-US" dirty="0" smtClean="0"/>
          </a:p>
          <a:p>
            <a:r>
              <a:rPr lang="en-US" dirty="0" smtClean="0"/>
              <a:t>Timescale</a:t>
            </a:r>
          </a:p>
          <a:p>
            <a:pPr lvl="1"/>
            <a:r>
              <a:rPr lang="en-US" dirty="0" smtClean="0"/>
              <a:t>1 to 2 months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Overview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Analysis Overview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Status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Plans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Goal</a:t>
            </a:r>
          </a:p>
          <a:p>
            <a:pPr lvl="1"/>
            <a:r>
              <a:rPr lang="en-US" dirty="0" smtClean="0"/>
              <a:t>Using the full 8 TeV data set, compare measured inclusive jet p</a:t>
            </a:r>
            <a:r>
              <a:rPr lang="en-US" baseline="-25000" dirty="0" smtClean="0"/>
              <a:t>T</a:t>
            </a:r>
            <a:r>
              <a:rPr lang="en-US" dirty="0" smtClean="0"/>
              <a:t> spectrum of central jets to</a:t>
            </a:r>
            <a:r>
              <a:rPr lang="en-US" dirty="0" smtClean="0"/>
              <a:t> QCD+CI </a:t>
            </a:r>
            <a:r>
              <a:rPr lang="en-US" dirty="0" smtClean="0"/>
              <a:t>models aiming for a</a:t>
            </a:r>
            <a:r>
              <a:rPr lang="en-US" dirty="0" smtClean="0"/>
              <a:t> </a:t>
            </a:r>
            <a:r>
              <a:rPr lang="en-US" dirty="0" smtClean="0"/>
              <a:t>preliminary </a:t>
            </a:r>
            <a:r>
              <a:rPr lang="en-US" dirty="0" smtClean="0"/>
              <a:t>result </a:t>
            </a:r>
            <a:r>
              <a:rPr lang="en-US" dirty="0" smtClean="0"/>
              <a:t>by</a:t>
            </a:r>
            <a:r>
              <a:rPr lang="en-US" dirty="0" smtClean="0"/>
              <a:t> this </a:t>
            </a:r>
            <a:r>
              <a:rPr lang="en-US" dirty="0" smtClean="0"/>
              <a:t>summer.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Experimental input</a:t>
            </a:r>
            <a:endParaRPr lang="en-US" dirty="0" smtClean="0"/>
          </a:p>
          <a:p>
            <a:pPr lvl="1"/>
            <a:r>
              <a:rPr lang="en-US" dirty="0" smtClean="0"/>
              <a:t>Measured inclusive jet p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 smtClean="0"/>
              <a:t>spectrum above 500 GeV where trigger efficiency is flat</a:t>
            </a:r>
          </a:p>
          <a:p>
            <a:pPr lvl="1"/>
            <a:r>
              <a:rPr lang="en-US" dirty="0" smtClean="0"/>
              <a:t>Jet </a:t>
            </a:r>
            <a:r>
              <a:rPr lang="en-US" dirty="0" smtClean="0"/>
              <a:t>energy </a:t>
            </a:r>
            <a:r>
              <a:rPr lang="en-US" dirty="0" smtClean="0"/>
              <a:t>resolution (JER) σ vs.</a:t>
            </a:r>
            <a:r>
              <a:rPr lang="en-US" dirty="0" smtClean="0"/>
              <a:t> (true)</a:t>
            </a:r>
            <a:r>
              <a:rPr lang="en-US" dirty="0" smtClean="0"/>
              <a:t> </a:t>
            </a:r>
            <a:r>
              <a:rPr lang="en-US" dirty="0" smtClean="0"/>
              <a:t>jet p</a:t>
            </a:r>
            <a:r>
              <a:rPr lang="en-US" baseline="-25000" dirty="0" smtClean="0"/>
              <a:t>T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Jet energy scale </a:t>
            </a:r>
            <a:r>
              <a:rPr lang="en-US" dirty="0" smtClean="0"/>
              <a:t>uncertainty (JES) (2% – 4%)</a:t>
            </a:r>
          </a:p>
          <a:p>
            <a:pPr lvl="1"/>
            <a:r>
              <a:rPr lang="en-US" dirty="0" smtClean="0"/>
              <a:t>Jet energy resolution </a:t>
            </a:r>
            <a:r>
              <a:rPr lang="en-US" dirty="0" smtClean="0"/>
              <a:t>uncertainty (10%)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Theoretica</a:t>
            </a:r>
            <a:r>
              <a:rPr lang="en-US" dirty="0" smtClean="0">
                <a:solidFill>
                  <a:srgbClr val="0033CC"/>
                </a:solidFill>
              </a:rPr>
              <a:t>l</a:t>
            </a:r>
            <a:r>
              <a:rPr lang="en-US" dirty="0" smtClean="0">
                <a:solidFill>
                  <a:srgbClr val="0033CC"/>
                </a:solidFill>
              </a:rPr>
              <a:t> input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to calculate QCD @ NLO </a:t>
            </a:r>
          </a:p>
          <a:p>
            <a:pPr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fastNLO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 (v2.1.0-1360 + fnl3323y0.tab)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endParaRPr lang="en-US" dirty="0" smtClean="0">
              <a:solidFill>
                <a:schemeClr val="tx2"/>
              </a:solidFill>
            </a:endParaRP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Program to calculate CI @ </a:t>
            </a:r>
            <a:r>
              <a:rPr lang="en-US" dirty="0" smtClean="0">
                <a:solidFill>
                  <a:schemeClr val="tx2"/>
                </a:solidFill>
              </a:rPr>
              <a:t>NLO</a:t>
            </a:r>
          </a:p>
          <a:p>
            <a:pPr lvl="1">
              <a:buNone/>
            </a:pP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		</a:t>
            </a:r>
            <a:r>
              <a:rPr lang="en-US" dirty="0" smtClean="0">
                <a:solidFill>
                  <a:srgbClr val="0033CC"/>
                </a:solidFill>
                <a:ea typeface="ＭＳ Ｐゴシック" pitchFamily="-111" charset="-128"/>
                <a:cs typeface="ＭＳ Ｐゴシック" pitchFamily="-111" charset="-128"/>
              </a:rPr>
              <a:t>	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CIJET (v1.0, </a:t>
            </a:r>
            <a:r>
              <a:rPr lang="en-US" dirty="0" err="1" smtClean="0">
                <a:ea typeface="ＭＳ Ｐゴシック" pitchFamily="-111" charset="-128"/>
                <a:cs typeface="ＭＳ Ｐゴシック" pitchFamily="-111" charset="-128"/>
              </a:rPr>
              <a:t>Gao</a:t>
            </a:r>
            <a:r>
              <a:rPr lang="en-US" dirty="0" smtClean="0">
                <a:ea typeface="ＭＳ Ｐゴシック" pitchFamily="-111" charset="-128"/>
                <a:cs typeface="ＭＳ Ｐゴシック" pitchFamily="-111" charset="-128"/>
              </a:rPr>
              <a:t>, arXiv:1301.7263v1)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 next-to-leading order (NLO), the </a:t>
            </a:r>
            <a:r>
              <a:rPr lang="en-US" dirty="0" smtClean="0"/>
              <a:t>effective</a:t>
            </a:r>
            <a:r>
              <a:rPr lang="en-US" dirty="0" smtClean="0"/>
              <a:t> </a:t>
            </a:r>
            <a:r>
              <a:rPr lang="en-US" dirty="0" err="1" smtClean="0"/>
              <a:t>Lagrangian</a:t>
            </a:r>
            <a:r>
              <a:rPr lang="en-US" dirty="0" smtClean="0"/>
              <a:t> describing QCD-like interactions may </a:t>
            </a:r>
            <a:r>
              <a:rPr lang="en-US" dirty="0" smtClean="0"/>
              <a:t>be written as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err="1" smtClean="0">
                <a:solidFill>
                  <a:srgbClr val="0033CC"/>
                </a:solidFill>
              </a:rPr>
              <a:t>λ</a:t>
            </a:r>
            <a:r>
              <a:rPr lang="en-US" dirty="0" smtClean="0"/>
              <a:t> = 1/Λ</a:t>
            </a:r>
            <a:r>
              <a:rPr lang="en-US" baseline="30000" dirty="0" smtClean="0"/>
              <a:t>2</a:t>
            </a:r>
            <a:r>
              <a:rPr lang="en-US" dirty="0" smtClean="0"/>
              <a:t> and</a:t>
            </a:r>
            <a:r>
              <a:rPr lang="en-US" dirty="0" smtClean="0"/>
              <a:t> </a:t>
            </a:r>
            <a:r>
              <a:rPr lang="en-US" i="1" dirty="0" err="1" smtClean="0"/>
              <a:t>κ</a:t>
            </a:r>
            <a:r>
              <a:rPr lang="en-US" baseline="-25000" dirty="0" err="1" smtClean="0"/>
              <a:t>i</a:t>
            </a:r>
            <a:r>
              <a:rPr lang="en-US" dirty="0" smtClean="0"/>
              <a:t> are </a:t>
            </a:r>
            <a:r>
              <a:rPr lang="en-US" dirty="0" smtClean="0"/>
              <a:t>free </a:t>
            </a:r>
            <a:r>
              <a:rPr lang="en-US" dirty="0" smtClean="0"/>
              <a:t>parameters</a:t>
            </a:r>
            <a:r>
              <a:rPr lang="en-US" baseline="30000" dirty="0" smtClean="0"/>
              <a:t>*</a:t>
            </a:r>
            <a:r>
              <a:rPr lang="en-US" dirty="0" smtClean="0"/>
              <a:t>, and each </a:t>
            </a:r>
            <a:r>
              <a:rPr lang="en-US" i="1" dirty="0" err="1" smtClean="0"/>
              <a:t>O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is a sum over</a:t>
            </a:r>
            <a:r>
              <a:rPr lang="en-US" dirty="0" smtClean="0"/>
              <a:t> </a:t>
            </a:r>
            <a:r>
              <a:rPr lang="en-US" dirty="0" smtClean="0"/>
              <a:t>dimension six </a:t>
            </a:r>
            <a:r>
              <a:rPr lang="en-US" dirty="0" smtClean="0"/>
              <a:t>operators: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1,2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3,4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L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L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i="1" dirty="0" smtClean="0"/>
              <a:t>O</a:t>
            </a:r>
            <a:r>
              <a:rPr lang="en-US" baseline="-25000" dirty="0" smtClean="0"/>
              <a:t>5,6</a:t>
            </a:r>
            <a:r>
              <a:rPr lang="en-US" dirty="0" smtClean="0"/>
              <a:t> ~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-25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ū</a:t>
            </a:r>
            <a:r>
              <a:rPr lang="en-US" baseline="-25000" dirty="0" err="1" smtClean="0"/>
              <a:t>R</a:t>
            </a:r>
            <a:r>
              <a:rPr lang="en-US" dirty="0" err="1" smtClean="0"/>
              <a:t>γ</a:t>
            </a:r>
            <a:r>
              <a:rPr lang="en-US" baseline="30000" dirty="0" err="1" smtClean="0"/>
              <a:t>μ</a:t>
            </a:r>
            <a:r>
              <a:rPr lang="en-US" dirty="0" err="1" smtClean="0"/>
              <a:t>u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/>
            </a:r>
            <a:endParaRPr lang="en-US" sz="2000" dirty="0" smtClean="0"/>
          </a:p>
          <a:p>
            <a:pPr>
              <a:buNone/>
            </a:pPr>
            <a:r>
              <a:rPr lang="en-US" sz="1800" dirty="0" smtClean="0"/>
              <a:t>*</a:t>
            </a:r>
            <a:r>
              <a:rPr lang="en-US" sz="1800" dirty="0" smtClean="0"/>
              <a:t> In order to avoid confusion with </a:t>
            </a:r>
            <a:r>
              <a:rPr lang="en-US" sz="1800" i="1" dirty="0" err="1" smtClean="0"/>
              <a:t>λ</a:t>
            </a:r>
            <a:r>
              <a:rPr lang="en-US" sz="1800" dirty="0" smtClean="0"/>
              <a:t> = 1/</a:t>
            </a:r>
            <a:r>
              <a:rPr lang="en-US" sz="1800" dirty="0" smtClean="0"/>
              <a:t>Λ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,  </a:t>
            </a:r>
            <a:r>
              <a:rPr lang="en-US" sz="1800" dirty="0" smtClean="0"/>
              <a:t>we use </a:t>
            </a:r>
            <a:r>
              <a:rPr lang="en-US" sz="1800" i="1" dirty="0" err="1" smtClean="0"/>
              <a:t>κ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instead of </a:t>
            </a:r>
            <a:r>
              <a:rPr lang="en-US" sz="1800" i="1" dirty="0" err="1" smtClean="0"/>
              <a:t>λ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as in </a:t>
            </a:r>
            <a:r>
              <a:rPr lang="en-US" sz="1800" dirty="0" err="1" smtClean="0"/>
              <a:t>Gao</a:t>
            </a:r>
            <a:r>
              <a:rPr lang="en-US" sz="1800" dirty="0" smtClean="0"/>
              <a:t> et </a:t>
            </a:r>
            <a:r>
              <a:rPr lang="en-US" sz="1800" dirty="0" smtClean="0"/>
              <a:t>al.’s paper 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85988" y="2133600"/>
          <a:ext cx="2686050" cy="831850"/>
        </p:xfrm>
        <a:graphic>
          <a:graphicData uri="http://schemas.openxmlformats.org/presentationml/2006/ole">
            <p:oleObj spid="_x0000_s35842" name="Equation" r:id="rId3" imgW="1435100" imgH="4445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 NLO, the </a:t>
            </a:r>
            <a:r>
              <a:rPr lang="en-US" dirty="0" smtClean="0"/>
              <a:t>cross </a:t>
            </a:r>
            <a:r>
              <a:rPr lang="en-US" dirty="0" smtClean="0"/>
              <a:t>section</a:t>
            </a:r>
            <a:r>
              <a:rPr lang="en-US" dirty="0" smtClean="0"/>
              <a:t> per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bin is of the form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i="1" dirty="0" smtClean="0"/>
              <a:t>σ</a:t>
            </a:r>
            <a:r>
              <a:rPr lang="en-US" baseline="-25000" dirty="0" smtClean="0"/>
              <a:t>QCD</a:t>
            </a:r>
            <a:r>
              <a:rPr lang="en-US" dirty="0" smtClean="0"/>
              <a:t> is the SM cross section at NLO.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Notes:</a:t>
            </a:r>
          </a:p>
          <a:p>
            <a:pPr>
              <a:buNone/>
            </a:pPr>
            <a:r>
              <a:rPr lang="en-US" dirty="0" smtClean="0"/>
              <a:t>	1. T</a:t>
            </a:r>
            <a:r>
              <a:rPr lang="en-US" dirty="0" smtClean="0"/>
              <a:t>he </a:t>
            </a:r>
            <a:r>
              <a:rPr lang="en-US" dirty="0" smtClean="0"/>
              <a:t>primed </a:t>
            </a:r>
            <a:r>
              <a:rPr lang="en-US" dirty="0" smtClean="0"/>
              <a:t>terms vanish at leading order.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2. </a:t>
            </a:r>
            <a:r>
              <a:rPr lang="en-US" dirty="0" smtClean="0"/>
              <a:t>T</a:t>
            </a:r>
            <a:r>
              <a:rPr lang="en-US" dirty="0" smtClean="0"/>
              <a:t>he cross section is </a:t>
            </a:r>
            <a:r>
              <a:rPr lang="en-US" i="1" dirty="0" smtClean="0"/>
              <a:t>linear</a:t>
            </a:r>
            <a:r>
              <a:rPr lang="en-US" dirty="0" smtClean="0"/>
              <a:t> in the terms involving </a:t>
            </a:r>
            <a:r>
              <a:rPr lang="en-US" i="1" dirty="0" err="1" smtClean="0">
                <a:solidFill>
                  <a:srgbClr val="0000FF"/>
                </a:solidFill>
              </a:rPr>
              <a:t>λ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250950" y="2057400"/>
          <a:ext cx="5800725" cy="476250"/>
        </p:xfrm>
        <a:graphic>
          <a:graphicData uri="http://schemas.openxmlformats.org/presentationml/2006/ole">
            <p:oleObj spid="_x0000_s43011" name="Equation" r:id="rId3" imgW="3098800" imgH="2540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We</a:t>
            </a:r>
            <a:r>
              <a:rPr lang="en-US" dirty="0" smtClean="0"/>
              <a:t> are following </a:t>
            </a:r>
            <a:r>
              <a:rPr lang="en-US" dirty="0" smtClean="0"/>
              <a:t>the approach of the 7 TeV analysis, but with the following changes: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Compute a</a:t>
            </a:r>
            <a:r>
              <a:rPr lang="en-US" dirty="0" smtClean="0"/>
              <a:t>ll model spectra at NLO </a:t>
            </a:r>
            <a:r>
              <a:rPr lang="en-US" dirty="0" smtClean="0"/>
              <a:t>and smeared with the jet response function given in SMP-12-012</a:t>
            </a: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</a:t>
            </a:r>
            <a:r>
              <a:rPr lang="en-US" dirty="0" smtClean="0"/>
              <a:t>ompute</a:t>
            </a:r>
            <a:r>
              <a:rPr lang="en-US" dirty="0" smtClean="0"/>
              <a:t> </a:t>
            </a:r>
            <a:r>
              <a:rPr lang="en-US" dirty="0" smtClean="0"/>
              <a:t>(QCD+CI)/</a:t>
            </a:r>
            <a:r>
              <a:rPr lang="en-US" dirty="0" smtClean="0"/>
              <a:t>QCD bin-by-bin using </a:t>
            </a:r>
            <a:r>
              <a:rPr lang="en-US" dirty="0" err="1" smtClean="0"/>
              <a:t>fastNLO</a:t>
            </a:r>
            <a:r>
              <a:rPr lang="en-US" dirty="0" smtClean="0"/>
              <a:t> and CIJET. (Ansatz no longer needed.)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Assume a </a:t>
            </a:r>
            <a:r>
              <a:rPr lang="en-US" i="1" dirty="0" smtClean="0"/>
              <a:t>constant</a:t>
            </a:r>
            <a:r>
              <a:rPr lang="en-US" dirty="0" smtClean="0"/>
              <a:t> 4% uncertainty in JES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Compute limits using a Bayesian method </a:t>
            </a:r>
            <a:r>
              <a:rPr lang="en-US" i="1" dirty="0" smtClean="0"/>
              <a:t>only</a:t>
            </a:r>
            <a:endParaRPr lang="en-US" i="1" dirty="0" smtClean="0"/>
          </a:p>
          <a:p>
            <a:pPr marL="857250" lvl="1" indent="-457200">
              <a:buNone/>
            </a:pPr>
            <a:endParaRPr lang="en-US" i="1" dirty="0" smtClean="0"/>
          </a:p>
          <a:p>
            <a:pPr marL="457200" indent="-457200">
              <a:buNone/>
            </a:pPr>
            <a:r>
              <a:rPr lang="en-US" dirty="0" smtClean="0"/>
              <a:t>As in the 7 TeV analysis, we are doing a pure </a:t>
            </a:r>
            <a:r>
              <a:rPr lang="en-US" i="1" dirty="0" smtClean="0"/>
              <a:t>shape</a:t>
            </a:r>
            <a:r>
              <a:rPr lang="en-US" dirty="0" smtClean="0"/>
              <a:t> analysis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Steps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Generate</a:t>
            </a:r>
            <a:r>
              <a:rPr lang="en-US" dirty="0" smtClean="0"/>
              <a:t> </a:t>
            </a:r>
            <a:r>
              <a:rPr lang="en-US" dirty="0" smtClean="0"/>
              <a:t>100</a:t>
            </a:r>
            <a:r>
              <a:rPr lang="en-US" dirty="0" smtClean="0"/>
              <a:t> MSTW2008 </a:t>
            </a:r>
            <a:r>
              <a:rPr lang="en-US" dirty="0" smtClean="0"/>
              <a:t>PDF sets using the procedure described at </a:t>
            </a:r>
            <a:r>
              <a:rPr lang="en-US" dirty="0" smtClean="0">
                <a:solidFill>
                  <a:srgbClr val="0033CC"/>
                </a:solidFill>
                <a:hlinkClick r:id="rId2"/>
              </a:rPr>
              <a:t>http://mstwpdf.hepforge.org/random/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Do same for CT10. </a:t>
            </a:r>
            <a:br>
              <a:rPr lang="en-US" dirty="0" smtClean="0"/>
            </a:br>
            <a:r>
              <a:rPr lang="en-US" dirty="0" smtClean="0"/>
              <a:t>NNPDF21 already available as a sample.</a:t>
            </a:r>
            <a:br>
              <a:rPr lang="en-US" dirty="0" smtClean="0"/>
            </a:br>
            <a:endParaRPr lang="en-US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dirty="0" smtClean="0"/>
              <a:t>For each PDF </a:t>
            </a:r>
            <a:r>
              <a:rPr lang="en-US" dirty="0" smtClean="0"/>
              <a:t>set </a:t>
            </a:r>
            <a:r>
              <a:rPr lang="en-US" dirty="0" smtClean="0"/>
              <a:t>and</a:t>
            </a:r>
            <a:r>
              <a:rPr lang="en-US" dirty="0" smtClean="0"/>
              <a:t> renormalization </a:t>
            </a:r>
            <a:r>
              <a:rPr lang="en-US" dirty="0" smtClean="0"/>
              <a:t>and factorization scales,  </a:t>
            </a:r>
            <a:r>
              <a:rPr lang="en-US" dirty="0" smtClean="0"/>
              <a:t>calculate </a:t>
            </a:r>
            <a:r>
              <a:rPr lang="en-US" i="1" dirty="0" smtClean="0"/>
              <a:t>σ</a:t>
            </a:r>
            <a:r>
              <a:rPr lang="en-US" baseline="-25000" dirty="0" smtClean="0"/>
              <a:t>QCD </a:t>
            </a:r>
            <a:r>
              <a:rPr lang="en-US" dirty="0" smtClean="0"/>
              <a:t>and all coefficients required to calculate </a:t>
            </a:r>
            <a:r>
              <a:rPr lang="en-US" dirty="0" smtClean="0"/>
              <a:t>inclusive jet </a:t>
            </a:r>
            <a:r>
              <a:rPr lang="en-US" i="1" dirty="0" smtClean="0"/>
              <a:t>p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 smtClean="0"/>
              <a:t>spectrum for given </a:t>
            </a:r>
            <a:r>
              <a:rPr lang="en-US" dirty="0" smtClean="0"/>
              <a:t>values</a:t>
            </a:r>
            <a:r>
              <a:rPr lang="en-US" dirty="0" smtClean="0"/>
              <a:t> of </a:t>
            </a:r>
            <a:r>
              <a:rPr lang="en-US" i="1" dirty="0" err="1" smtClean="0"/>
              <a:t>λ</a:t>
            </a:r>
            <a:r>
              <a:rPr lang="en-US" dirty="0" smtClean="0"/>
              <a:t> and </a:t>
            </a:r>
            <a:r>
              <a:rPr lang="en-US" i="1" dirty="0" err="1" smtClean="0"/>
              <a:t>κ</a:t>
            </a:r>
            <a:r>
              <a:rPr lang="en-US" baseline="-25000" dirty="0" err="1" smtClean="0"/>
              <a:t>i</a:t>
            </a:r>
            <a:r>
              <a:rPr lang="en-US" dirty="0" smtClean="0"/>
              <a:t>.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0033CC"/>
                </a:solidFill>
              </a:rPr>
              <a:t>Analysis </a:t>
            </a:r>
            <a:r>
              <a:rPr lang="en-US" dirty="0" smtClean="0">
                <a:solidFill>
                  <a:srgbClr val="0033CC"/>
                </a:solidFill>
              </a:rPr>
              <a:t>Steps</a:t>
            </a:r>
            <a:endParaRPr lang="en-US" dirty="0" smtClean="0"/>
          </a:p>
          <a:p>
            <a:pPr marL="857250" lvl="1" indent="-457200">
              <a:buFont typeface="+mj-lt"/>
              <a:buAutoNum type="arabicPeriod" startAt="3"/>
            </a:pPr>
            <a:r>
              <a:rPr lang="en-US" dirty="0" smtClean="0"/>
              <a:t>Convolve</a:t>
            </a:r>
            <a:r>
              <a:rPr lang="en-US" dirty="0" smtClean="0"/>
              <a:t> </a:t>
            </a:r>
            <a:r>
              <a:rPr lang="en-US" i="1" dirty="0" smtClean="0"/>
              <a:t>σ</a:t>
            </a:r>
            <a:r>
              <a:rPr lang="en-US" baseline="-25000" dirty="0" smtClean="0"/>
              <a:t>QCD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t</a:t>
            </a:r>
            <a:r>
              <a:rPr lang="en-US" dirty="0" smtClean="0"/>
              <a:t>hese coefficients with the </a:t>
            </a:r>
            <a:r>
              <a:rPr lang="en-US" dirty="0" smtClean="0"/>
              <a:t>jet response function</a:t>
            </a:r>
            <a:r>
              <a:rPr lang="en-US" dirty="0" smtClean="0"/>
              <a:t> for randomly </a:t>
            </a:r>
            <a:r>
              <a:rPr lang="en-US" dirty="0" smtClean="0"/>
              <a:t>sampled</a:t>
            </a:r>
            <a:r>
              <a:rPr lang="en-US" dirty="0" smtClean="0"/>
              <a:t> </a:t>
            </a:r>
            <a:r>
              <a:rPr lang="en-US" dirty="0" smtClean="0"/>
              <a:t>pairs (</a:t>
            </a:r>
            <a:r>
              <a:rPr lang="en-US" i="1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/>
              <a:t>, </a:t>
            </a:r>
            <a:r>
              <a:rPr lang="en-US" i="1" dirty="0" err="1" smtClean="0">
                <a:solidFill>
                  <a:srgbClr val="FF0000"/>
                </a:solidFill>
              </a:rPr>
              <a:t>z</a:t>
            </a:r>
            <a:r>
              <a:rPr lang="en-US" dirty="0" smtClean="0"/>
              <a:t>) of the JES and</a:t>
            </a:r>
            <a:r>
              <a:rPr lang="en-US" dirty="0" smtClean="0"/>
              <a:t> JER,</a:t>
            </a:r>
          </a:p>
          <a:p>
            <a:pPr marL="857250" lvl="1" indent="-457200">
              <a:buFont typeface="+mj-lt"/>
              <a:buAutoNum type="arabicPeriod" startAt="3"/>
            </a:pPr>
            <a:endParaRPr lang="en-US" dirty="0" smtClean="0"/>
          </a:p>
          <a:p>
            <a:pPr marL="857250" lvl="1" indent="-457200">
              <a:buFont typeface="+mj-lt"/>
              <a:buAutoNum type="arabicPeriod" startAt="3"/>
            </a:pPr>
            <a:endParaRPr lang="en-US" dirty="0" smtClean="0"/>
          </a:p>
          <a:p>
            <a:pPr marL="857250" lvl="1" indent="-457200">
              <a:buFont typeface="+mj-lt"/>
              <a:buAutoNum type="arabicPeriod" startAt="3"/>
            </a:pPr>
            <a:endParaRPr lang="en-US" dirty="0" smtClean="0"/>
          </a:p>
          <a:p>
            <a:pPr marL="857250" lvl="1" indent="-457200">
              <a:buNone/>
            </a:pPr>
            <a:r>
              <a:rPr lang="en-US" dirty="0" smtClean="0"/>
              <a:t>	where </a:t>
            </a:r>
            <a:r>
              <a:rPr lang="en-US" i="1" dirty="0" err="1" smtClean="0"/>
              <a:t>c</a:t>
            </a:r>
            <a:r>
              <a:rPr lang="en-US" dirty="0" smtClean="0"/>
              <a:t> is </a:t>
            </a:r>
            <a:r>
              <a:rPr lang="en-US" dirty="0" smtClean="0"/>
              <a:t>a coefficient. Given the smeared coefficients, we can calculate the model spectra for any choice of</a:t>
            </a:r>
            <a:r>
              <a:rPr lang="en-US" dirty="0" smtClean="0"/>
              <a:t>  </a:t>
            </a:r>
            <a:r>
              <a:rPr lang="en-US" i="1" dirty="0" err="1" smtClean="0"/>
              <a:t>λ</a:t>
            </a:r>
            <a:r>
              <a:rPr lang="en-US" dirty="0" smtClean="0"/>
              <a:t> and </a:t>
            </a:r>
            <a:r>
              <a:rPr lang="en-US" i="1" dirty="0" err="1" smtClean="0"/>
              <a:t>κ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</a:p>
          <a:p>
            <a:pPr marL="857250" lvl="1" indent="-457200">
              <a:buFont typeface="+mj-lt"/>
              <a:buAutoNum type="arabicPeriod" startAt="4"/>
            </a:pPr>
            <a:r>
              <a:rPr lang="en-US" dirty="0" smtClean="0"/>
              <a:t>Compute limits using 7 TeV analysis procedure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Harrison Prosper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FB1A1B4-A61C-B741-9988-9C8565F8B42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700213" y="3186113"/>
          <a:ext cx="6299200" cy="619125"/>
        </p:xfrm>
        <a:graphic>
          <a:graphicData uri="http://schemas.openxmlformats.org/presentationml/2006/ole">
            <p:oleObj spid="_x0000_s44034" name="Equation" r:id="rId3" imgW="3365500" imgH="33020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26816</TotalTime>
  <Words>716</Words>
  <Application>Microsoft Macintosh PowerPoint</Application>
  <PresentationFormat>Letter Paper (8.5x11 in)</PresentationFormat>
  <Paragraphs>113</Paragraphs>
  <Slides>15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Default Design</vt:lpstr>
      <vt:lpstr>MathType 6.0 Equation</vt:lpstr>
      <vt:lpstr>Search for Contact Interactions @ 8 TeV  Status Report</vt:lpstr>
      <vt:lpstr>Outline</vt:lpstr>
      <vt:lpstr>Overview</vt:lpstr>
      <vt:lpstr>Overview</vt:lpstr>
      <vt:lpstr>Overview: Models</vt:lpstr>
      <vt:lpstr>Overview: Models</vt:lpstr>
      <vt:lpstr>Analysis Overview</vt:lpstr>
      <vt:lpstr>Analysis Overview</vt:lpstr>
      <vt:lpstr>Analysis Overview</vt:lpstr>
      <vt:lpstr>Status</vt:lpstr>
      <vt:lpstr>Left-Left Model</vt:lpstr>
      <vt:lpstr>Left-Left Model</vt:lpstr>
      <vt:lpstr>Vector-like Model</vt:lpstr>
      <vt:lpstr>Vector-like Model</vt:lpstr>
      <vt:lpstr>Plans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700</cp:revision>
  <cp:lastPrinted>1998-10-12T21:43:15Z</cp:lastPrinted>
  <dcterms:created xsi:type="dcterms:W3CDTF">2013-06-27T03:10:48Z</dcterms:created>
  <dcterms:modified xsi:type="dcterms:W3CDTF">2013-06-27T14:04:00Z</dcterms:modified>
</cp:coreProperties>
</file>