
<file path=[Content_Types].xml><?xml version="1.0" encoding="utf-8"?>
<Types xmlns="http://schemas.openxmlformats.org/package/2006/content-types">
  <Override PartName="/ppt/slides/slide18.xml" ContentType="application/vnd.openxmlformats-officedocument.presentationml.slide+xml"/>
  <Default Extension="pict" ContentType="image/pict"/>
  <Override PartName="/ppt/slides/slide9.xml" ContentType="application/vnd.openxmlformats-officedocument.presentationml.slide+xml"/>
  <Override PartName="/ppt/embeddings/oleObject4.bin" ContentType="application/vnd.openxmlformats-officedocument.oleObject"/>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slides/slide6.xml" ContentType="application/vnd.openxmlformats-officedocument.presentationml.slide+xml"/>
  <Override PartName="/ppt/embeddings/oleObject1.bin" ContentType="application/vnd.openxmlformats-officedocument.oleObject"/>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Default Extension="pdf" ContentType="application/pdf"/>
  <Override PartName="/ppt/slides/slide16.xml" ContentType="application/vnd.openxmlformats-officedocument.presentationml.slide+xml"/>
  <Override PartName="/ppt/slides/slide7.xml" ContentType="application/vnd.openxmlformats-officedocument.presentationml.slide+xml"/>
  <Override PartName="/ppt/embeddings/oleObject2.bin" ContentType="application/vnd.openxmlformats-officedocument.oleObject"/>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Layouts/slideLayout3.xml" ContentType="application/vnd.openxmlformats-officedocument.presentationml.slideLayout+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embeddings/oleObject3.bin" ContentType="application/vnd.openxmlformats-officedocument.oleObject"/>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trictFirstAndLastChars="0" saveSubsetFonts="1" autoCompressPictures="0">
  <p:sldMasterIdLst>
    <p:sldMasterId id="2147483648" r:id="rId1"/>
  </p:sldMasterIdLst>
  <p:notesMasterIdLst>
    <p:notesMasterId r:id="rId23"/>
  </p:notesMasterIdLst>
  <p:handoutMasterIdLst>
    <p:handoutMasterId r:id="rId24"/>
  </p:handoutMasterIdLst>
  <p:sldIdLst>
    <p:sldId id="755" r:id="rId2"/>
    <p:sldId id="773" r:id="rId3"/>
    <p:sldId id="759" r:id="rId4"/>
    <p:sldId id="760" r:id="rId5"/>
    <p:sldId id="761" r:id="rId6"/>
    <p:sldId id="762" r:id="rId7"/>
    <p:sldId id="781" r:id="rId8"/>
    <p:sldId id="763" r:id="rId9"/>
    <p:sldId id="768" r:id="rId10"/>
    <p:sldId id="769" r:id="rId11"/>
    <p:sldId id="770" r:id="rId12"/>
    <p:sldId id="771" r:id="rId13"/>
    <p:sldId id="765" r:id="rId14"/>
    <p:sldId id="764" r:id="rId15"/>
    <p:sldId id="774" r:id="rId16"/>
    <p:sldId id="775" r:id="rId17"/>
    <p:sldId id="776" r:id="rId18"/>
    <p:sldId id="777" r:id="rId19"/>
    <p:sldId id="778" r:id="rId20"/>
    <p:sldId id="780" r:id="rId21"/>
    <p:sldId id="779" r:id="rId22"/>
  </p:sldIdLst>
  <p:sldSz cx="9144000" cy="6858000" type="letter"/>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1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1" charset="0"/>
        <a:ea typeface="+mn-ea"/>
        <a:cs typeface="+mn-cs"/>
      </a:defRPr>
    </a:lvl5pPr>
    <a:lvl6pPr marL="2286000" algn="l" defTabSz="457200" rtl="0" eaLnBrk="1" latinLnBrk="0" hangingPunct="1">
      <a:defRPr sz="2400" kern="1200">
        <a:solidFill>
          <a:schemeClr val="tx1"/>
        </a:solidFill>
        <a:latin typeface="Times New Roman" pitchFamily="-111" charset="0"/>
        <a:ea typeface="+mn-ea"/>
        <a:cs typeface="+mn-cs"/>
      </a:defRPr>
    </a:lvl6pPr>
    <a:lvl7pPr marL="2743200" algn="l" defTabSz="457200" rtl="0" eaLnBrk="1" latinLnBrk="0" hangingPunct="1">
      <a:defRPr sz="2400" kern="1200">
        <a:solidFill>
          <a:schemeClr val="tx1"/>
        </a:solidFill>
        <a:latin typeface="Times New Roman" pitchFamily="-111" charset="0"/>
        <a:ea typeface="+mn-ea"/>
        <a:cs typeface="+mn-cs"/>
      </a:defRPr>
    </a:lvl7pPr>
    <a:lvl8pPr marL="3200400" algn="l" defTabSz="457200" rtl="0" eaLnBrk="1" latinLnBrk="0" hangingPunct="1">
      <a:defRPr sz="2400" kern="1200">
        <a:solidFill>
          <a:schemeClr val="tx1"/>
        </a:solidFill>
        <a:latin typeface="Times New Roman" pitchFamily="-111" charset="0"/>
        <a:ea typeface="+mn-ea"/>
        <a:cs typeface="+mn-cs"/>
      </a:defRPr>
    </a:lvl8pPr>
    <a:lvl9pPr marL="3657600" algn="l" defTabSz="457200" rtl="0" eaLnBrk="1" latinLnBrk="0" hangingPunct="1">
      <a:defRPr sz="2400" kern="1200">
        <a:solidFill>
          <a:schemeClr val="tx1"/>
        </a:solidFill>
        <a:latin typeface="Times New Roman" pitchFamily="-11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33FF"/>
    <a:srgbClr val="B2B2B2"/>
    <a:srgbClr val="FFFFCC"/>
    <a:srgbClr val="FF0000"/>
    <a:srgbClr val="0033CC"/>
    <a:srgbClr val="008000"/>
    <a:srgbClr val="33CC33"/>
    <a:srgbClr val="66FF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p:scale>
          <a:sx n="100" d="100"/>
          <a:sy n="100" d="100"/>
        </p:scale>
        <p:origin x="-112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4"/>
    </p:cViewPr>
  </p:sorterViewPr>
  <p:notesViewPr>
    <p:cSldViewPr>
      <p:cViewPr varScale="1">
        <p:scale>
          <a:sx n="44" d="100"/>
          <a:sy n="44" d="100"/>
        </p:scale>
        <p:origin x="-1392" y="-72"/>
      </p:cViewPr>
      <p:guideLst>
        <p:guide orient="horz" pos="2964"/>
        <p:guide pos="2254"/>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ict"/></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3170238" cy="485776"/>
          </a:xfrm>
          <a:prstGeom prst="rect">
            <a:avLst/>
          </a:prstGeom>
          <a:noFill/>
          <a:ln w="9525">
            <a:noFill/>
            <a:miter lim="800000"/>
            <a:headEnd/>
            <a:tailEnd/>
          </a:ln>
          <a:effectLst/>
        </p:spPr>
        <p:txBody>
          <a:bodyPr vert="horz" wrap="square" lIns="20551" tIns="0" rIns="20551" bIns="0" numCol="1" anchor="t" anchorCtr="0" compatLnSpc="1">
            <a:prstTxWarp prst="textNoShape">
              <a:avLst/>
            </a:prstTxWarp>
          </a:bodyPr>
          <a:lstStyle>
            <a:lvl1pPr defTabSz="1020763">
              <a:defRPr sz="1100" i="1">
                <a:latin typeface="Times New Roman" pitchFamily="-112" charset="0"/>
              </a:defRPr>
            </a:lvl1pPr>
          </a:lstStyle>
          <a:p>
            <a:pPr>
              <a:defRPr/>
            </a:pPr>
            <a:endParaRPr lang="en-US"/>
          </a:p>
        </p:txBody>
      </p:sp>
      <p:sp>
        <p:nvSpPr>
          <p:cNvPr id="2051" name="Rectangle 3"/>
          <p:cNvSpPr>
            <a:spLocks noGrp="1" noChangeArrowheads="1"/>
          </p:cNvSpPr>
          <p:nvPr>
            <p:ph type="dt" idx="1"/>
          </p:nvPr>
        </p:nvSpPr>
        <p:spPr bwMode="auto">
          <a:xfrm>
            <a:off x="4144963" y="-1588"/>
            <a:ext cx="3170237" cy="485776"/>
          </a:xfrm>
          <a:prstGeom prst="rect">
            <a:avLst/>
          </a:prstGeom>
          <a:noFill/>
          <a:ln w="9525">
            <a:noFill/>
            <a:miter lim="800000"/>
            <a:headEnd/>
            <a:tailEnd/>
          </a:ln>
          <a:effectLst/>
        </p:spPr>
        <p:txBody>
          <a:bodyPr vert="horz" wrap="square" lIns="20551" tIns="0" rIns="20551" bIns="0" numCol="1" anchor="t" anchorCtr="0" compatLnSpc="1">
            <a:prstTxWarp prst="textNoShape">
              <a:avLst/>
            </a:prstTxWarp>
          </a:bodyPr>
          <a:lstStyle>
            <a:lvl1pPr algn="r" defTabSz="1020763">
              <a:defRPr sz="1100" i="1">
                <a:latin typeface="Times New Roman" pitchFamily="-112"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71588" y="735013"/>
            <a:ext cx="4770437" cy="3578225"/>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77900" y="4559300"/>
            <a:ext cx="5359400" cy="4321175"/>
          </a:xfrm>
          <a:prstGeom prst="rect">
            <a:avLst/>
          </a:prstGeom>
          <a:noFill/>
          <a:ln w="9525">
            <a:noFill/>
            <a:miter lim="800000"/>
            <a:headEnd/>
            <a:tailEnd/>
          </a:ln>
          <a:effectLst/>
        </p:spPr>
        <p:txBody>
          <a:bodyPr vert="horz" wrap="square" lIns="101042" tIns="51377" rIns="101042" bIns="5137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9115425"/>
            <a:ext cx="3170238" cy="485775"/>
          </a:xfrm>
          <a:prstGeom prst="rect">
            <a:avLst/>
          </a:prstGeom>
          <a:noFill/>
          <a:ln w="9525">
            <a:noFill/>
            <a:miter lim="800000"/>
            <a:headEnd/>
            <a:tailEnd/>
          </a:ln>
          <a:effectLst/>
        </p:spPr>
        <p:txBody>
          <a:bodyPr vert="horz" wrap="square" lIns="20551" tIns="0" rIns="20551" bIns="0" numCol="1" anchor="b" anchorCtr="0" compatLnSpc="1">
            <a:prstTxWarp prst="textNoShape">
              <a:avLst/>
            </a:prstTxWarp>
          </a:bodyPr>
          <a:lstStyle>
            <a:lvl1pPr defTabSz="1020763">
              <a:defRPr sz="1100" i="1">
                <a:latin typeface="Times New Roman" pitchFamily="-112" charset="0"/>
              </a:defRPr>
            </a:lvl1pPr>
          </a:lstStyle>
          <a:p>
            <a:pPr>
              <a:defRPr/>
            </a:pPr>
            <a:r>
              <a:rPr lang="en-US"/>
              <a:t>Multivariate Analysis        Harrison B. Prosper       Durham, UK 2002</a:t>
            </a:r>
          </a:p>
        </p:txBody>
      </p:sp>
      <p:sp>
        <p:nvSpPr>
          <p:cNvPr id="2055" name="Rectangle 7"/>
          <p:cNvSpPr>
            <a:spLocks noGrp="1" noChangeArrowheads="1"/>
          </p:cNvSpPr>
          <p:nvPr>
            <p:ph type="sldNum" sz="quarter" idx="5"/>
          </p:nvPr>
        </p:nvSpPr>
        <p:spPr bwMode="auto">
          <a:xfrm>
            <a:off x="4144963" y="9115425"/>
            <a:ext cx="3170237" cy="485775"/>
          </a:xfrm>
          <a:prstGeom prst="rect">
            <a:avLst/>
          </a:prstGeom>
          <a:noFill/>
          <a:ln w="9525">
            <a:noFill/>
            <a:miter lim="800000"/>
            <a:headEnd/>
            <a:tailEnd/>
          </a:ln>
          <a:effectLst/>
        </p:spPr>
        <p:txBody>
          <a:bodyPr vert="horz" wrap="square" lIns="20551" tIns="0" rIns="20551" bIns="0" numCol="1" anchor="b" anchorCtr="0" compatLnSpc="1">
            <a:prstTxWarp prst="textNoShape">
              <a:avLst/>
            </a:prstTxWarp>
          </a:bodyPr>
          <a:lstStyle>
            <a:lvl1pPr algn="r" defTabSz="1020763">
              <a:defRPr sz="1100" i="1">
                <a:latin typeface="Times New Roman" pitchFamily="-112" charset="0"/>
              </a:defRPr>
            </a:lvl1pPr>
          </a:lstStyle>
          <a:p>
            <a:pPr>
              <a:defRPr/>
            </a:pPr>
            <a:fld id="{B4026CF4-C604-0442-8E92-B845DD349DBC}"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defTabSz="946150" rtl="0" eaLnBrk="0" fontAlgn="base" hangingPunct="0">
      <a:spcBef>
        <a:spcPct val="30000"/>
      </a:spcBef>
      <a:spcAft>
        <a:spcPct val="0"/>
      </a:spcAft>
      <a:defRPr sz="1200" kern="1200">
        <a:solidFill>
          <a:schemeClr val="tx1"/>
        </a:solidFill>
        <a:latin typeface="Times New Roman" pitchFamily="-65" charset="0"/>
        <a:ea typeface="ＭＳ Ｐゴシック" pitchFamily="-112" charset="-128"/>
        <a:cs typeface="ＭＳ Ｐゴシック" pitchFamily="-112" charset="-128"/>
      </a:defRPr>
    </a:lvl1pPr>
    <a:lvl2pPr marL="468313" algn="l" defTabSz="946150"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2pPr>
    <a:lvl3pPr marL="935038" algn="l" defTabSz="946150"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3pPr>
    <a:lvl4pPr marL="1401763" algn="l" defTabSz="946150"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4pPr>
    <a:lvl5pPr marL="1870075" algn="l" defTabSz="946150"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8"/>
          <p:cNvSpPr>
            <a:spLocks noGrp="1" noChangeArrowheads="1"/>
          </p:cNvSpPr>
          <p:nvPr>
            <p:ph type="ftr" sz="quarter" idx="10"/>
          </p:nvPr>
        </p:nvSpPr>
        <p:spPr>
          <a:xfrm>
            <a:off x="228600" y="6477000"/>
            <a:ext cx="8001000" cy="381000"/>
          </a:xfrm>
          <a:prstGeom prst="rect">
            <a:avLst/>
          </a:prstGeom>
        </p:spPr>
        <p:txBody>
          <a:bodyPr/>
          <a:lstStyle>
            <a:lvl1pPr>
              <a:defRPr sz="1400">
                <a:latin typeface="Times New Roman" pitchFamily="-112" charset="0"/>
              </a:defRPr>
            </a:lvl1pPr>
          </a:lstStyle>
          <a:p>
            <a:pPr>
              <a:defRPr/>
            </a:pPr>
            <a:r>
              <a:rPr lang="en-US"/>
              <a:t>Harrison Prosper</a:t>
            </a:r>
          </a:p>
        </p:txBody>
      </p:sp>
      <p:sp>
        <p:nvSpPr>
          <p:cNvPr id="5" name="Rectangle 9"/>
          <p:cNvSpPr>
            <a:spLocks noGrp="1" noChangeArrowheads="1"/>
          </p:cNvSpPr>
          <p:nvPr>
            <p:ph type="sldNum" sz="quarter" idx="11"/>
          </p:nvPr>
        </p:nvSpPr>
        <p:spPr>
          <a:xfrm>
            <a:off x="8305800" y="6477000"/>
            <a:ext cx="838200" cy="381000"/>
          </a:xfrm>
          <a:prstGeom prst="rect">
            <a:avLst/>
          </a:prstGeom>
        </p:spPr>
        <p:txBody>
          <a:bodyPr/>
          <a:lstStyle>
            <a:lvl1pPr>
              <a:defRPr sz="1400">
                <a:latin typeface="Times New Roman" pitchFamily="-112" charset="0"/>
              </a:defRPr>
            </a:lvl1pPr>
          </a:lstStyle>
          <a:p>
            <a:pPr>
              <a:defRPr/>
            </a:pPr>
            <a:fld id="{987A508E-C430-DC41-AA15-E769982501F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xfrm>
            <a:off x="228600" y="6477000"/>
            <a:ext cx="8001000" cy="381000"/>
          </a:xfrm>
          <a:prstGeom prst="rect">
            <a:avLst/>
          </a:prstGeom>
        </p:spPr>
        <p:txBody>
          <a:bodyPr/>
          <a:lstStyle>
            <a:lvl1pPr>
              <a:defRPr>
                <a:latin typeface="Times New Roman" pitchFamily="-112" charset="0"/>
              </a:defRPr>
            </a:lvl1pPr>
          </a:lstStyle>
          <a:p>
            <a:pPr>
              <a:defRPr/>
            </a:pPr>
            <a:r>
              <a:rPr lang="en-US"/>
              <a:t>Harrison Prosper</a:t>
            </a:r>
          </a:p>
        </p:txBody>
      </p:sp>
      <p:sp>
        <p:nvSpPr>
          <p:cNvPr id="5" name="Rectangle 9"/>
          <p:cNvSpPr>
            <a:spLocks noGrp="1" noChangeArrowheads="1"/>
          </p:cNvSpPr>
          <p:nvPr>
            <p:ph type="sldNum" sz="quarter" idx="11"/>
          </p:nvPr>
        </p:nvSpPr>
        <p:spPr>
          <a:xfrm>
            <a:off x="8305800" y="6477000"/>
            <a:ext cx="838200" cy="381000"/>
          </a:xfrm>
          <a:prstGeom prst="rect">
            <a:avLst/>
          </a:prstGeom>
        </p:spPr>
        <p:txBody>
          <a:bodyPr/>
          <a:lstStyle>
            <a:lvl1pPr>
              <a:defRPr>
                <a:latin typeface="Times New Roman" pitchFamily="-112" charset="0"/>
              </a:defRPr>
            </a:lvl1pPr>
          </a:lstStyle>
          <a:p>
            <a:pPr>
              <a:defRPr/>
            </a:pPr>
            <a:fld id="{61CDA9D2-3E7F-6340-A503-FD572EC6C6B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228600"/>
            <a:ext cx="1949450" cy="5886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95950" cy="5886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xfrm>
            <a:off x="228600" y="6477000"/>
            <a:ext cx="8001000" cy="381000"/>
          </a:xfrm>
          <a:prstGeom prst="rect">
            <a:avLst/>
          </a:prstGeom>
        </p:spPr>
        <p:txBody>
          <a:bodyPr/>
          <a:lstStyle>
            <a:lvl1pPr>
              <a:defRPr>
                <a:latin typeface="Times New Roman" pitchFamily="-112" charset="0"/>
              </a:defRPr>
            </a:lvl1pPr>
          </a:lstStyle>
          <a:p>
            <a:pPr>
              <a:defRPr/>
            </a:pPr>
            <a:r>
              <a:rPr lang="en-US"/>
              <a:t>Harrison Prosper</a:t>
            </a:r>
          </a:p>
        </p:txBody>
      </p:sp>
      <p:sp>
        <p:nvSpPr>
          <p:cNvPr id="5" name="Rectangle 9"/>
          <p:cNvSpPr>
            <a:spLocks noGrp="1" noChangeArrowheads="1"/>
          </p:cNvSpPr>
          <p:nvPr>
            <p:ph type="sldNum" sz="quarter" idx="11"/>
          </p:nvPr>
        </p:nvSpPr>
        <p:spPr>
          <a:xfrm>
            <a:off x="8305800" y="6477000"/>
            <a:ext cx="838200" cy="381000"/>
          </a:xfrm>
          <a:prstGeom prst="rect">
            <a:avLst/>
          </a:prstGeom>
        </p:spPr>
        <p:txBody>
          <a:bodyPr/>
          <a:lstStyle>
            <a:lvl1pPr>
              <a:defRPr>
                <a:latin typeface="Times New Roman" pitchFamily="-112" charset="0"/>
              </a:defRPr>
            </a:lvl1pPr>
          </a:lstStyle>
          <a:p>
            <a:pPr>
              <a:defRPr/>
            </a:pPr>
            <a:fld id="{5D0C0408-B5BD-6C4A-9062-3A5CAD68B8B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295400"/>
            <a:ext cx="7772400" cy="233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11200" y="3781425"/>
            <a:ext cx="7772400" cy="233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xfrm>
            <a:off x="228600" y="6477000"/>
            <a:ext cx="8001000" cy="381000"/>
          </a:xfrm>
          <a:prstGeom prst="rect">
            <a:avLst/>
          </a:prstGeom>
        </p:spPr>
        <p:txBody>
          <a:bodyPr/>
          <a:lstStyle>
            <a:lvl1pPr>
              <a:defRPr>
                <a:latin typeface="Times New Roman" pitchFamily="-112" charset="0"/>
              </a:defRPr>
            </a:lvl1pPr>
          </a:lstStyle>
          <a:p>
            <a:pPr>
              <a:defRPr/>
            </a:pPr>
            <a:r>
              <a:rPr lang="en-US"/>
              <a:t>Harrison Prosper</a:t>
            </a:r>
          </a:p>
        </p:txBody>
      </p:sp>
      <p:sp>
        <p:nvSpPr>
          <p:cNvPr id="6" name="Rectangle 9"/>
          <p:cNvSpPr>
            <a:spLocks noGrp="1" noChangeArrowheads="1"/>
          </p:cNvSpPr>
          <p:nvPr>
            <p:ph type="sldNum" sz="quarter" idx="11"/>
          </p:nvPr>
        </p:nvSpPr>
        <p:spPr>
          <a:xfrm>
            <a:off x="8305800" y="6477000"/>
            <a:ext cx="838200" cy="381000"/>
          </a:xfrm>
          <a:prstGeom prst="rect">
            <a:avLst/>
          </a:prstGeom>
        </p:spPr>
        <p:txBody>
          <a:bodyPr/>
          <a:lstStyle>
            <a:lvl1pPr>
              <a:defRPr>
                <a:latin typeface="Times New Roman" pitchFamily="-112" charset="0"/>
              </a:defRPr>
            </a:lvl1pPr>
          </a:lstStyle>
          <a:p>
            <a:pPr>
              <a:defRPr/>
            </a:pPr>
            <a:fld id="{CC772CA2-2355-204E-833E-E2B6E8C97DE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xfrm>
            <a:off x="228600" y="6477000"/>
            <a:ext cx="8001000" cy="381000"/>
          </a:xfrm>
          <a:prstGeom prst="rect">
            <a:avLst/>
          </a:prstGeom>
        </p:spPr>
        <p:txBody>
          <a:bodyPr/>
          <a:lstStyle>
            <a:lvl1pPr>
              <a:defRPr sz="1400">
                <a:latin typeface="Times New Roman" pitchFamily="-112" charset="0"/>
              </a:defRPr>
            </a:lvl1pPr>
          </a:lstStyle>
          <a:p>
            <a:pPr>
              <a:defRPr/>
            </a:pPr>
            <a:r>
              <a:rPr lang="en-US"/>
              <a:t>Harrison Prosper</a:t>
            </a:r>
          </a:p>
        </p:txBody>
      </p:sp>
      <p:sp>
        <p:nvSpPr>
          <p:cNvPr id="5" name="Rectangle 9"/>
          <p:cNvSpPr>
            <a:spLocks noGrp="1" noChangeArrowheads="1"/>
          </p:cNvSpPr>
          <p:nvPr>
            <p:ph type="sldNum" sz="quarter" idx="11"/>
          </p:nvPr>
        </p:nvSpPr>
        <p:spPr>
          <a:xfrm>
            <a:off x="8305800" y="6477000"/>
            <a:ext cx="838200" cy="381000"/>
          </a:xfrm>
          <a:prstGeom prst="rect">
            <a:avLst/>
          </a:prstGeom>
        </p:spPr>
        <p:txBody>
          <a:bodyPr/>
          <a:lstStyle>
            <a:lvl1pPr>
              <a:defRPr sz="1400">
                <a:latin typeface="Times New Roman" pitchFamily="-112" charset="0"/>
              </a:defRPr>
            </a:lvl1pPr>
          </a:lstStyle>
          <a:p>
            <a:pPr>
              <a:defRPr/>
            </a:pPr>
            <a:fld id="{CFB1A1B4-A61C-B741-9988-9C8565F8B42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295400"/>
            <a:ext cx="3810000" cy="481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1295400"/>
            <a:ext cx="3810000" cy="481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xfrm>
            <a:off x="228600" y="6477000"/>
            <a:ext cx="8001000" cy="381000"/>
          </a:xfrm>
          <a:prstGeom prst="rect">
            <a:avLst/>
          </a:prstGeom>
        </p:spPr>
        <p:txBody>
          <a:bodyPr/>
          <a:lstStyle>
            <a:lvl1pPr>
              <a:defRPr sz="1400">
                <a:latin typeface="Times New Roman" pitchFamily="-112" charset="0"/>
              </a:defRPr>
            </a:lvl1pPr>
          </a:lstStyle>
          <a:p>
            <a:pPr>
              <a:defRPr/>
            </a:pPr>
            <a:r>
              <a:rPr lang="en-US"/>
              <a:t>Harrison Prosper</a:t>
            </a:r>
          </a:p>
        </p:txBody>
      </p:sp>
      <p:sp>
        <p:nvSpPr>
          <p:cNvPr id="6" name="Rectangle 9"/>
          <p:cNvSpPr>
            <a:spLocks noGrp="1" noChangeArrowheads="1"/>
          </p:cNvSpPr>
          <p:nvPr>
            <p:ph type="sldNum" sz="quarter" idx="11"/>
          </p:nvPr>
        </p:nvSpPr>
        <p:spPr>
          <a:xfrm>
            <a:off x="8305800" y="6477000"/>
            <a:ext cx="838200" cy="381000"/>
          </a:xfrm>
          <a:prstGeom prst="rect">
            <a:avLst/>
          </a:prstGeom>
        </p:spPr>
        <p:txBody>
          <a:bodyPr/>
          <a:lstStyle>
            <a:lvl1pPr>
              <a:defRPr sz="1400">
                <a:latin typeface="Times New Roman" pitchFamily="-112" charset="0"/>
              </a:defRPr>
            </a:lvl1pPr>
          </a:lstStyle>
          <a:p>
            <a:pPr>
              <a:defRPr/>
            </a:pPr>
            <a:fld id="{3F54E272-F36D-864B-8BAF-FCD9FE1FBC2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xfrm>
            <a:off x="228600" y="6477000"/>
            <a:ext cx="8001000" cy="381000"/>
          </a:xfrm>
          <a:prstGeom prst="rect">
            <a:avLst/>
          </a:prstGeom>
        </p:spPr>
        <p:txBody>
          <a:bodyPr/>
          <a:lstStyle>
            <a:lvl1pPr>
              <a:defRPr>
                <a:latin typeface="Times New Roman" pitchFamily="-112" charset="0"/>
              </a:defRPr>
            </a:lvl1pPr>
          </a:lstStyle>
          <a:p>
            <a:pPr>
              <a:defRPr/>
            </a:pPr>
            <a:r>
              <a:rPr lang="en-US"/>
              <a:t>Harrison Prosper</a:t>
            </a:r>
          </a:p>
        </p:txBody>
      </p:sp>
      <p:sp>
        <p:nvSpPr>
          <p:cNvPr id="8" name="Rectangle 9"/>
          <p:cNvSpPr>
            <a:spLocks noGrp="1" noChangeArrowheads="1"/>
          </p:cNvSpPr>
          <p:nvPr>
            <p:ph type="sldNum" sz="quarter" idx="11"/>
          </p:nvPr>
        </p:nvSpPr>
        <p:spPr>
          <a:xfrm>
            <a:off x="8305800" y="6477000"/>
            <a:ext cx="838200" cy="381000"/>
          </a:xfrm>
          <a:prstGeom prst="rect">
            <a:avLst/>
          </a:prstGeom>
        </p:spPr>
        <p:txBody>
          <a:bodyPr/>
          <a:lstStyle>
            <a:lvl1pPr>
              <a:defRPr>
                <a:latin typeface="Times New Roman" pitchFamily="-112" charset="0"/>
              </a:defRPr>
            </a:lvl1pPr>
          </a:lstStyle>
          <a:p>
            <a:pPr>
              <a:defRPr/>
            </a:pPr>
            <a:fld id="{513A9CED-5BC9-DD4E-A782-55C2EA0A771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xfrm>
            <a:off x="228600" y="6477000"/>
            <a:ext cx="8001000" cy="381000"/>
          </a:xfrm>
          <a:prstGeom prst="rect">
            <a:avLst/>
          </a:prstGeom>
        </p:spPr>
        <p:txBody>
          <a:bodyPr/>
          <a:lstStyle>
            <a:lvl1pPr>
              <a:defRPr sz="1400">
                <a:latin typeface="Times New Roman" pitchFamily="-112" charset="0"/>
              </a:defRPr>
            </a:lvl1pPr>
          </a:lstStyle>
          <a:p>
            <a:pPr>
              <a:defRPr/>
            </a:pPr>
            <a:r>
              <a:rPr lang="en-US"/>
              <a:t>Harrison Prosper</a:t>
            </a:r>
          </a:p>
        </p:txBody>
      </p:sp>
      <p:sp>
        <p:nvSpPr>
          <p:cNvPr id="4" name="Rectangle 9"/>
          <p:cNvSpPr>
            <a:spLocks noGrp="1" noChangeArrowheads="1"/>
          </p:cNvSpPr>
          <p:nvPr>
            <p:ph type="sldNum" sz="quarter" idx="11"/>
          </p:nvPr>
        </p:nvSpPr>
        <p:spPr>
          <a:xfrm>
            <a:off x="8305800" y="6477000"/>
            <a:ext cx="838200" cy="381000"/>
          </a:xfrm>
          <a:prstGeom prst="rect">
            <a:avLst/>
          </a:prstGeom>
        </p:spPr>
        <p:txBody>
          <a:bodyPr/>
          <a:lstStyle>
            <a:lvl1pPr>
              <a:defRPr sz="1400">
                <a:latin typeface="Times New Roman" pitchFamily="-112" charset="0"/>
              </a:defRPr>
            </a:lvl1pPr>
          </a:lstStyle>
          <a:p>
            <a:pPr>
              <a:defRPr/>
            </a:pPr>
            <a:fld id="{779068D8-8403-BF43-ADC5-99988EAE131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xfrm>
            <a:off x="228600" y="6477000"/>
            <a:ext cx="8001000" cy="381000"/>
          </a:xfrm>
          <a:prstGeom prst="rect">
            <a:avLst/>
          </a:prstGeom>
        </p:spPr>
        <p:txBody>
          <a:bodyPr/>
          <a:lstStyle>
            <a:lvl1pPr>
              <a:defRPr>
                <a:latin typeface="Times New Roman" pitchFamily="-112" charset="0"/>
              </a:defRPr>
            </a:lvl1pPr>
          </a:lstStyle>
          <a:p>
            <a:pPr>
              <a:defRPr/>
            </a:pPr>
            <a:r>
              <a:rPr lang="en-US"/>
              <a:t>Harrison Prosper</a:t>
            </a:r>
          </a:p>
        </p:txBody>
      </p:sp>
      <p:sp>
        <p:nvSpPr>
          <p:cNvPr id="3" name="Rectangle 9"/>
          <p:cNvSpPr>
            <a:spLocks noGrp="1" noChangeArrowheads="1"/>
          </p:cNvSpPr>
          <p:nvPr>
            <p:ph type="sldNum" sz="quarter" idx="11"/>
          </p:nvPr>
        </p:nvSpPr>
        <p:spPr>
          <a:xfrm>
            <a:off x="8305800" y="6477000"/>
            <a:ext cx="838200" cy="381000"/>
          </a:xfrm>
          <a:prstGeom prst="rect">
            <a:avLst/>
          </a:prstGeom>
        </p:spPr>
        <p:txBody>
          <a:bodyPr/>
          <a:lstStyle>
            <a:lvl1pPr>
              <a:defRPr>
                <a:latin typeface="Times New Roman" pitchFamily="-112" charset="0"/>
              </a:defRPr>
            </a:lvl1pPr>
          </a:lstStyle>
          <a:p>
            <a:pPr>
              <a:defRPr/>
            </a:pPr>
            <a:fld id="{636BAD71-C20B-CD43-ACD8-4845BCEF803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xfrm>
            <a:off x="228600" y="6477000"/>
            <a:ext cx="8001000" cy="381000"/>
          </a:xfrm>
          <a:prstGeom prst="rect">
            <a:avLst/>
          </a:prstGeom>
        </p:spPr>
        <p:txBody>
          <a:bodyPr/>
          <a:lstStyle>
            <a:lvl1pPr>
              <a:defRPr>
                <a:latin typeface="Times New Roman" pitchFamily="-112" charset="0"/>
              </a:defRPr>
            </a:lvl1pPr>
          </a:lstStyle>
          <a:p>
            <a:pPr>
              <a:defRPr/>
            </a:pPr>
            <a:r>
              <a:rPr lang="en-US"/>
              <a:t>Harrison Prosper</a:t>
            </a:r>
          </a:p>
        </p:txBody>
      </p:sp>
      <p:sp>
        <p:nvSpPr>
          <p:cNvPr id="6" name="Rectangle 9"/>
          <p:cNvSpPr>
            <a:spLocks noGrp="1" noChangeArrowheads="1"/>
          </p:cNvSpPr>
          <p:nvPr>
            <p:ph type="sldNum" sz="quarter" idx="11"/>
          </p:nvPr>
        </p:nvSpPr>
        <p:spPr>
          <a:xfrm>
            <a:off x="8305800" y="6477000"/>
            <a:ext cx="838200" cy="381000"/>
          </a:xfrm>
          <a:prstGeom prst="rect">
            <a:avLst/>
          </a:prstGeom>
        </p:spPr>
        <p:txBody>
          <a:bodyPr/>
          <a:lstStyle>
            <a:lvl1pPr>
              <a:defRPr>
                <a:latin typeface="Times New Roman" pitchFamily="-112" charset="0"/>
              </a:defRPr>
            </a:lvl1pPr>
          </a:lstStyle>
          <a:p>
            <a:pPr>
              <a:defRPr/>
            </a:pPr>
            <a:fld id="{8D3AC0C5-2408-8449-864B-4497DC5DC22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xfrm>
            <a:off x="228600" y="6477000"/>
            <a:ext cx="8001000" cy="381000"/>
          </a:xfrm>
          <a:prstGeom prst="rect">
            <a:avLst/>
          </a:prstGeom>
        </p:spPr>
        <p:txBody>
          <a:bodyPr/>
          <a:lstStyle>
            <a:lvl1pPr>
              <a:defRPr>
                <a:latin typeface="Times New Roman" pitchFamily="-112" charset="0"/>
              </a:defRPr>
            </a:lvl1pPr>
          </a:lstStyle>
          <a:p>
            <a:pPr>
              <a:defRPr/>
            </a:pPr>
            <a:r>
              <a:rPr lang="en-US"/>
              <a:t>Harrison Prosper</a:t>
            </a:r>
          </a:p>
        </p:txBody>
      </p:sp>
      <p:sp>
        <p:nvSpPr>
          <p:cNvPr id="6" name="Rectangle 9"/>
          <p:cNvSpPr>
            <a:spLocks noGrp="1" noChangeArrowheads="1"/>
          </p:cNvSpPr>
          <p:nvPr>
            <p:ph type="sldNum" sz="quarter" idx="11"/>
          </p:nvPr>
        </p:nvSpPr>
        <p:spPr>
          <a:xfrm>
            <a:off x="8305800" y="6477000"/>
            <a:ext cx="838200" cy="381000"/>
          </a:xfrm>
          <a:prstGeom prst="rect">
            <a:avLst/>
          </a:prstGeom>
        </p:spPr>
        <p:txBody>
          <a:bodyPr/>
          <a:lstStyle>
            <a:lvl1pPr>
              <a:defRPr>
                <a:latin typeface="Times New Roman" pitchFamily="-112" charset="0"/>
              </a:defRPr>
            </a:lvl1pPr>
          </a:lstStyle>
          <a:p>
            <a:pPr>
              <a:defRPr/>
            </a:pPr>
            <a:fld id="{59A7A110-E47D-A540-A521-A57523F427C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11200" y="1295400"/>
            <a:ext cx="7772400" cy="481965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Line 10"/>
          <p:cNvSpPr>
            <a:spLocks noChangeShapeType="1"/>
          </p:cNvSpPr>
          <p:nvPr userDrawn="1"/>
        </p:nvSpPr>
        <p:spPr bwMode="auto">
          <a:xfrm>
            <a:off x="0" y="6477000"/>
            <a:ext cx="9144000" cy="0"/>
          </a:xfrm>
          <a:prstGeom prst="line">
            <a:avLst/>
          </a:prstGeom>
          <a:noFill/>
          <a:ln w="12700">
            <a:solidFill>
              <a:srgbClr val="0000FF"/>
            </a:solidFill>
            <a:round/>
            <a:headEnd type="none" w="sm" len="sm"/>
            <a:tailEnd type="none" w="sm" len="sm"/>
          </a:ln>
          <a:effectLst/>
        </p:spPr>
        <p:txBody>
          <a:bodyPr>
            <a:prstTxWarp prst="textNoShape">
              <a:avLst/>
            </a:prstTxWarp>
          </a:bodyPr>
          <a:lstStyle/>
          <a:p>
            <a:pPr>
              <a:defRPr/>
            </a:pPr>
            <a:endParaRPr lang="en-US">
              <a:latin typeface="Times New Roman" pitchFamily="-65" charset="0"/>
            </a:endParaRP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0"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hf hdr="0" dt="0"/>
  <p:txStyles>
    <p:titleStyle>
      <a:lvl1pPr algn="ctr" rtl="0" eaLnBrk="0" fontAlgn="base" hangingPunct="0">
        <a:spcBef>
          <a:spcPct val="0"/>
        </a:spcBef>
        <a:spcAft>
          <a:spcPct val="0"/>
        </a:spcAft>
        <a:defRPr sz="3600" b="1">
          <a:solidFill>
            <a:srgbClr val="0000CC"/>
          </a:solidFill>
          <a:effectLst>
            <a:outerShdw blurRad="38100" dist="38100" dir="2700000" algn="tl">
              <a:srgbClr val="DDDDDD"/>
            </a:outerShdw>
          </a:effectLst>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3600" b="1">
          <a:solidFill>
            <a:srgbClr val="0000CC"/>
          </a:solidFill>
          <a:effectLst>
            <a:outerShdw blurRad="38100" dist="38100" dir="2700000" algn="tl">
              <a:srgbClr val="DDDDDD"/>
            </a:outerShdw>
          </a:effectLst>
          <a:latin typeface="Times New Roman" pitchFamily="-65" charset="0"/>
          <a:ea typeface="ＭＳ Ｐゴシック" pitchFamily="-112" charset="-128"/>
          <a:cs typeface="ＭＳ Ｐゴシック" pitchFamily="-112" charset="-128"/>
        </a:defRPr>
      </a:lvl2pPr>
      <a:lvl3pPr algn="ctr" rtl="0" eaLnBrk="0" fontAlgn="base" hangingPunct="0">
        <a:spcBef>
          <a:spcPct val="0"/>
        </a:spcBef>
        <a:spcAft>
          <a:spcPct val="0"/>
        </a:spcAft>
        <a:defRPr sz="3600" b="1">
          <a:solidFill>
            <a:srgbClr val="0000CC"/>
          </a:solidFill>
          <a:effectLst>
            <a:outerShdw blurRad="38100" dist="38100" dir="2700000" algn="tl">
              <a:srgbClr val="DDDDDD"/>
            </a:outerShdw>
          </a:effectLst>
          <a:latin typeface="Times New Roman" pitchFamily="-65" charset="0"/>
          <a:ea typeface="ＭＳ Ｐゴシック" pitchFamily="-112" charset="-128"/>
          <a:cs typeface="ＭＳ Ｐゴシック" pitchFamily="-112" charset="-128"/>
        </a:defRPr>
      </a:lvl3pPr>
      <a:lvl4pPr algn="ctr" rtl="0" eaLnBrk="0" fontAlgn="base" hangingPunct="0">
        <a:spcBef>
          <a:spcPct val="0"/>
        </a:spcBef>
        <a:spcAft>
          <a:spcPct val="0"/>
        </a:spcAft>
        <a:defRPr sz="3600" b="1">
          <a:solidFill>
            <a:srgbClr val="0000CC"/>
          </a:solidFill>
          <a:effectLst>
            <a:outerShdw blurRad="38100" dist="38100" dir="2700000" algn="tl">
              <a:srgbClr val="DDDDDD"/>
            </a:outerShdw>
          </a:effectLst>
          <a:latin typeface="Times New Roman" pitchFamily="-65" charset="0"/>
          <a:ea typeface="ＭＳ Ｐゴシック" pitchFamily="-112" charset="-128"/>
          <a:cs typeface="ＭＳ Ｐゴシック" pitchFamily="-112" charset="-128"/>
        </a:defRPr>
      </a:lvl4pPr>
      <a:lvl5pPr algn="ctr" rtl="0" eaLnBrk="0" fontAlgn="base" hangingPunct="0">
        <a:spcBef>
          <a:spcPct val="0"/>
        </a:spcBef>
        <a:spcAft>
          <a:spcPct val="0"/>
        </a:spcAft>
        <a:defRPr sz="3600" b="1">
          <a:solidFill>
            <a:srgbClr val="0000CC"/>
          </a:solidFill>
          <a:effectLst>
            <a:outerShdw blurRad="38100" dist="38100" dir="2700000" algn="tl">
              <a:srgbClr val="DDDDDD"/>
            </a:outerShdw>
          </a:effectLst>
          <a:latin typeface="Times New Roman" pitchFamily="-65"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3600" b="1">
          <a:solidFill>
            <a:srgbClr val="0000CC"/>
          </a:solidFill>
          <a:effectLst>
            <a:outerShdw blurRad="38100" dist="38100" dir="2700000" algn="tl">
              <a:srgbClr val="DDDDDD"/>
            </a:outerShdw>
          </a:effectLst>
          <a:latin typeface="Times New Roman" pitchFamily="-65" charset="0"/>
        </a:defRPr>
      </a:lvl6pPr>
      <a:lvl7pPr marL="914400" algn="ctr" rtl="0" eaLnBrk="0" fontAlgn="base" hangingPunct="0">
        <a:spcBef>
          <a:spcPct val="0"/>
        </a:spcBef>
        <a:spcAft>
          <a:spcPct val="0"/>
        </a:spcAft>
        <a:defRPr sz="3600" b="1">
          <a:solidFill>
            <a:srgbClr val="0000CC"/>
          </a:solidFill>
          <a:effectLst>
            <a:outerShdw blurRad="38100" dist="38100" dir="2700000" algn="tl">
              <a:srgbClr val="DDDDDD"/>
            </a:outerShdw>
          </a:effectLst>
          <a:latin typeface="Times New Roman" pitchFamily="-65" charset="0"/>
        </a:defRPr>
      </a:lvl7pPr>
      <a:lvl8pPr marL="1371600" algn="ctr" rtl="0" eaLnBrk="0" fontAlgn="base" hangingPunct="0">
        <a:spcBef>
          <a:spcPct val="0"/>
        </a:spcBef>
        <a:spcAft>
          <a:spcPct val="0"/>
        </a:spcAft>
        <a:defRPr sz="3600" b="1">
          <a:solidFill>
            <a:srgbClr val="0000CC"/>
          </a:solidFill>
          <a:effectLst>
            <a:outerShdw blurRad="38100" dist="38100" dir="2700000" algn="tl">
              <a:srgbClr val="DDDDDD"/>
            </a:outerShdw>
          </a:effectLst>
          <a:latin typeface="Times New Roman" pitchFamily="-65" charset="0"/>
        </a:defRPr>
      </a:lvl8pPr>
      <a:lvl9pPr marL="1828800" algn="ctr" rtl="0" eaLnBrk="0" fontAlgn="base" hangingPunct="0">
        <a:spcBef>
          <a:spcPct val="0"/>
        </a:spcBef>
        <a:spcAft>
          <a:spcPct val="0"/>
        </a:spcAft>
        <a:defRPr sz="3600" b="1">
          <a:solidFill>
            <a:srgbClr val="0000CC"/>
          </a:solidFill>
          <a:effectLst>
            <a:outerShdw blurRad="38100" dist="38100" dir="2700000" algn="tl">
              <a:srgbClr val="DDDDDD"/>
            </a:outerShdw>
          </a:effectLst>
          <a:latin typeface="Times New Roman" pitchFamily="-65" charset="0"/>
        </a:defRPr>
      </a:lvl9pPr>
    </p:titleStyle>
    <p:bodyStyle>
      <a:lvl1pPr marL="342900" indent="-342900" algn="l" rtl="0" eaLnBrk="0" fontAlgn="base" hangingPunct="0">
        <a:spcBef>
          <a:spcPct val="20000"/>
        </a:spcBef>
        <a:spcAft>
          <a:spcPct val="0"/>
        </a:spcAft>
        <a:buClr>
          <a:srgbClr val="CC0000"/>
        </a:buClr>
        <a:buFont typeface="Wingdings" pitchFamily="-111" charset="2"/>
        <a:buChar char="Ø"/>
        <a:defRPr sz="2400">
          <a:solidFill>
            <a:schemeClr val="tx1"/>
          </a:solidFill>
          <a:latin typeface="+mn-lt"/>
          <a:ea typeface="ＭＳ Ｐゴシック" pitchFamily="-112" charset="-128"/>
          <a:cs typeface="ＭＳ Ｐゴシック" pitchFamily="-112" charset="-128"/>
        </a:defRPr>
      </a:lvl1pPr>
      <a:lvl2pPr marL="742950" indent="-285750" algn="l" rtl="0" eaLnBrk="0" fontAlgn="base" hangingPunct="0">
        <a:spcBef>
          <a:spcPct val="20000"/>
        </a:spcBef>
        <a:spcAft>
          <a:spcPct val="0"/>
        </a:spcAft>
        <a:buClr>
          <a:srgbClr val="009900"/>
        </a:buClr>
        <a:buFont typeface="Marlett" pitchFamily="-111" charset="0"/>
        <a:buChar char="h"/>
        <a:defRPr sz="24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0000CC"/>
        </a:buClr>
        <a:buFont typeface="Marlett" pitchFamily="-111" charset="0"/>
        <a:buChar char="h"/>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7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df"/><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hyperlink" Target="https://indico.cern.ch/event/271240/material/slides/0?contribId=7" TargetMode="External"/><Relationship Id="rId4" Type="http://schemas.openxmlformats.org/officeDocument/2006/relationships/hyperlink" Target="https://twiki.cern.ch/twiki/bin/viewauth/CMS/JECUncertaintySources?topic=JECUncertaintySources" TargetMode="External"/><Relationship Id="rId5" Type="http://schemas.openxmlformats.org/officeDocument/2006/relationships/oleObject" Target="../embeddings/oleObject4.bin"/><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df"/><Relationship Id="rId5" Type="http://schemas.openxmlformats.org/officeDocument/2006/relationships/image" Target="../media/image17.png"/><Relationship Id="rId1" Type="http://schemas.openxmlformats.org/officeDocument/2006/relationships/slideLayout" Target="../slideLayouts/slideLayout4.xml"/><Relationship Id="rId2" Type="http://schemas.openxmlformats.org/officeDocument/2006/relationships/image" Target="../media/image14.pdf"/></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df"/><Relationship Id="rId5"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image" Target="../media/image18.pdf"/></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df"/><Relationship Id="rId5" Type="http://schemas.openxmlformats.org/officeDocument/2006/relationships/image" Target="../media/image25.png"/><Relationship Id="rId1" Type="http://schemas.openxmlformats.org/officeDocument/2006/relationships/slideLayout" Target="../slideLayouts/slideLayout4.xml"/><Relationship Id="rId2" Type="http://schemas.openxmlformats.org/officeDocument/2006/relationships/image" Target="../media/image22.pdf"/></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df"/><Relationship Id="rId5" Type="http://schemas.openxmlformats.org/officeDocument/2006/relationships/image" Target="../media/image29.png"/><Relationship Id="rId1" Type="http://schemas.openxmlformats.org/officeDocument/2006/relationships/slideLayout" Target="../slideLayouts/slideLayout4.xml"/><Relationship Id="rId2" Type="http://schemas.openxmlformats.org/officeDocument/2006/relationships/image" Target="../media/image26.pd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pdf"/><Relationship Id="rId5" Type="http://schemas.openxmlformats.org/officeDocument/2006/relationships/image" Target="../media/image4.png"/><Relationship Id="rId6"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image" Target="../media/image1.pdf"/></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df"/><Relationship Id="rId5" Type="http://schemas.openxmlformats.org/officeDocument/2006/relationships/image" Target="../media/image33.png"/><Relationship Id="rId1" Type="http://schemas.openxmlformats.org/officeDocument/2006/relationships/slideLayout" Target="../slideLayouts/slideLayout4.xml"/><Relationship Id="rId2" Type="http://schemas.openxmlformats.org/officeDocument/2006/relationships/image" Target="../media/image30.pd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ctrTitle"/>
          </p:nvPr>
        </p:nvSpPr>
        <p:spPr>
          <a:xfrm>
            <a:off x="304800" y="2130425"/>
            <a:ext cx="8458200" cy="1470025"/>
          </a:xfrm>
        </p:spPr>
        <p:txBody>
          <a:bodyPr/>
          <a:lstStyle/>
          <a:p>
            <a:pPr>
              <a:defRPr/>
            </a:pPr>
            <a:r>
              <a:rPr lang="en-US" dirty="0" smtClean="0"/>
              <a:t>Search for Contact Interactions @ 8 TeV </a:t>
            </a:r>
            <a:br>
              <a:rPr lang="en-US" dirty="0" smtClean="0"/>
            </a:br>
            <a:r>
              <a:rPr lang="en-US" dirty="0" smtClean="0">
                <a:solidFill>
                  <a:srgbClr val="3366FF"/>
                </a:solidFill>
              </a:rPr>
              <a:t>Status Report</a:t>
            </a:r>
            <a:endParaRPr lang="en-US" dirty="0">
              <a:solidFill>
                <a:srgbClr val="3366FF"/>
              </a:solidFill>
            </a:endParaRPr>
          </a:p>
        </p:txBody>
      </p:sp>
      <p:sp>
        <p:nvSpPr>
          <p:cNvPr id="16387" name="Subtitle 6"/>
          <p:cNvSpPr>
            <a:spLocks noGrp="1"/>
          </p:cNvSpPr>
          <p:nvPr>
            <p:ph type="subTitle" idx="1"/>
          </p:nvPr>
        </p:nvSpPr>
        <p:spPr>
          <a:xfrm>
            <a:off x="1219200" y="3886200"/>
            <a:ext cx="6629400" cy="1752600"/>
          </a:xfrm>
        </p:spPr>
        <p:txBody>
          <a:bodyPr/>
          <a:lstStyle/>
          <a:p>
            <a:r>
              <a:rPr lang="en-US" dirty="0" smtClean="0">
                <a:ea typeface="ＭＳ Ｐゴシック" pitchFamily="-111" charset="-128"/>
                <a:cs typeface="ＭＳ Ｐゴシック" pitchFamily="-111" charset="-128"/>
              </a:rPr>
              <a:t>Greg </a:t>
            </a:r>
            <a:r>
              <a:rPr lang="en-US" dirty="0" smtClean="0">
                <a:ea typeface="ＭＳ Ｐゴシック" pitchFamily="-111" charset="-128"/>
                <a:cs typeface="ＭＳ Ｐゴシック" pitchFamily="-111" charset="-128"/>
              </a:rPr>
              <a:t>Myers</a:t>
            </a:r>
            <a:r>
              <a:rPr lang="en-US" baseline="30000" dirty="0" smtClean="0">
                <a:ea typeface="ＭＳ Ｐゴシック" pitchFamily="-111" charset="-128"/>
                <a:cs typeface="ＭＳ Ｐゴシック" pitchFamily="-111" charset="-128"/>
              </a:rPr>
              <a:t>1</a:t>
            </a:r>
            <a:r>
              <a:rPr lang="en-US" dirty="0" smtClean="0">
                <a:ea typeface="ＭＳ Ｐゴシック" pitchFamily="-111" charset="-128"/>
                <a:cs typeface="ＭＳ Ｐゴシック" pitchFamily="-111" charset="-128"/>
              </a:rPr>
              <a:t>, </a:t>
            </a:r>
            <a:r>
              <a:rPr lang="en-US" u="sng" dirty="0" smtClean="0">
                <a:ea typeface="ＭＳ Ｐゴシック" pitchFamily="-111" charset="-128"/>
                <a:cs typeface="ＭＳ Ｐゴシック" pitchFamily="-111" charset="-128"/>
              </a:rPr>
              <a:t>Harrison </a:t>
            </a:r>
            <a:r>
              <a:rPr lang="en-US" u="sng" dirty="0" smtClean="0">
                <a:ea typeface="ＭＳ Ｐゴシック" pitchFamily="-111" charset="-128"/>
                <a:cs typeface="ＭＳ Ｐゴシック" pitchFamily="-111" charset="-128"/>
              </a:rPr>
              <a:t>B. </a:t>
            </a:r>
            <a:r>
              <a:rPr lang="en-US" u="sng" dirty="0" smtClean="0">
                <a:ea typeface="ＭＳ Ｐゴシック" pitchFamily="-111" charset="-128"/>
                <a:cs typeface="ＭＳ Ｐゴシック" pitchFamily="-111" charset="-128"/>
              </a:rPr>
              <a:t>Prosper</a:t>
            </a:r>
            <a:r>
              <a:rPr lang="en-US" baseline="30000" dirty="0" smtClean="0">
                <a:ea typeface="ＭＳ Ｐゴシック" pitchFamily="-111" charset="-128"/>
                <a:cs typeface="ＭＳ Ｐゴシック" pitchFamily="-111" charset="-128"/>
              </a:rPr>
              <a:t>1</a:t>
            </a:r>
            <a:r>
              <a:rPr lang="en-US" dirty="0" smtClean="0">
                <a:ea typeface="ＭＳ Ｐゴシック" pitchFamily="-111" charset="-128"/>
                <a:cs typeface="ＭＳ Ｐゴシック" pitchFamily="-111" charset="-128"/>
              </a:rPr>
              <a:t>, </a:t>
            </a:r>
            <a:r>
              <a:rPr lang="en-US" dirty="0" err="1" smtClean="0">
                <a:ea typeface="ＭＳ Ｐゴシック" pitchFamily="-111" charset="-128"/>
                <a:cs typeface="ＭＳ Ｐゴシック" pitchFamily="-111" charset="-128"/>
              </a:rPr>
              <a:t>Suman</a:t>
            </a:r>
            <a:r>
              <a:rPr lang="en-US" dirty="0" smtClean="0">
                <a:ea typeface="ＭＳ Ｐゴシック" pitchFamily="-111" charset="-128"/>
                <a:cs typeface="ＭＳ Ｐゴシック" pitchFamily="-111" charset="-128"/>
              </a:rPr>
              <a:t> Beri</a:t>
            </a:r>
            <a:r>
              <a:rPr lang="en-US" baseline="30000" dirty="0" smtClean="0">
                <a:ea typeface="ＭＳ Ｐゴシック" pitchFamily="-111" charset="-128"/>
                <a:cs typeface="ＭＳ Ｐゴシック" pitchFamily="-111" charset="-128"/>
              </a:rPr>
              <a:t>2</a:t>
            </a:r>
            <a:r>
              <a:rPr lang="en-US" u="sng" dirty="0" smtClean="0">
                <a:ea typeface="ＭＳ Ｐゴシック" pitchFamily="-111" charset="-128"/>
                <a:cs typeface="ＭＳ Ｐゴシック" pitchFamily="-111" charset="-128"/>
              </a:rPr>
              <a:t/>
            </a:r>
            <a:br>
              <a:rPr lang="en-US" u="sng" dirty="0" smtClean="0">
                <a:ea typeface="ＭＳ Ｐゴシック" pitchFamily="-111" charset="-128"/>
                <a:cs typeface="ＭＳ Ｐゴシック" pitchFamily="-111" charset="-128"/>
              </a:rPr>
            </a:br>
            <a:endParaRPr lang="en-US" u="sng" dirty="0" smtClean="0">
              <a:ea typeface="ＭＳ Ｐゴシック" pitchFamily="-111" charset="-128"/>
              <a:cs typeface="ＭＳ Ｐゴシック" pitchFamily="-111" charset="-128"/>
            </a:endParaRPr>
          </a:p>
          <a:p>
            <a:r>
              <a:rPr lang="en-US" sz="2000" baseline="30000" dirty="0" smtClean="0">
                <a:ea typeface="ＭＳ Ｐゴシック" pitchFamily="-111" charset="-128"/>
                <a:cs typeface="ＭＳ Ｐゴシック" pitchFamily="-111" charset="-128"/>
              </a:rPr>
              <a:t>1</a:t>
            </a:r>
            <a:r>
              <a:rPr lang="en-US" sz="2000" dirty="0" smtClean="0">
                <a:ea typeface="ＭＳ Ｐゴシック" pitchFamily="-111" charset="-128"/>
                <a:cs typeface="ＭＳ Ｐゴシック" pitchFamily="-111" charset="-128"/>
              </a:rPr>
              <a:t>Florida </a:t>
            </a:r>
            <a:r>
              <a:rPr lang="en-US" sz="2000" dirty="0" smtClean="0">
                <a:ea typeface="ＭＳ Ｐゴシック" pitchFamily="-111" charset="-128"/>
                <a:cs typeface="ＭＳ Ｐゴシック" pitchFamily="-111" charset="-128"/>
              </a:rPr>
              <a:t>State </a:t>
            </a:r>
            <a:r>
              <a:rPr lang="en-US" sz="2000" dirty="0" smtClean="0">
                <a:ea typeface="ＭＳ Ｐゴシック" pitchFamily="-111" charset="-128"/>
                <a:cs typeface="ＭＳ Ｐゴシック" pitchFamily="-111" charset="-128"/>
              </a:rPr>
              <a:t>University, </a:t>
            </a:r>
            <a:r>
              <a:rPr lang="en-US" sz="2000" baseline="30000" dirty="0" smtClean="0">
                <a:ea typeface="ＭＳ Ｐゴシック" pitchFamily="-111" charset="-128"/>
                <a:cs typeface="ＭＳ Ｐゴシック" pitchFamily="-111" charset="-128"/>
              </a:rPr>
              <a:t>2</a:t>
            </a:r>
            <a:r>
              <a:rPr lang="en-US" sz="2000" dirty="0" smtClean="0">
                <a:ea typeface="ＭＳ Ｐゴシック" pitchFamily="-111" charset="-128"/>
                <a:cs typeface="ＭＳ Ｐゴシック" pitchFamily="-111" charset="-128"/>
              </a:rPr>
              <a:t>Panjab </a:t>
            </a:r>
            <a:r>
              <a:rPr lang="en-US" sz="2000" dirty="0" smtClean="0">
                <a:ea typeface="ＭＳ Ｐゴシック" pitchFamily="-111" charset="-128"/>
                <a:cs typeface="ＭＳ Ｐゴシック" pitchFamily="-111" charset="-128"/>
              </a:rPr>
              <a:t>University,</a:t>
            </a:r>
            <a:r>
              <a:rPr lang="en-US" sz="2000" dirty="0" smtClean="0">
                <a:ea typeface="ＭＳ Ｐゴシック" pitchFamily="-111" charset="-128"/>
                <a:cs typeface="ＭＳ Ｐゴシック" pitchFamily="-111" charset="-128"/>
              </a:rPr>
              <a:t> </a:t>
            </a:r>
            <a:endParaRPr lang="en-US" dirty="0" smtClean="0">
              <a:ea typeface="ＭＳ Ｐゴシック" pitchFamily="-111" charset="-128"/>
              <a:cs typeface="ＭＳ Ｐゴシック" pitchFamily="-111" charset="-128"/>
            </a:endParaRPr>
          </a:p>
          <a:p>
            <a:r>
              <a:rPr lang="en-US" dirty="0" smtClean="0">
                <a:ea typeface="ＭＳ Ｐゴシック" pitchFamily="-111" charset="-128"/>
                <a:cs typeface="ＭＳ Ｐゴシック" pitchFamily="-111" charset="-128"/>
              </a:rPr>
              <a:t>Exotica </a:t>
            </a:r>
            <a:r>
              <a:rPr lang="en-US" dirty="0" err="1" smtClean="0">
                <a:ea typeface="ＭＳ Ｐゴシック" pitchFamily="-111" charset="-128"/>
                <a:cs typeface="ＭＳ Ｐゴシック" pitchFamily="-111" charset="-128"/>
              </a:rPr>
              <a:t>Multijets</a:t>
            </a:r>
            <a:r>
              <a:rPr lang="en-US" dirty="0" smtClean="0">
                <a:ea typeface="ＭＳ Ｐゴシック" pitchFamily="-111" charset="-128"/>
                <a:cs typeface="ＭＳ Ｐゴシック" pitchFamily="-111" charset="-128"/>
              </a:rPr>
              <a:t> Working Group Meeting</a:t>
            </a:r>
            <a:endParaRPr lang="en-US" dirty="0" smtClean="0">
              <a:ea typeface="ＭＳ Ｐゴシック" pitchFamily="-111" charset="-128"/>
              <a:cs typeface="ＭＳ Ｐゴシック" pitchFamily="-111" charset="-128"/>
            </a:endParaRPr>
          </a:p>
          <a:p>
            <a:r>
              <a:rPr lang="en-US" dirty="0" smtClean="0">
                <a:ea typeface="ＭＳ Ｐゴシック" pitchFamily="-111" charset="-128"/>
                <a:cs typeface="ＭＳ Ｐゴシック" pitchFamily="-111" charset="-128"/>
              </a:rPr>
              <a:t>20 March 2014</a:t>
            </a:r>
            <a:endParaRPr lang="en-US" dirty="0" smtClean="0">
              <a:ea typeface="ＭＳ Ｐゴシック" pitchFamily="-111" charset="-128"/>
              <a:cs typeface="ＭＳ Ｐゴシック" pitchFamily="-111"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Left-Left</a:t>
            </a:r>
            <a:r>
              <a:rPr lang="en-US" dirty="0" smtClean="0"/>
              <a:t> (LL) Model</a:t>
            </a:r>
            <a:endParaRPr lang="en-US" dirty="0"/>
          </a:p>
        </p:txBody>
      </p:sp>
      <p:sp>
        <p:nvSpPr>
          <p:cNvPr id="4" name="Footer Placeholder 3"/>
          <p:cNvSpPr>
            <a:spLocks noGrp="1"/>
          </p:cNvSpPr>
          <p:nvPr>
            <p:ph type="ftr" sz="quarter" idx="10"/>
          </p:nvPr>
        </p:nvSpPr>
        <p:spPr/>
        <p:txBody>
          <a:bodyPr/>
          <a:lstStyle/>
          <a:p>
            <a:pPr>
              <a:defRPr/>
            </a:pPr>
            <a:r>
              <a:rPr lang="en-US" smtClean="0"/>
              <a:t>Harrison Prosper</a:t>
            </a:r>
            <a:endParaRPr lang="en-US"/>
          </a:p>
        </p:txBody>
      </p:sp>
      <p:sp>
        <p:nvSpPr>
          <p:cNvPr id="5" name="Slide Number Placeholder 4"/>
          <p:cNvSpPr>
            <a:spLocks noGrp="1"/>
          </p:cNvSpPr>
          <p:nvPr>
            <p:ph type="sldNum" sz="quarter" idx="11"/>
          </p:nvPr>
        </p:nvSpPr>
        <p:spPr/>
        <p:txBody>
          <a:bodyPr/>
          <a:lstStyle/>
          <a:p>
            <a:pPr>
              <a:defRPr/>
            </a:pPr>
            <a:fld id="{CFB1A1B4-A61C-B741-9988-9C8565F8B420}" type="slidenum">
              <a:rPr lang="en-US" smtClean="0"/>
              <a:pPr>
                <a:defRPr/>
              </a:pPr>
              <a:t>10</a:t>
            </a:fld>
            <a:endParaRPr lang="en-US" dirty="0"/>
          </a:p>
        </p:txBody>
      </p:sp>
      <p:pic>
        <p:nvPicPr>
          <p:cNvPr id="6" name="Picture 5" descr="Left_Destructive.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838200" y="1143000"/>
            <a:ext cx="7200900" cy="4876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(VV) </a:t>
            </a:r>
            <a:r>
              <a:rPr lang="en-US" dirty="0" smtClean="0"/>
              <a:t>Model</a:t>
            </a:r>
            <a:endParaRPr lang="en-US" dirty="0"/>
          </a:p>
        </p:txBody>
      </p:sp>
      <p:sp>
        <p:nvSpPr>
          <p:cNvPr id="4" name="Footer Placeholder 3"/>
          <p:cNvSpPr>
            <a:spLocks noGrp="1"/>
          </p:cNvSpPr>
          <p:nvPr>
            <p:ph type="ftr" sz="quarter" idx="10"/>
          </p:nvPr>
        </p:nvSpPr>
        <p:spPr/>
        <p:txBody>
          <a:bodyPr/>
          <a:lstStyle/>
          <a:p>
            <a:pPr>
              <a:defRPr/>
            </a:pPr>
            <a:r>
              <a:rPr lang="en-US" smtClean="0"/>
              <a:t>Harrison Prosper</a:t>
            </a:r>
            <a:endParaRPr lang="en-US"/>
          </a:p>
        </p:txBody>
      </p:sp>
      <p:sp>
        <p:nvSpPr>
          <p:cNvPr id="5" name="Slide Number Placeholder 4"/>
          <p:cNvSpPr>
            <a:spLocks noGrp="1"/>
          </p:cNvSpPr>
          <p:nvPr>
            <p:ph type="sldNum" sz="quarter" idx="11"/>
          </p:nvPr>
        </p:nvSpPr>
        <p:spPr/>
        <p:txBody>
          <a:bodyPr/>
          <a:lstStyle/>
          <a:p>
            <a:pPr>
              <a:defRPr/>
            </a:pPr>
            <a:fld id="{CFB1A1B4-A61C-B741-9988-9C8565F8B420}" type="slidenum">
              <a:rPr lang="en-US" smtClean="0"/>
              <a:pPr>
                <a:defRPr/>
              </a:pPr>
              <a:t>11</a:t>
            </a:fld>
            <a:endParaRPr lang="en-US" dirty="0"/>
          </a:p>
        </p:txBody>
      </p:sp>
      <p:pic>
        <p:nvPicPr>
          <p:cNvPr id="7" name="Picture 6" descr="Vector_Constructive.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838200" y="1143000"/>
            <a:ext cx="7200900" cy="495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(VV) </a:t>
            </a:r>
            <a:r>
              <a:rPr lang="en-US" dirty="0" smtClean="0"/>
              <a:t>Model</a:t>
            </a:r>
            <a:endParaRPr lang="en-US" dirty="0"/>
          </a:p>
        </p:txBody>
      </p:sp>
      <p:sp>
        <p:nvSpPr>
          <p:cNvPr id="4" name="Footer Placeholder 3"/>
          <p:cNvSpPr>
            <a:spLocks noGrp="1"/>
          </p:cNvSpPr>
          <p:nvPr>
            <p:ph type="ftr" sz="quarter" idx="10"/>
          </p:nvPr>
        </p:nvSpPr>
        <p:spPr/>
        <p:txBody>
          <a:bodyPr/>
          <a:lstStyle/>
          <a:p>
            <a:pPr>
              <a:defRPr/>
            </a:pPr>
            <a:r>
              <a:rPr lang="en-US" smtClean="0"/>
              <a:t>Harrison Prosper</a:t>
            </a:r>
            <a:endParaRPr lang="en-US"/>
          </a:p>
        </p:txBody>
      </p:sp>
      <p:sp>
        <p:nvSpPr>
          <p:cNvPr id="5" name="Slide Number Placeholder 4"/>
          <p:cNvSpPr>
            <a:spLocks noGrp="1"/>
          </p:cNvSpPr>
          <p:nvPr>
            <p:ph type="sldNum" sz="quarter" idx="11"/>
          </p:nvPr>
        </p:nvSpPr>
        <p:spPr/>
        <p:txBody>
          <a:bodyPr/>
          <a:lstStyle/>
          <a:p>
            <a:pPr>
              <a:defRPr/>
            </a:pPr>
            <a:fld id="{CFB1A1B4-A61C-B741-9988-9C8565F8B420}" type="slidenum">
              <a:rPr lang="en-US" smtClean="0"/>
              <a:pPr>
                <a:defRPr/>
              </a:pPr>
              <a:t>12</a:t>
            </a:fld>
            <a:endParaRPr lang="en-US" dirty="0"/>
          </a:p>
        </p:txBody>
      </p:sp>
      <p:pic>
        <p:nvPicPr>
          <p:cNvPr id="6" name="Picture 5" descr="Vector_Destructive.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838200" y="1143000"/>
            <a:ext cx="7200900" cy="4876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Overview</a:t>
            </a:r>
            <a:endParaRPr lang="en-US" dirty="0"/>
          </a:p>
        </p:txBody>
      </p:sp>
      <p:sp>
        <p:nvSpPr>
          <p:cNvPr id="3" name="Content Placeholder 2"/>
          <p:cNvSpPr>
            <a:spLocks noGrp="1"/>
          </p:cNvSpPr>
          <p:nvPr>
            <p:ph idx="1"/>
          </p:nvPr>
        </p:nvSpPr>
        <p:spPr/>
        <p:txBody>
          <a:bodyPr/>
          <a:lstStyle/>
          <a:p>
            <a:pPr>
              <a:buNone/>
            </a:pPr>
            <a:r>
              <a:rPr lang="en-US" dirty="0" smtClean="0">
                <a:solidFill>
                  <a:srgbClr val="0033CC"/>
                </a:solidFill>
              </a:rPr>
              <a:t>Analysis </a:t>
            </a:r>
            <a:r>
              <a:rPr lang="en-US" dirty="0" smtClean="0">
                <a:solidFill>
                  <a:srgbClr val="0033CC"/>
                </a:solidFill>
              </a:rPr>
              <a:t>Steps</a:t>
            </a:r>
            <a:endParaRPr lang="en-US" dirty="0" smtClean="0"/>
          </a:p>
          <a:p>
            <a:pPr marL="857250" lvl="1" indent="-457200">
              <a:buFont typeface="+mj-lt"/>
              <a:buAutoNum type="arabicPeriod"/>
            </a:pPr>
            <a:r>
              <a:rPr lang="en-US" dirty="0" smtClean="0"/>
              <a:t>For</a:t>
            </a:r>
            <a:r>
              <a:rPr lang="en-US" dirty="0" smtClean="0"/>
              <a:t> a given CI model, </a:t>
            </a:r>
            <a:r>
              <a:rPr lang="en-US" i="1" dirty="0" smtClean="0">
                <a:solidFill>
                  <a:srgbClr val="0033CC"/>
                </a:solidFill>
              </a:rPr>
              <a:t>randomly</a:t>
            </a:r>
            <a:r>
              <a:rPr lang="en-US" dirty="0" smtClean="0"/>
              <a:t> sampled PDF set, </a:t>
            </a:r>
            <a:r>
              <a:rPr lang="en-US" dirty="0" smtClean="0"/>
              <a:t>renormalization </a:t>
            </a:r>
            <a:r>
              <a:rPr lang="en-US" dirty="0" smtClean="0"/>
              <a:t>(</a:t>
            </a:r>
            <a:r>
              <a:rPr lang="en-US" i="1" dirty="0" smtClean="0"/>
              <a:t>μ</a:t>
            </a:r>
            <a:r>
              <a:rPr lang="en-US" baseline="-25000" dirty="0" smtClean="0"/>
              <a:t>R</a:t>
            </a:r>
            <a:r>
              <a:rPr lang="en-US" dirty="0" smtClean="0"/>
              <a:t>) scale, and </a:t>
            </a:r>
            <a:r>
              <a:rPr lang="en-US" dirty="0" smtClean="0"/>
              <a:t>factorization</a:t>
            </a:r>
            <a:r>
              <a:rPr lang="en-US" dirty="0" smtClean="0"/>
              <a:t> </a:t>
            </a:r>
            <a:r>
              <a:rPr lang="en-US" dirty="0" smtClean="0"/>
              <a:t>(</a:t>
            </a:r>
            <a:r>
              <a:rPr lang="en-US" i="1" dirty="0" smtClean="0"/>
              <a:t>μ</a:t>
            </a:r>
            <a:r>
              <a:rPr lang="en-US" baseline="-25000" dirty="0" smtClean="0"/>
              <a:t>F</a:t>
            </a:r>
            <a:r>
              <a:rPr lang="en-US" dirty="0" smtClean="0"/>
              <a:t>) scale</a:t>
            </a:r>
            <a:r>
              <a:rPr lang="en-US" dirty="0" smtClean="0"/>
              <a:t>,  </a:t>
            </a:r>
            <a:r>
              <a:rPr lang="en-US" dirty="0" smtClean="0"/>
              <a:t>calculate </a:t>
            </a:r>
            <a:r>
              <a:rPr lang="en-US" i="1" dirty="0" smtClean="0"/>
              <a:t>σ</a:t>
            </a:r>
            <a:r>
              <a:rPr lang="en-US" baseline="-25000" dirty="0" smtClean="0"/>
              <a:t>QCD </a:t>
            </a:r>
            <a:r>
              <a:rPr lang="en-US" dirty="0" smtClean="0"/>
              <a:t>and all</a:t>
            </a:r>
            <a:r>
              <a:rPr lang="en-US" dirty="0" smtClean="0"/>
              <a:t> CI coefficients bin-by-bin.  Interpolate into smooth differential densities </a:t>
            </a:r>
            <a:r>
              <a:rPr lang="en-US" i="1" dirty="0" err="1" smtClean="0"/>
              <a:t>f</a:t>
            </a:r>
            <a:r>
              <a:rPr lang="en-US" i="1" dirty="0" smtClean="0"/>
              <a:t> </a:t>
            </a:r>
            <a:r>
              <a:rPr lang="en-US" dirty="0" smtClean="0"/>
              <a:t>(</a:t>
            </a:r>
            <a:r>
              <a:rPr lang="en-US" i="1" dirty="0" smtClean="0"/>
              <a:t>p</a:t>
            </a:r>
            <a:r>
              <a:rPr lang="en-US" baseline="-25000" dirty="0" smtClean="0"/>
              <a:t>T</a:t>
            </a:r>
            <a:r>
              <a:rPr lang="en-US" dirty="0" smtClean="0"/>
              <a:t>) = </a:t>
            </a:r>
            <a:r>
              <a:rPr lang="en-US" i="1" dirty="0" err="1" smtClean="0"/>
              <a:t>dF</a:t>
            </a:r>
            <a:r>
              <a:rPr lang="en-US" dirty="0" err="1" smtClean="0"/>
              <a:t>/</a:t>
            </a:r>
            <a:r>
              <a:rPr lang="en-US" i="1" dirty="0" err="1" smtClean="0"/>
              <a:t>dp</a:t>
            </a:r>
            <a:r>
              <a:rPr lang="en-US" baseline="-25000" dirty="0" err="1" smtClean="0"/>
              <a:t>T</a:t>
            </a:r>
            <a:r>
              <a:rPr lang="en-US" dirty="0" smtClean="0"/>
              <a:t>. </a:t>
            </a:r>
            <a:r>
              <a:rPr lang="en-US" dirty="0" smtClean="0"/>
              <a:t/>
            </a:r>
            <a:br>
              <a:rPr lang="en-US" dirty="0" smtClean="0"/>
            </a:br>
            <a:endParaRPr lang="en-US" dirty="0" smtClean="0"/>
          </a:p>
          <a:p>
            <a:pPr marL="857250" lvl="1" indent="-457200">
              <a:buFont typeface="+mj-lt"/>
              <a:buAutoNum type="arabicPeriod"/>
            </a:pPr>
            <a:r>
              <a:rPr lang="en-US" dirty="0" smtClean="0"/>
              <a:t>Convolve the differential densities </a:t>
            </a:r>
            <a:r>
              <a:rPr lang="en-US" i="1" dirty="0" err="1" smtClean="0"/>
              <a:t>f</a:t>
            </a:r>
            <a:r>
              <a:rPr lang="en-US" i="1" dirty="0" smtClean="0"/>
              <a:t> </a:t>
            </a:r>
            <a:r>
              <a:rPr lang="en-US" dirty="0" smtClean="0"/>
              <a:t>(</a:t>
            </a:r>
            <a:r>
              <a:rPr lang="en-US" i="1" dirty="0" smtClean="0"/>
              <a:t>p</a:t>
            </a:r>
            <a:r>
              <a:rPr lang="en-US" baseline="-25000" dirty="0" smtClean="0"/>
              <a:t>T</a:t>
            </a:r>
            <a:r>
              <a:rPr lang="en-US" dirty="0" smtClean="0"/>
              <a:t>) with </a:t>
            </a:r>
            <a:r>
              <a:rPr lang="en-US" dirty="0" smtClean="0"/>
              <a:t>the jet response function for </a:t>
            </a:r>
            <a:r>
              <a:rPr lang="en-US" i="1" dirty="0" smtClean="0">
                <a:solidFill>
                  <a:srgbClr val="0033CC"/>
                </a:solidFill>
              </a:rPr>
              <a:t>randomly</a:t>
            </a:r>
            <a:r>
              <a:rPr lang="en-US" dirty="0" smtClean="0"/>
              <a:t> sampled pairs (</a:t>
            </a:r>
            <a:r>
              <a:rPr lang="en-US" i="1" dirty="0" err="1" smtClean="0">
                <a:solidFill>
                  <a:srgbClr val="0000FF"/>
                </a:solidFill>
              </a:rPr>
              <a:t>x</a:t>
            </a:r>
            <a:r>
              <a:rPr lang="en-US" dirty="0" smtClean="0"/>
              <a:t>, </a:t>
            </a:r>
            <a:r>
              <a:rPr lang="en-US" i="1" dirty="0" err="1" smtClean="0">
                <a:solidFill>
                  <a:srgbClr val="FF0000"/>
                </a:solidFill>
              </a:rPr>
              <a:t>z</a:t>
            </a:r>
            <a:r>
              <a:rPr lang="en-US" dirty="0" smtClean="0"/>
              <a:t>) of</a:t>
            </a:r>
            <a:r>
              <a:rPr lang="en-US" dirty="0" smtClean="0"/>
              <a:t> scale factors that account for uncertainty in the jet energy scale (JES) and jet energy resolution (JER),</a:t>
            </a:r>
          </a:p>
          <a:p>
            <a:pPr marL="857250" lvl="1" indent="-457200">
              <a:buNone/>
            </a:pPr>
            <a:endParaRPr lang="en-US" dirty="0" smtClean="0"/>
          </a:p>
          <a:p>
            <a:pPr marL="857250" lvl="1" indent="-457200">
              <a:buNone/>
            </a:pPr>
            <a:r>
              <a:rPr lang="en-US" dirty="0" smtClean="0"/>
              <a:t>	</a:t>
            </a:r>
          </a:p>
          <a:p>
            <a:pPr marL="857250" lvl="1" indent="-457200">
              <a:buNone/>
            </a:pPr>
            <a:r>
              <a:rPr lang="en-US" dirty="0" smtClean="0"/>
              <a:t>	</a:t>
            </a:r>
            <a:r>
              <a:rPr lang="en-US" dirty="0" smtClean="0"/>
              <a:t/>
            </a:r>
            <a:br>
              <a:rPr lang="en-US" dirty="0" smtClean="0"/>
            </a:br>
            <a:endParaRPr lang="en-US" dirty="0" smtClean="0"/>
          </a:p>
        </p:txBody>
      </p:sp>
      <p:sp>
        <p:nvSpPr>
          <p:cNvPr id="4" name="Footer Placeholder 3"/>
          <p:cNvSpPr>
            <a:spLocks noGrp="1"/>
          </p:cNvSpPr>
          <p:nvPr>
            <p:ph type="ftr" sz="quarter" idx="10"/>
          </p:nvPr>
        </p:nvSpPr>
        <p:spPr/>
        <p:txBody>
          <a:bodyPr/>
          <a:lstStyle/>
          <a:p>
            <a:pPr>
              <a:defRPr/>
            </a:pPr>
            <a:r>
              <a:rPr lang="en-US" smtClean="0"/>
              <a:t>Harrison Prosper</a:t>
            </a:r>
            <a:endParaRPr lang="en-US"/>
          </a:p>
        </p:txBody>
      </p:sp>
      <p:sp>
        <p:nvSpPr>
          <p:cNvPr id="5" name="Slide Number Placeholder 4"/>
          <p:cNvSpPr>
            <a:spLocks noGrp="1"/>
          </p:cNvSpPr>
          <p:nvPr>
            <p:ph type="sldNum" sz="quarter" idx="11"/>
          </p:nvPr>
        </p:nvSpPr>
        <p:spPr/>
        <p:txBody>
          <a:bodyPr/>
          <a:lstStyle/>
          <a:p>
            <a:pPr>
              <a:defRPr/>
            </a:pPr>
            <a:fld id="{CFB1A1B4-A61C-B741-9988-9C8565F8B420}" type="slidenum">
              <a:rPr lang="en-US" smtClean="0"/>
              <a:pPr>
                <a:defRPr/>
              </a:pPr>
              <a:t>13</a:t>
            </a:fld>
            <a:endParaRPr lang="en-US" dirty="0"/>
          </a:p>
        </p:txBody>
      </p:sp>
      <p:graphicFrame>
        <p:nvGraphicFramePr>
          <p:cNvPr id="53250" name="Object 2"/>
          <p:cNvGraphicFramePr>
            <a:graphicFrameLocks noChangeAspect="1"/>
          </p:cNvGraphicFramePr>
          <p:nvPr/>
        </p:nvGraphicFramePr>
        <p:xfrm>
          <a:off x="1676400" y="5553075"/>
          <a:ext cx="6346825" cy="619125"/>
        </p:xfrm>
        <a:graphic>
          <a:graphicData uri="http://schemas.openxmlformats.org/presentationml/2006/ole">
            <p:oleObj spid="_x0000_s53250" name="Equation" r:id="rId3" imgW="3390900" imgH="330200" progId="Equation.DSMT4">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Overview</a:t>
            </a:r>
            <a:endParaRPr lang="en-US" dirty="0"/>
          </a:p>
        </p:txBody>
      </p:sp>
      <p:sp>
        <p:nvSpPr>
          <p:cNvPr id="3" name="Content Placeholder 2"/>
          <p:cNvSpPr>
            <a:spLocks noGrp="1"/>
          </p:cNvSpPr>
          <p:nvPr>
            <p:ph idx="1"/>
          </p:nvPr>
        </p:nvSpPr>
        <p:spPr/>
        <p:txBody>
          <a:bodyPr/>
          <a:lstStyle/>
          <a:p>
            <a:pPr marL="457200" indent="-457200">
              <a:buNone/>
            </a:pPr>
            <a:r>
              <a:rPr lang="en-US" dirty="0" smtClean="0">
                <a:solidFill>
                  <a:srgbClr val="0033CC"/>
                </a:solidFill>
              </a:rPr>
              <a:t>Jet Response Function (JRF)/JES</a:t>
            </a:r>
            <a:endParaRPr lang="en-US" dirty="0" smtClean="0"/>
          </a:p>
          <a:p>
            <a:pPr marL="857250" lvl="1" indent="-457200">
              <a:buNone/>
            </a:pPr>
            <a:r>
              <a:rPr lang="en-US" dirty="0" smtClean="0"/>
              <a:t>Use the </a:t>
            </a:r>
            <a:r>
              <a:rPr lang="en-US" dirty="0" smtClean="0"/>
              <a:t>jet response function</a:t>
            </a:r>
            <a:r>
              <a:rPr lang="en-US" dirty="0" smtClean="0"/>
              <a:t> (SMP-12-012, </a:t>
            </a:r>
            <a:r>
              <a:rPr lang="en-US" dirty="0" err="1" smtClean="0"/>
              <a:t>Sanmay</a:t>
            </a:r>
            <a:r>
              <a:rPr lang="en-US" dirty="0" smtClean="0"/>
              <a:t> </a:t>
            </a:r>
            <a:r>
              <a:rPr lang="en-US" dirty="0" err="1" smtClean="0"/>
              <a:t>Ganguly</a:t>
            </a:r>
            <a:r>
              <a:rPr lang="en-US" dirty="0" smtClean="0"/>
              <a:t>)</a:t>
            </a:r>
            <a:br>
              <a:rPr lang="en-US" dirty="0" smtClean="0"/>
            </a:br>
            <a:r>
              <a:rPr lang="en-US" dirty="0" smtClean="0"/>
              <a:t/>
            </a:r>
            <a:br>
              <a:rPr lang="en-US" dirty="0" smtClean="0"/>
            </a:br>
            <a:endParaRPr lang="en-US" dirty="0" smtClean="0"/>
          </a:p>
          <a:p>
            <a:pPr marL="857250" lvl="1" indent="-457200">
              <a:buFont typeface="+mj-lt"/>
              <a:buAutoNum type="arabicPeriod"/>
            </a:pPr>
            <a:endParaRPr lang="en-US" dirty="0" smtClean="0"/>
          </a:p>
          <a:p>
            <a:pPr marL="857250" lvl="1" indent="-457200">
              <a:buNone/>
            </a:pPr>
            <a:endParaRPr lang="en-US" dirty="0" smtClean="0"/>
          </a:p>
          <a:p>
            <a:pPr marL="857250" lvl="1" indent="-457200">
              <a:buNone/>
            </a:pPr>
            <a:r>
              <a:rPr lang="en-US" sz="2000" dirty="0" smtClean="0">
                <a:hlinkClick r:id="rId3"/>
              </a:rPr>
              <a:t>https</a:t>
            </a:r>
            <a:r>
              <a:rPr lang="en-US" sz="2000" dirty="0" smtClean="0">
                <a:hlinkClick r:id="rId3"/>
              </a:rPr>
              <a:t>://indico.cern.ch/event/271240/material/slides/0?contribId=</a:t>
            </a:r>
            <a:r>
              <a:rPr lang="en-US" sz="2000" dirty="0" smtClean="0">
                <a:hlinkClick r:id="rId3"/>
              </a:rPr>
              <a:t>7</a:t>
            </a:r>
            <a:r>
              <a:rPr lang="en-US" sz="2000" dirty="0" smtClean="0"/>
              <a:t/>
            </a:r>
            <a:br>
              <a:rPr lang="en-US" sz="2000" dirty="0" smtClean="0"/>
            </a:br>
            <a:endParaRPr lang="en-US" sz="2000" dirty="0" smtClean="0"/>
          </a:p>
          <a:p>
            <a:pPr marL="857250" lvl="1" indent="-457200">
              <a:buNone/>
            </a:pPr>
            <a:r>
              <a:rPr lang="en-US" sz="2000" dirty="0" smtClean="0"/>
              <a:t>and </a:t>
            </a:r>
            <a:r>
              <a:rPr lang="en-US" dirty="0" smtClean="0"/>
              <a:t>the (33!) jet energy scale (JES) uncertainty components documented at</a:t>
            </a:r>
          </a:p>
          <a:p>
            <a:pPr marL="857250" lvl="1" indent="-457200">
              <a:buNone/>
            </a:pPr>
            <a:r>
              <a:rPr lang="en-US" sz="1800" dirty="0" smtClean="0">
                <a:hlinkClick r:id="rId4"/>
              </a:rPr>
              <a:t>https://twiki.cern.ch/twiki/bin/viewauth/CMS/JECUncertaintySources?topic=</a:t>
            </a:r>
            <a:r>
              <a:rPr lang="en-US" sz="1800" dirty="0" smtClean="0">
                <a:hlinkClick r:id="rId4"/>
              </a:rPr>
              <a:t>JECUncertaintySources</a:t>
            </a:r>
            <a:endParaRPr lang="en-US" sz="1800" dirty="0" smtClean="0"/>
          </a:p>
        </p:txBody>
      </p:sp>
      <p:sp>
        <p:nvSpPr>
          <p:cNvPr id="4" name="Footer Placeholder 3"/>
          <p:cNvSpPr>
            <a:spLocks noGrp="1"/>
          </p:cNvSpPr>
          <p:nvPr>
            <p:ph type="ftr" sz="quarter" idx="10"/>
          </p:nvPr>
        </p:nvSpPr>
        <p:spPr/>
        <p:txBody>
          <a:bodyPr/>
          <a:lstStyle/>
          <a:p>
            <a:pPr>
              <a:defRPr/>
            </a:pPr>
            <a:r>
              <a:rPr lang="en-US" dirty="0" smtClean="0"/>
              <a:t>Harrison Prosper</a:t>
            </a:r>
            <a:endParaRPr lang="en-US" dirty="0"/>
          </a:p>
        </p:txBody>
      </p:sp>
      <p:sp>
        <p:nvSpPr>
          <p:cNvPr id="5" name="Slide Number Placeholder 4"/>
          <p:cNvSpPr>
            <a:spLocks noGrp="1"/>
          </p:cNvSpPr>
          <p:nvPr>
            <p:ph type="sldNum" sz="quarter" idx="11"/>
          </p:nvPr>
        </p:nvSpPr>
        <p:spPr/>
        <p:txBody>
          <a:bodyPr/>
          <a:lstStyle/>
          <a:p>
            <a:pPr>
              <a:defRPr/>
            </a:pPr>
            <a:fld id="{CFB1A1B4-A61C-B741-9988-9C8565F8B420}" type="slidenum">
              <a:rPr lang="en-US" smtClean="0"/>
              <a:pPr>
                <a:defRPr/>
              </a:pPr>
              <a:t>14</a:t>
            </a:fld>
            <a:endParaRPr lang="en-US" dirty="0"/>
          </a:p>
        </p:txBody>
      </p:sp>
      <p:graphicFrame>
        <p:nvGraphicFramePr>
          <p:cNvPr id="52226" name="Object 2"/>
          <p:cNvGraphicFramePr>
            <a:graphicFrameLocks noChangeAspect="1"/>
          </p:cNvGraphicFramePr>
          <p:nvPr/>
        </p:nvGraphicFramePr>
        <p:xfrm>
          <a:off x="1641475" y="2590800"/>
          <a:ext cx="6511925" cy="1404937"/>
        </p:xfrm>
        <a:graphic>
          <a:graphicData uri="http://schemas.openxmlformats.org/presentationml/2006/ole">
            <p:oleObj spid="_x0000_s52226" name="Equation" r:id="rId5" imgW="3479800" imgH="749300" progId="Equation.DSMT4">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Content Placeholder 2"/>
          <p:cNvSpPr>
            <a:spLocks noGrp="1"/>
          </p:cNvSpPr>
          <p:nvPr>
            <p:ph idx="1"/>
          </p:nvPr>
        </p:nvSpPr>
        <p:spPr/>
        <p:txBody>
          <a:bodyPr/>
          <a:lstStyle/>
          <a:p>
            <a:pPr>
              <a:buNone/>
            </a:pPr>
            <a:r>
              <a:rPr lang="en-US" dirty="0" smtClean="0">
                <a:solidFill>
                  <a:srgbClr val="0033CC"/>
                </a:solidFill>
              </a:rPr>
              <a:t>We have</a:t>
            </a:r>
            <a:r>
              <a:rPr lang="en-US" dirty="0" smtClean="0"/>
              <a:t>:</a:t>
            </a:r>
          </a:p>
          <a:p>
            <a:pPr marL="857250" lvl="1" indent="-457200">
              <a:buFont typeface="+mj-lt"/>
              <a:buAutoNum type="arabicPeriod"/>
            </a:pPr>
            <a:r>
              <a:rPr lang="en-US" dirty="0" smtClean="0"/>
              <a:t>For the LL model, with destructive interference and using NNPDF21, calculated an ensemble of 100 QCD and CI coefficient spectra, smeared each with the jet response function using randomly sampled JES and JER scale factors. </a:t>
            </a:r>
          </a:p>
          <a:p>
            <a:pPr marL="857250" lvl="1" indent="-457200">
              <a:buFont typeface="+mj-lt"/>
              <a:buAutoNum type="arabicPeriod"/>
            </a:pPr>
            <a:r>
              <a:rPr lang="en-US" dirty="0" smtClean="0"/>
              <a:t>Built a RooFit/RooStats model of the CI likelihood (a multinomial distribution over 20 bins).</a:t>
            </a:r>
          </a:p>
          <a:p>
            <a:pPr marL="857250" lvl="1" indent="-457200">
              <a:buFont typeface="+mj-lt"/>
              <a:buAutoNum type="arabicPeriod"/>
            </a:pPr>
            <a:r>
              <a:rPr lang="en-US" dirty="0" smtClean="0"/>
              <a:t>Built a RooFit/RooStats model of likelihood averaged over PDF, </a:t>
            </a:r>
            <a:r>
              <a:rPr lang="en-US" i="1" dirty="0" smtClean="0"/>
              <a:t>μ</a:t>
            </a:r>
            <a:r>
              <a:rPr lang="en-US" baseline="-25000" dirty="0" smtClean="0"/>
              <a:t>F</a:t>
            </a:r>
            <a:r>
              <a:rPr lang="en-US" dirty="0" smtClean="0"/>
              <a:t>, </a:t>
            </a:r>
            <a:r>
              <a:rPr lang="en-US" i="1" dirty="0" smtClean="0"/>
              <a:t>μ</a:t>
            </a:r>
            <a:r>
              <a:rPr lang="en-US" baseline="-25000" dirty="0" smtClean="0"/>
              <a:t>R</a:t>
            </a:r>
            <a:r>
              <a:rPr lang="en-US" dirty="0" smtClean="0"/>
              <a:t>, JES, and JER variations.</a:t>
            </a:r>
          </a:p>
          <a:p>
            <a:pPr marL="857250" lvl="1" indent="-457200">
              <a:buFont typeface="+mj-lt"/>
              <a:buAutoNum type="arabicPeriod"/>
            </a:pPr>
            <a:r>
              <a:rPr lang="en-US" dirty="0" smtClean="0"/>
              <a:t>Calculated the posterior density without and with the inclusion of systematic uncertainties.</a:t>
            </a:r>
            <a:endParaRPr lang="en-US" dirty="0"/>
          </a:p>
        </p:txBody>
      </p:sp>
      <p:sp>
        <p:nvSpPr>
          <p:cNvPr id="4" name="Footer Placeholder 3"/>
          <p:cNvSpPr>
            <a:spLocks noGrp="1"/>
          </p:cNvSpPr>
          <p:nvPr>
            <p:ph type="ftr" sz="quarter" idx="10"/>
          </p:nvPr>
        </p:nvSpPr>
        <p:spPr/>
        <p:txBody>
          <a:bodyPr/>
          <a:lstStyle/>
          <a:p>
            <a:pPr>
              <a:defRPr/>
            </a:pPr>
            <a:r>
              <a:rPr lang="en-US" smtClean="0"/>
              <a:t>Harrison Prosper</a:t>
            </a:r>
            <a:endParaRPr lang="en-US"/>
          </a:p>
        </p:txBody>
      </p:sp>
      <p:sp>
        <p:nvSpPr>
          <p:cNvPr id="5" name="Slide Number Placeholder 4"/>
          <p:cNvSpPr>
            <a:spLocks noGrp="1"/>
          </p:cNvSpPr>
          <p:nvPr>
            <p:ph type="sldNum" sz="quarter" idx="11"/>
          </p:nvPr>
        </p:nvSpPr>
        <p:spPr/>
        <p:txBody>
          <a:bodyPr/>
          <a:lstStyle/>
          <a:p>
            <a:pPr>
              <a:defRPr/>
            </a:pPr>
            <a:fld id="{CFB1A1B4-A61C-B741-9988-9C8565F8B420}"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vs</a:t>
            </a:r>
            <a:r>
              <a:rPr lang="en-US" dirty="0" smtClean="0"/>
              <a:t> QCD</a:t>
            </a:r>
            <a:endParaRPr lang="en-US" dirty="0"/>
          </a:p>
        </p:txBody>
      </p:sp>
      <p:pic>
        <p:nvPicPr>
          <p:cNvPr id="12" name="Content Placeholder 11" descr="fig_8TeVdata.pdf"/>
          <p:cNvPicPr>
            <a:picLocks noGrp="1" noChangeAspect="1"/>
          </p:cNvPicPr>
          <p:nvPr>
            <p:ph sz="half" idx="1"/>
          </p:nvPr>
        </p:nvPicPr>
        <mc:AlternateContent>
          <mc:Choice xmlns:ma="http://schemas.microsoft.com/office/mac/drawingml/2008/main" Requires="ma">
            <p:blipFill>
              <a:blip r:embed="rId2"/>
              <a:srcRect t="-16536" b="-16536"/>
              <a:stretch>
                <a:fillRect/>
              </a:stretch>
            </p:blipFill>
          </mc:Choice>
          <mc:Fallback>
            <p:blipFill>
              <a:blip r:embed="rId3"/>
              <a:srcRect t="-16536" b="-16536"/>
              <a:stretch>
                <a:fillRect/>
              </a:stretch>
            </p:blipFill>
          </mc:Fallback>
        </mc:AlternateContent>
        <p:spPr/>
      </p:pic>
      <p:sp>
        <p:nvSpPr>
          <p:cNvPr id="4" name="Footer Placeholder 3"/>
          <p:cNvSpPr>
            <a:spLocks noGrp="1"/>
          </p:cNvSpPr>
          <p:nvPr>
            <p:ph type="ftr" sz="quarter" idx="10"/>
          </p:nvPr>
        </p:nvSpPr>
        <p:spPr/>
        <p:txBody>
          <a:bodyPr/>
          <a:lstStyle/>
          <a:p>
            <a:pPr>
              <a:defRPr/>
            </a:pPr>
            <a:r>
              <a:rPr lang="en-US" smtClean="0"/>
              <a:t>Harrison Prosper</a:t>
            </a:r>
            <a:endParaRPr lang="en-US"/>
          </a:p>
        </p:txBody>
      </p:sp>
      <p:sp>
        <p:nvSpPr>
          <p:cNvPr id="5" name="Slide Number Placeholder 4"/>
          <p:cNvSpPr>
            <a:spLocks noGrp="1"/>
          </p:cNvSpPr>
          <p:nvPr>
            <p:ph type="sldNum" sz="quarter" idx="11"/>
          </p:nvPr>
        </p:nvSpPr>
        <p:spPr/>
        <p:txBody>
          <a:bodyPr/>
          <a:lstStyle/>
          <a:p>
            <a:pPr>
              <a:defRPr/>
            </a:pPr>
            <a:fld id="{CFB1A1B4-A61C-B741-9988-9C8565F8B420}" type="slidenum">
              <a:rPr lang="en-US" smtClean="0"/>
              <a:pPr>
                <a:defRPr/>
              </a:pPr>
              <a:t>16</a:t>
            </a:fld>
            <a:endParaRPr lang="en-US" dirty="0"/>
          </a:p>
        </p:txBody>
      </p:sp>
      <p:pic>
        <p:nvPicPr>
          <p:cNvPr id="10" name="Content Placeholder 9" descr="fig_8TeVdata_ratio.pdf"/>
          <p:cNvPicPr>
            <a:picLocks noGrp="1" noChangeAspect="1"/>
          </p:cNvPicPr>
          <p:nvPr>
            <p:ph sz="half" idx="2"/>
          </p:nvPr>
        </p:nvPicPr>
        <mc:AlternateContent>
          <mc:Choice xmlns:ma="http://schemas.microsoft.com/office/mac/drawingml/2008/main" Requires="ma">
            <p:blipFill>
              <a:blip r:embed="rId4"/>
              <a:srcRect t="-16536" b="-16536"/>
              <a:stretch>
                <a:fillRect/>
              </a:stretch>
            </p:blipFill>
          </mc:Choice>
          <mc:Fallback>
            <p:blipFill>
              <a:blip r:embed="rId5"/>
              <a:srcRect t="-16536" b="-16536"/>
              <a:stretch>
                <a:fillRect/>
              </a:stretch>
            </p:blipFill>
          </mc:Fallback>
        </mc:AlternateConten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LL Model Coefficients – 1</a:t>
            </a:r>
            <a:endParaRPr lang="en-US" dirty="0"/>
          </a:p>
        </p:txBody>
      </p:sp>
      <p:pic>
        <p:nvPicPr>
          <p:cNvPr id="19" name="Content Placeholder 18" descr="fig_B_smear.pdf"/>
          <p:cNvPicPr>
            <a:picLocks noGrp="1" noChangeAspect="1"/>
          </p:cNvPicPr>
          <p:nvPr>
            <p:ph sz="half" idx="1"/>
          </p:nvPr>
        </p:nvPicPr>
        <mc:AlternateContent>
          <mc:Choice xmlns:ma="http://schemas.microsoft.com/office/mac/drawingml/2008/main" Requires="ma">
            <p:blipFill>
              <a:blip r:embed="rId2"/>
              <a:srcRect t="-16536" b="-16536"/>
              <a:stretch>
                <a:fillRect/>
              </a:stretch>
            </p:blipFill>
          </mc:Choice>
          <mc:Fallback>
            <p:blipFill>
              <a:blip r:embed="rId3"/>
              <a:srcRect t="-16536" b="-16536"/>
              <a:stretch>
                <a:fillRect/>
              </a:stretch>
            </p:blipFill>
          </mc:Fallback>
        </mc:AlternateContent>
        <p:spPr/>
      </p:pic>
      <p:pic>
        <p:nvPicPr>
          <p:cNvPr id="20" name="Content Placeholder 19" descr="fig_Bprime_smear.pdf"/>
          <p:cNvPicPr>
            <a:picLocks noGrp="1" noChangeAspect="1"/>
          </p:cNvPicPr>
          <p:nvPr>
            <p:ph sz="half" idx="2"/>
          </p:nvPr>
        </p:nvPicPr>
        <mc:AlternateContent>
          <mc:Choice xmlns:ma="http://schemas.microsoft.com/office/mac/drawingml/2008/main" Requires="ma">
            <p:blipFill>
              <a:blip r:embed="rId4"/>
              <a:srcRect t="-16536" b="-16536"/>
              <a:stretch>
                <a:fillRect/>
              </a:stretch>
            </p:blipFill>
          </mc:Choice>
          <mc:Fallback>
            <p:blipFill>
              <a:blip r:embed="rId5"/>
              <a:srcRect t="-16536" b="-16536"/>
              <a:stretch>
                <a:fillRect/>
              </a:stretch>
            </p:blipFill>
          </mc:Fallback>
        </mc:AlternateContent>
        <p:spPr/>
      </p:pic>
      <p:sp>
        <p:nvSpPr>
          <p:cNvPr id="5" name="Footer Placeholder 4"/>
          <p:cNvSpPr>
            <a:spLocks noGrp="1"/>
          </p:cNvSpPr>
          <p:nvPr>
            <p:ph type="ftr" sz="quarter" idx="10"/>
          </p:nvPr>
        </p:nvSpPr>
        <p:spPr/>
        <p:txBody>
          <a:bodyPr/>
          <a:lstStyle/>
          <a:p>
            <a:r>
              <a:rPr lang="en-US" smtClean="0"/>
              <a:t>Harrison Prosper</a:t>
            </a:r>
            <a:endParaRPr lang="en-US"/>
          </a:p>
        </p:txBody>
      </p:sp>
      <p:sp>
        <p:nvSpPr>
          <p:cNvPr id="6" name="Slide Number Placeholder 5"/>
          <p:cNvSpPr>
            <a:spLocks noGrp="1"/>
          </p:cNvSpPr>
          <p:nvPr>
            <p:ph type="sldNum" sz="quarter" idx="11"/>
          </p:nvPr>
        </p:nvSpPr>
        <p:spPr/>
        <p:txBody>
          <a:bodyPr/>
          <a:lstStyle/>
          <a:p>
            <a:fld id="{3F54E272-F36D-864B-8BAF-FCD9FE1FBC27}"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LL Model Coefficients – 2</a:t>
            </a:r>
            <a:endParaRPr lang="en-US" dirty="0"/>
          </a:p>
        </p:txBody>
      </p:sp>
      <p:sp>
        <p:nvSpPr>
          <p:cNvPr id="5" name="Footer Placeholder 4"/>
          <p:cNvSpPr>
            <a:spLocks noGrp="1"/>
          </p:cNvSpPr>
          <p:nvPr>
            <p:ph type="ftr" sz="quarter" idx="10"/>
          </p:nvPr>
        </p:nvSpPr>
        <p:spPr/>
        <p:txBody>
          <a:bodyPr/>
          <a:lstStyle/>
          <a:p>
            <a:r>
              <a:rPr lang="en-US" smtClean="0"/>
              <a:t>Harrison Prosper</a:t>
            </a:r>
            <a:endParaRPr lang="en-US"/>
          </a:p>
        </p:txBody>
      </p:sp>
      <p:sp>
        <p:nvSpPr>
          <p:cNvPr id="6" name="Slide Number Placeholder 5"/>
          <p:cNvSpPr>
            <a:spLocks noGrp="1"/>
          </p:cNvSpPr>
          <p:nvPr>
            <p:ph type="sldNum" sz="quarter" idx="11"/>
          </p:nvPr>
        </p:nvSpPr>
        <p:spPr/>
        <p:txBody>
          <a:bodyPr/>
          <a:lstStyle/>
          <a:p>
            <a:fld id="{3F54E272-F36D-864B-8BAF-FCD9FE1FBC27}" type="slidenum">
              <a:rPr lang="en-US" smtClean="0"/>
              <a:pPr/>
              <a:t>18</a:t>
            </a:fld>
            <a:endParaRPr lang="en-US" dirty="0"/>
          </a:p>
        </p:txBody>
      </p:sp>
      <p:pic>
        <p:nvPicPr>
          <p:cNvPr id="8" name="Content Placeholder 7" descr="fig_A_smear.pdf"/>
          <p:cNvPicPr>
            <a:picLocks noGrp="1" noChangeAspect="1"/>
          </p:cNvPicPr>
          <p:nvPr>
            <p:ph sz="half" idx="1"/>
          </p:nvPr>
        </p:nvPicPr>
        <mc:AlternateContent>
          <mc:Choice xmlns:ma="http://schemas.microsoft.com/office/mac/drawingml/2008/main" Requires="ma">
            <p:blipFill>
              <a:blip r:embed="rId2"/>
              <a:srcRect t="-16536" b="-16536"/>
              <a:stretch>
                <a:fillRect/>
              </a:stretch>
            </p:blipFill>
          </mc:Choice>
          <mc:Fallback>
            <p:blipFill>
              <a:blip r:embed="rId3"/>
              <a:srcRect t="-16536" b="-16536"/>
              <a:stretch>
                <a:fillRect/>
              </a:stretch>
            </p:blipFill>
          </mc:Fallback>
        </mc:AlternateContent>
        <p:spPr/>
      </p:pic>
      <p:pic>
        <p:nvPicPr>
          <p:cNvPr id="10" name="Content Placeholder 9" descr="fig_Aprime_smear.pdf"/>
          <p:cNvPicPr>
            <a:picLocks noGrp="1" noChangeAspect="1"/>
          </p:cNvPicPr>
          <p:nvPr>
            <p:ph sz="half" idx="2"/>
          </p:nvPr>
        </p:nvPicPr>
        <mc:AlternateContent>
          <mc:Choice xmlns:ma="http://schemas.microsoft.com/office/mac/drawingml/2008/main" Requires="ma">
            <p:blipFill>
              <a:blip r:embed="rId4"/>
              <a:srcRect t="-16536" b="-16536"/>
              <a:stretch>
                <a:fillRect/>
              </a:stretch>
            </p:blipFill>
          </mc:Choice>
          <mc:Fallback>
            <p:blipFill>
              <a:blip r:embed="rId5"/>
              <a:srcRect t="-16536" b="-16536"/>
              <a:stretch>
                <a:fillRect/>
              </a:stretch>
            </p:blipFill>
          </mc:Fallback>
        </mc:AlternateConten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LL Model Coefficients – 3</a:t>
            </a:r>
            <a:endParaRPr lang="en-US" dirty="0"/>
          </a:p>
        </p:txBody>
      </p:sp>
      <p:sp>
        <p:nvSpPr>
          <p:cNvPr id="5" name="Footer Placeholder 4"/>
          <p:cNvSpPr>
            <a:spLocks noGrp="1"/>
          </p:cNvSpPr>
          <p:nvPr>
            <p:ph type="ftr" sz="quarter" idx="10"/>
          </p:nvPr>
        </p:nvSpPr>
        <p:spPr/>
        <p:txBody>
          <a:bodyPr/>
          <a:lstStyle/>
          <a:p>
            <a:r>
              <a:rPr lang="en-US" smtClean="0"/>
              <a:t>Harrison Prosper</a:t>
            </a:r>
            <a:endParaRPr lang="en-US"/>
          </a:p>
        </p:txBody>
      </p:sp>
      <p:sp>
        <p:nvSpPr>
          <p:cNvPr id="6" name="Slide Number Placeholder 5"/>
          <p:cNvSpPr>
            <a:spLocks noGrp="1"/>
          </p:cNvSpPr>
          <p:nvPr>
            <p:ph type="sldNum" sz="quarter" idx="11"/>
          </p:nvPr>
        </p:nvSpPr>
        <p:spPr/>
        <p:txBody>
          <a:bodyPr/>
          <a:lstStyle/>
          <a:p>
            <a:fld id="{3F54E272-F36D-864B-8BAF-FCD9FE1FBC27}" type="slidenum">
              <a:rPr lang="en-US" smtClean="0"/>
              <a:pPr/>
              <a:t>19</a:t>
            </a:fld>
            <a:endParaRPr lang="en-US" dirty="0"/>
          </a:p>
        </p:txBody>
      </p:sp>
      <p:pic>
        <p:nvPicPr>
          <p:cNvPr id="8" name="Content Placeholder 7" descr="fig_Bprime_log_smear.pdf"/>
          <p:cNvPicPr>
            <a:picLocks noGrp="1" noChangeAspect="1"/>
          </p:cNvPicPr>
          <p:nvPr>
            <p:ph sz="half" idx="1"/>
          </p:nvPr>
        </p:nvPicPr>
        <mc:AlternateContent>
          <mc:Choice xmlns:ma="http://schemas.microsoft.com/office/mac/drawingml/2008/main" Requires="ma">
            <p:blipFill>
              <a:blip r:embed="rId2"/>
              <a:srcRect t="-16536" b="-16536"/>
              <a:stretch>
                <a:fillRect/>
              </a:stretch>
            </p:blipFill>
          </mc:Choice>
          <mc:Fallback>
            <p:blipFill>
              <a:blip r:embed="rId3"/>
              <a:srcRect t="-16536" b="-16536"/>
              <a:stretch>
                <a:fillRect/>
              </a:stretch>
            </p:blipFill>
          </mc:Fallback>
        </mc:AlternateContent>
        <p:spPr/>
      </p:pic>
      <p:pic>
        <p:nvPicPr>
          <p:cNvPr id="10" name="Content Placeholder 9" descr="fig_Aprime_log_smear.pdf"/>
          <p:cNvPicPr>
            <a:picLocks noGrp="1" noChangeAspect="1"/>
          </p:cNvPicPr>
          <p:nvPr>
            <p:ph sz="half" idx="2"/>
          </p:nvPr>
        </p:nvPicPr>
        <mc:AlternateContent>
          <mc:Choice xmlns:ma="http://schemas.microsoft.com/office/mac/drawingml/2008/main" Requires="ma">
            <p:blipFill>
              <a:blip r:embed="rId4"/>
              <a:srcRect t="-16536" b="-16536"/>
              <a:stretch>
                <a:fillRect/>
              </a:stretch>
            </p:blipFill>
          </mc:Choice>
          <mc:Fallback>
            <p:blipFill>
              <a:blip r:embed="rId5"/>
              <a:srcRect t="-16536" b="-16536"/>
              <a:stretch>
                <a:fillRect/>
              </a:stretch>
            </p:blipFill>
          </mc:Fallback>
        </mc:AlternateConten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 name="Title 14"/>
          <p:cNvSpPr>
            <a:spLocks noGrp="1"/>
          </p:cNvSpPr>
          <p:nvPr>
            <p:ph type="title"/>
          </p:nvPr>
        </p:nvSpPr>
        <p:spPr>
          <a:xfrm>
            <a:off x="228600" y="228600"/>
            <a:ext cx="8534400" cy="838200"/>
          </a:xfrm>
        </p:spPr>
        <p:txBody>
          <a:bodyPr/>
          <a:lstStyle/>
          <a:p>
            <a:r>
              <a:rPr lang="en-US" dirty="0" smtClean="0"/>
              <a:t>Contact </a:t>
            </a:r>
            <a:r>
              <a:rPr lang="en-US" dirty="0" smtClean="0"/>
              <a:t>Interaction (CI) </a:t>
            </a:r>
            <a:r>
              <a:rPr lang="en-US" dirty="0" smtClean="0"/>
              <a:t>Search @ 7 TeV</a:t>
            </a:r>
            <a:endParaRPr lang="en-US" dirty="0"/>
          </a:p>
        </p:txBody>
      </p:sp>
      <p:pic>
        <p:nvPicPr>
          <p:cNvPr id="14" name="Content Placeholder 13" descr="fig_data_QCD_cteq66_jesjerpdf_spectrum.pdf"/>
          <p:cNvPicPr>
            <a:picLocks noGrp="1" noChangeAspect="1"/>
          </p:cNvPicPr>
          <p:nvPr>
            <p:ph sz="half" idx="1"/>
          </p:nvPr>
        </p:nvPicPr>
        <mc:AlternateContent xmlns:ma="http://schemas.microsoft.com/office/mac/drawingml/2008/main">
          <mc:Choice Requires="ma">
            <p:blipFill>
              <a:blip r:embed="rId2"/>
              <a:srcRect t="-16536" b="-16536"/>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t="-16536" b="-16536"/>
              <a:stretch>
                <a:fillRect/>
              </a:stretch>
            </p:blipFill>
          </mc:Fallback>
        </mc:AlternateContent>
        <p:spPr>
          <a:xfrm>
            <a:off x="711200" y="838200"/>
            <a:ext cx="3810000" cy="4819650"/>
          </a:xfrm>
        </p:spPr>
      </p:pic>
      <p:pic>
        <p:nvPicPr>
          <p:cNvPr id="17" name="Content Placeholder 16" descr="fig_likelihood_d.pdf"/>
          <p:cNvPicPr>
            <a:picLocks noGrp="1" noChangeAspect="1"/>
          </p:cNvPicPr>
          <p:nvPr>
            <p:ph sz="half" idx="2"/>
          </p:nvPr>
        </p:nvPicPr>
        <mc:AlternateContent xmlns:ma="http://schemas.microsoft.com/office/mac/drawingml/2008/main">
          <mc:Choice Requires="ma">
            <p:blipFill>
              <a:blip r:embed="rId4"/>
              <a:srcRect t="-16536" b="-16536"/>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5"/>
              <a:srcRect t="-16536" b="-16536"/>
              <a:stretch>
                <a:fillRect/>
              </a:stretch>
            </p:blipFill>
          </mc:Fallback>
        </mc:AlternateContent>
        <p:spPr>
          <a:xfrm>
            <a:off x="4673600" y="838200"/>
            <a:ext cx="3810000" cy="4819650"/>
          </a:xfrm>
        </p:spPr>
      </p:pic>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CFB1A1B4-A61C-B741-9988-9C8565F8B420}" type="slidenum">
              <a:rPr lang="en-US" smtClean="0"/>
              <a:pPr>
                <a:defRPr/>
              </a:pPr>
              <a:t>2</a:t>
            </a:fld>
            <a:endParaRPr lang="en-US" dirty="0"/>
          </a:p>
        </p:txBody>
      </p:sp>
      <p:pic>
        <p:nvPicPr>
          <p:cNvPr id="6" name="Picture 5"/>
          <p:cNvPicPr>
            <a:picLocks noChangeAspect="1"/>
          </p:cNvPicPr>
          <p:nvPr/>
        </p:nvPicPr>
        <p:blipFill>
          <a:blip r:embed="rId6"/>
          <a:stretch>
            <a:fillRect/>
          </a:stretch>
        </p:blipFill>
        <p:spPr>
          <a:xfrm>
            <a:off x="76200" y="4997855"/>
            <a:ext cx="9067800" cy="147914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First Attempt at 8 TeV Likelihood</a:t>
            </a:r>
            <a:endParaRPr lang="en-US" dirty="0"/>
          </a:p>
        </p:txBody>
      </p:sp>
      <p:pic>
        <p:nvPicPr>
          <p:cNvPr id="14" name="Content Placeholder 13" descr="fig_likelihood.pdf"/>
          <p:cNvPicPr>
            <a:picLocks noGrp="1" noChangeAspect="1"/>
          </p:cNvPicPr>
          <p:nvPr>
            <p:ph sz="half" idx="1"/>
          </p:nvPr>
        </p:nvPicPr>
        <mc:AlternateContent>
          <mc:Choice xmlns:ma="http://schemas.microsoft.com/office/mac/drawingml/2008/main" Requires="ma">
            <p:blipFill>
              <a:blip r:embed="rId2"/>
              <a:srcRect t="-16536" b="-16536"/>
              <a:stretch>
                <a:fillRect/>
              </a:stretch>
            </p:blipFill>
          </mc:Choice>
          <mc:Fallback>
            <p:blipFill>
              <a:blip r:embed="rId3"/>
              <a:srcRect t="-16536" b="-16536"/>
              <a:stretch>
                <a:fillRect/>
              </a:stretch>
            </p:blipFill>
          </mc:Fallback>
        </mc:AlternateContent>
        <p:spPr/>
      </p:pic>
      <p:pic>
        <p:nvPicPr>
          <p:cNvPr id="13" name="Content Placeholder 12" descr="fig_likelihood.pdf"/>
          <p:cNvPicPr>
            <a:picLocks noGrp="1" noChangeAspect="1"/>
          </p:cNvPicPr>
          <p:nvPr>
            <p:ph sz="half" idx="2"/>
          </p:nvPr>
        </p:nvPicPr>
        <mc:AlternateContent>
          <mc:Choice xmlns:ma="http://schemas.microsoft.com/office/mac/drawingml/2008/main" Requires="ma">
            <p:blipFill>
              <a:blip r:embed="rId4"/>
              <a:srcRect t="-16536" b="-16536"/>
              <a:stretch>
                <a:fillRect/>
              </a:stretch>
            </p:blipFill>
          </mc:Choice>
          <mc:Fallback>
            <p:blipFill>
              <a:blip r:embed="rId5"/>
              <a:srcRect t="-16536" b="-16536"/>
              <a:stretch>
                <a:fillRect/>
              </a:stretch>
            </p:blipFill>
          </mc:Fallback>
        </mc:AlternateContent>
        <p:spPr/>
      </p:pic>
      <p:sp>
        <p:nvSpPr>
          <p:cNvPr id="5" name="Footer Placeholder 4"/>
          <p:cNvSpPr>
            <a:spLocks noGrp="1"/>
          </p:cNvSpPr>
          <p:nvPr>
            <p:ph type="ftr" sz="quarter" idx="10"/>
          </p:nvPr>
        </p:nvSpPr>
        <p:spPr/>
        <p:txBody>
          <a:bodyPr/>
          <a:lstStyle/>
          <a:p>
            <a:pPr>
              <a:defRPr/>
            </a:pPr>
            <a:r>
              <a:rPr lang="en-US" smtClean="0"/>
              <a:t>Harrison Prosper</a:t>
            </a:r>
            <a:endParaRPr lang="en-US"/>
          </a:p>
        </p:txBody>
      </p:sp>
      <p:sp>
        <p:nvSpPr>
          <p:cNvPr id="6" name="Slide Number Placeholder 5"/>
          <p:cNvSpPr>
            <a:spLocks noGrp="1"/>
          </p:cNvSpPr>
          <p:nvPr>
            <p:ph type="sldNum" sz="quarter" idx="11"/>
          </p:nvPr>
        </p:nvSpPr>
        <p:spPr/>
        <p:txBody>
          <a:bodyPr/>
          <a:lstStyle/>
          <a:p>
            <a:pPr>
              <a:defRPr/>
            </a:pPr>
            <a:fld id="{3F54E272-F36D-864B-8BAF-FCD9FE1FBC27}" type="slidenum">
              <a:rPr lang="en-US" smtClean="0"/>
              <a:pPr>
                <a:defRPr/>
              </a:pPr>
              <a:t>20</a:t>
            </a:fld>
            <a:endParaRPr lang="en-US" dirty="0"/>
          </a:p>
        </p:txBody>
      </p:sp>
      <p:sp>
        <p:nvSpPr>
          <p:cNvPr id="15" name="TextBox 14"/>
          <p:cNvSpPr txBox="1"/>
          <p:nvPr/>
        </p:nvSpPr>
        <p:spPr>
          <a:xfrm>
            <a:off x="1507138" y="5562600"/>
            <a:ext cx="2531462" cy="461665"/>
          </a:xfrm>
          <a:prstGeom prst="rect">
            <a:avLst/>
          </a:prstGeom>
          <a:noFill/>
        </p:spPr>
        <p:txBody>
          <a:bodyPr wrap="none" rtlCol="0">
            <a:spAutoFit/>
          </a:bodyPr>
          <a:lstStyle/>
          <a:p>
            <a:r>
              <a:rPr lang="en-US" dirty="0" smtClean="0"/>
              <a:t>L = 5fb</a:t>
            </a:r>
            <a:r>
              <a:rPr lang="en-US" baseline="30000" dirty="0" smtClean="0"/>
              <a:t>-1</a:t>
            </a:r>
            <a:r>
              <a:rPr lang="en-US" dirty="0" smtClean="0"/>
              <a:t> @ 7 TeV</a:t>
            </a:r>
            <a:endParaRPr lang="en-US" dirty="0"/>
          </a:p>
        </p:txBody>
      </p:sp>
      <p:sp>
        <p:nvSpPr>
          <p:cNvPr id="16" name="TextBox 15"/>
          <p:cNvSpPr txBox="1"/>
          <p:nvPr/>
        </p:nvSpPr>
        <p:spPr>
          <a:xfrm>
            <a:off x="5334000" y="5562600"/>
            <a:ext cx="2993127" cy="461665"/>
          </a:xfrm>
          <a:prstGeom prst="rect">
            <a:avLst/>
          </a:prstGeom>
          <a:noFill/>
        </p:spPr>
        <p:txBody>
          <a:bodyPr wrap="none" rtlCol="0">
            <a:spAutoFit/>
          </a:bodyPr>
          <a:lstStyle/>
          <a:p>
            <a:r>
              <a:rPr lang="en-US" dirty="0" smtClean="0"/>
              <a:t>L = 19.34fb</a:t>
            </a:r>
            <a:r>
              <a:rPr lang="en-US" baseline="30000" dirty="0" smtClean="0"/>
              <a:t>-1</a:t>
            </a:r>
            <a:r>
              <a:rPr lang="en-US" dirty="0" smtClean="0"/>
              <a:t> @ 8 TeV</a:t>
            </a:r>
            <a:endParaRPr lang="en-US" dirty="0"/>
          </a:p>
        </p:txBody>
      </p:sp>
      <p:sp>
        <p:nvSpPr>
          <p:cNvPr id="17" name="TextBox 16"/>
          <p:cNvSpPr txBox="1"/>
          <p:nvPr/>
        </p:nvSpPr>
        <p:spPr>
          <a:xfrm>
            <a:off x="1524000" y="2133600"/>
            <a:ext cx="2337950" cy="707886"/>
          </a:xfrm>
          <a:prstGeom prst="rect">
            <a:avLst/>
          </a:prstGeom>
          <a:noFill/>
        </p:spPr>
        <p:txBody>
          <a:bodyPr wrap="none" rtlCol="0">
            <a:spAutoFit/>
          </a:bodyPr>
          <a:lstStyle/>
          <a:p>
            <a:r>
              <a:rPr lang="en-US" sz="2000" dirty="0" smtClean="0"/>
              <a:t>LL </a:t>
            </a:r>
          </a:p>
          <a:p>
            <a:r>
              <a:rPr lang="en-US" sz="2000" dirty="0" smtClean="0"/>
              <a:t>QCD(</a:t>
            </a:r>
            <a:r>
              <a:rPr lang="en-US" sz="2000" dirty="0" smtClean="0">
                <a:solidFill>
                  <a:srgbClr val="FF0000"/>
                </a:solidFill>
              </a:rPr>
              <a:t>NLO</a:t>
            </a:r>
            <a:r>
              <a:rPr lang="en-US" sz="2000" dirty="0" smtClean="0"/>
              <a:t>)+CI(</a:t>
            </a:r>
            <a:r>
              <a:rPr lang="en-US" sz="2000" dirty="0" smtClean="0">
                <a:solidFill>
                  <a:srgbClr val="FF0000"/>
                </a:solidFill>
              </a:rPr>
              <a:t>LO</a:t>
            </a:r>
            <a:r>
              <a:rPr lang="en-US" sz="2000" dirty="0" smtClean="0"/>
              <a:t>)</a:t>
            </a:r>
          </a:p>
        </p:txBody>
      </p:sp>
      <p:sp>
        <p:nvSpPr>
          <p:cNvPr id="18" name="TextBox 17"/>
          <p:cNvSpPr txBox="1"/>
          <p:nvPr/>
        </p:nvSpPr>
        <p:spPr>
          <a:xfrm>
            <a:off x="5638800" y="2133600"/>
            <a:ext cx="2523172" cy="707886"/>
          </a:xfrm>
          <a:prstGeom prst="rect">
            <a:avLst/>
          </a:prstGeom>
          <a:noFill/>
        </p:spPr>
        <p:txBody>
          <a:bodyPr wrap="none" rtlCol="0">
            <a:spAutoFit/>
          </a:bodyPr>
          <a:lstStyle/>
          <a:p>
            <a:r>
              <a:rPr lang="en-US" sz="2000" dirty="0" smtClean="0"/>
              <a:t>LL </a:t>
            </a:r>
          </a:p>
          <a:p>
            <a:r>
              <a:rPr lang="en-US" sz="2000" dirty="0" smtClean="0"/>
              <a:t>QCD(</a:t>
            </a:r>
            <a:r>
              <a:rPr lang="en-US" sz="2000" dirty="0" smtClean="0">
                <a:solidFill>
                  <a:srgbClr val="006633"/>
                </a:solidFill>
              </a:rPr>
              <a:t>NLO</a:t>
            </a:r>
            <a:r>
              <a:rPr lang="en-US" sz="2000" dirty="0" smtClean="0"/>
              <a:t>)+CI(</a:t>
            </a:r>
            <a:r>
              <a:rPr lang="en-US" sz="2000" dirty="0" smtClean="0">
                <a:solidFill>
                  <a:schemeClr val="accent2">
                    <a:lumMod val="25000"/>
                  </a:schemeClr>
                </a:solidFill>
              </a:rPr>
              <a:t>NLO</a:t>
            </a:r>
            <a:r>
              <a:rPr lang="en-US" sz="2000" dirty="0" smtClean="0"/>
              <a:t>)</a:t>
            </a:r>
          </a:p>
        </p:txBody>
      </p:sp>
      <p:sp>
        <p:nvSpPr>
          <p:cNvPr id="19" name="TextBox 18"/>
          <p:cNvSpPr txBox="1"/>
          <p:nvPr/>
        </p:nvSpPr>
        <p:spPr>
          <a:xfrm>
            <a:off x="895327" y="1371600"/>
            <a:ext cx="7783651" cy="461665"/>
          </a:xfrm>
          <a:prstGeom prst="rect">
            <a:avLst/>
          </a:prstGeom>
          <a:noFill/>
        </p:spPr>
        <p:txBody>
          <a:bodyPr wrap="none" rtlCol="0">
            <a:spAutoFit/>
          </a:bodyPr>
          <a:lstStyle/>
          <a:p>
            <a:r>
              <a:rPr lang="en-US" dirty="0" smtClean="0">
                <a:solidFill>
                  <a:srgbClr val="0033CC"/>
                </a:solidFill>
              </a:rPr>
              <a:t>Warning</a:t>
            </a:r>
            <a:r>
              <a:rPr lang="en-US" dirty="0" smtClean="0"/>
              <a:t>: Here, we are comparing </a:t>
            </a:r>
            <a:r>
              <a:rPr lang="en-US" dirty="0" smtClean="0">
                <a:solidFill>
                  <a:srgbClr val="FF0000"/>
                </a:solidFill>
              </a:rPr>
              <a:t>red</a:t>
            </a:r>
            <a:r>
              <a:rPr lang="en-US" dirty="0" smtClean="0"/>
              <a:t> apples with </a:t>
            </a:r>
            <a:r>
              <a:rPr lang="en-US" dirty="0" smtClean="0">
                <a:solidFill>
                  <a:srgbClr val="006633"/>
                </a:solidFill>
              </a:rPr>
              <a:t>green</a:t>
            </a:r>
            <a:r>
              <a:rPr lang="en-US" dirty="0" smtClean="0"/>
              <a:t> ones!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Plans</a:t>
            </a:r>
            <a:endParaRPr lang="en-US" dirty="0"/>
          </a:p>
        </p:txBody>
      </p:sp>
      <p:sp>
        <p:nvSpPr>
          <p:cNvPr id="8" name="Content Placeholder 7"/>
          <p:cNvSpPr>
            <a:spLocks noGrp="1"/>
          </p:cNvSpPr>
          <p:nvPr>
            <p:ph idx="1"/>
          </p:nvPr>
        </p:nvSpPr>
        <p:spPr/>
        <p:txBody>
          <a:bodyPr/>
          <a:lstStyle/>
          <a:p>
            <a:pPr marL="457200" indent="-457200">
              <a:buFont typeface="+mj-lt"/>
              <a:buAutoNum type="arabicPeriod"/>
            </a:pPr>
            <a:r>
              <a:rPr lang="en-US" dirty="0" smtClean="0"/>
              <a:t>Add MSTW2008</a:t>
            </a:r>
          </a:p>
          <a:p>
            <a:pPr marL="457200" indent="-457200">
              <a:buFont typeface="+mj-lt"/>
              <a:buAutoNum type="arabicPeriod"/>
            </a:pPr>
            <a:r>
              <a:rPr lang="en-US" dirty="0" smtClean="0"/>
              <a:t>Include non-</a:t>
            </a:r>
            <a:r>
              <a:rPr lang="en-US" dirty="0" err="1" smtClean="0"/>
              <a:t>perturbative</a:t>
            </a:r>
            <a:r>
              <a:rPr lang="en-US" dirty="0" smtClean="0"/>
              <a:t> corrections</a:t>
            </a:r>
          </a:p>
          <a:p>
            <a:pPr marL="457200" indent="-457200">
              <a:buFont typeface="+mj-lt"/>
              <a:buAutoNum type="arabicPeriod"/>
            </a:pPr>
            <a:r>
              <a:rPr lang="en-US" dirty="0" smtClean="0"/>
              <a:t>Repeat using all 10 CI models</a:t>
            </a:r>
          </a:p>
          <a:p>
            <a:pPr marL="457200" indent="-457200">
              <a:buFont typeface="+mj-lt"/>
              <a:buAutoNum type="arabicPeriod"/>
            </a:pPr>
            <a:r>
              <a:rPr lang="en-US" dirty="0" smtClean="0"/>
              <a:t>Compute limits (using a Bayesian method)</a:t>
            </a:r>
          </a:p>
          <a:p>
            <a:pPr marL="457200" indent="-457200">
              <a:buFont typeface="+mj-lt"/>
              <a:buAutoNum type="arabicPeriod"/>
            </a:pPr>
            <a:r>
              <a:rPr lang="en-US" dirty="0" smtClean="0"/>
              <a:t>Document analysis</a:t>
            </a:r>
          </a:p>
          <a:p>
            <a:pPr marL="457200" indent="-457200">
              <a:buFont typeface="+mj-lt"/>
              <a:buAutoNum type="arabicPeriod"/>
            </a:pPr>
            <a:r>
              <a:rPr lang="en-US" dirty="0" smtClean="0"/>
              <a:t>Ask for an ARC etc.</a:t>
            </a:r>
          </a:p>
          <a:p>
            <a:pPr marL="457200" indent="-457200">
              <a:buNone/>
            </a:pPr>
            <a:endParaRPr lang="en-US" dirty="0" smtClean="0"/>
          </a:p>
          <a:p>
            <a:pPr marL="457200" indent="-457200">
              <a:buNone/>
            </a:pPr>
            <a:r>
              <a:rPr lang="en-US" dirty="0" smtClean="0"/>
              <a:t>Wish 1: Results presented at </a:t>
            </a:r>
            <a:r>
              <a:rPr lang="en-US" i="1" dirty="0" smtClean="0"/>
              <a:t>some</a:t>
            </a:r>
            <a:r>
              <a:rPr lang="en-US" dirty="0" smtClean="0"/>
              <a:t> conference this summer.</a:t>
            </a:r>
          </a:p>
          <a:p>
            <a:pPr marL="457200" indent="-457200">
              <a:buNone/>
            </a:pPr>
            <a:r>
              <a:rPr lang="en-US" dirty="0" smtClean="0"/>
              <a:t>Wish 2: Publish results within 6 months.</a:t>
            </a:r>
          </a:p>
          <a:p>
            <a:pPr marL="457200" indent="-457200">
              <a:buFont typeface="+mj-lt"/>
              <a:buAutoNum type="arabicPeriod"/>
            </a:pPr>
            <a:endParaRPr lang="en-US" dirty="0"/>
          </a:p>
        </p:txBody>
      </p:sp>
      <p:sp>
        <p:nvSpPr>
          <p:cNvPr id="5" name="Footer Placeholder 4"/>
          <p:cNvSpPr>
            <a:spLocks noGrp="1"/>
          </p:cNvSpPr>
          <p:nvPr>
            <p:ph type="ftr" sz="quarter" idx="10"/>
          </p:nvPr>
        </p:nvSpPr>
        <p:spPr/>
        <p:txBody>
          <a:bodyPr/>
          <a:lstStyle/>
          <a:p>
            <a:pPr>
              <a:defRPr/>
            </a:pPr>
            <a:r>
              <a:rPr lang="en-US" smtClean="0"/>
              <a:t>Harrison Prosper</a:t>
            </a:r>
            <a:endParaRPr lang="en-US"/>
          </a:p>
        </p:txBody>
      </p:sp>
      <p:sp>
        <p:nvSpPr>
          <p:cNvPr id="6" name="Slide Number Placeholder 5"/>
          <p:cNvSpPr>
            <a:spLocks noGrp="1"/>
          </p:cNvSpPr>
          <p:nvPr>
            <p:ph type="sldNum" sz="quarter" idx="11"/>
          </p:nvPr>
        </p:nvSpPr>
        <p:spPr/>
        <p:txBody>
          <a:bodyPr/>
          <a:lstStyle/>
          <a:p>
            <a:pPr>
              <a:defRPr/>
            </a:pPr>
            <a:fld id="{3F54E272-F36D-864B-8BAF-FCD9FE1FBC27}" type="slidenum">
              <a:rPr lang="en-US" smtClean="0"/>
              <a:pPr>
                <a:defRPr/>
              </a:pPr>
              <a:t>21</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Overview </a:t>
            </a:r>
          </a:p>
          <a:p>
            <a:pPr marL="457200" indent="-457200">
              <a:buFont typeface="+mj-lt"/>
              <a:buAutoNum type="arabicPeriod"/>
            </a:pPr>
            <a:endParaRPr lang="en-US" dirty="0" smtClean="0"/>
          </a:p>
          <a:p>
            <a:pPr marL="457200" indent="-457200">
              <a:buFont typeface="+mj-lt"/>
              <a:buAutoNum type="arabicPeriod"/>
            </a:pPr>
            <a:r>
              <a:rPr lang="en-US" dirty="0" smtClean="0"/>
              <a:t>Analysis Overview</a:t>
            </a:r>
          </a:p>
          <a:p>
            <a:pPr marL="457200" indent="-457200">
              <a:buFont typeface="+mj-lt"/>
              <a:buAutoNum type="arabicPeriod"/>
            </a:pPr>
            <a:endParaRPr lang="en-US" dirty="0" smtClean="0"/>
          </a:p>
          <a:p>
            <a:pPr marL="457200" indent="-457200">
              <a:buFont typeface="+mj-lt"/>
              <a:buAutoNum type="arabicPeriod"/>
            </a:pPr>
            <a:r>
              <a:rPr lang="en-US" dirty="0" smtClean="0"/>
              <a:t>Status</a:t>
            </a:r>
          </a:p>
          <a:p>
            <a:pPr marL="457200" indent="-457200">
              <a:buFont typeface="+mj-lt"/>
              <a:buAutoNum type="arabicPeriod"/>
            </a:pPr>
            <a:endParaRPr lang="en-US" dirty="0" smtClean="0"/>
          </a:p>
          <a:p>
            <a:pPr marL="457200" indent="-457200">
              <a:buFont typeface="+mj-lt"/>
              <a:buAutoNum type="arabicPeriod"/>
            </a:pPr>
            <a:r>
              <a:rPr lang="en-US" dirty="0" smtClean="0"/>
              <a:t>Plans</a:t>
            </a:r>
            <a:br>
              <a:rPr lang="en-US" dirty="0" smtClean="0"/>
            </a:br>
            <a:endParaRPr lang="en-US" dirty="0" smtClean="0"/>
          </a:p>
        </p:txBody>
      </p:sp>
      <p:sp>
        <p:nvSpPr>
          <p:cNvPr id="4" name="Footer Placeholder 3"/>
          <p:cNvSpPr>
            <a:spLocks noGrp="1"/>
          </p:cNvSpPr>
          <p:nvPr>
            <p:ph type="ftr" sz="quarter" idx="10"/>
          </p:nvPr>
        </p:nvSpPr>
        <p:spPr/>
        <p:txBody>
          <a:bodyPr/>
          <a:lstStyle/>
          <a:p>
            <a:pPr>
              <a:defRPr/>
            </a:pPr>
            <a:r>
              <a:rPr lang="en-US" smtClean="0"/>
              <a:t>Harrison Prosper</a:t>
            </a:r>
            <a:endParaRPr lang="en-US"/>
          </a:p>
        </p:txBody>
      </p:sp>
      <p:sp>
        <p:nvSpPr>
          <p:cNvPr id="5" name="Slide Number Placeholder 4"/>
          <p:cNvSpPr>
            <a:spLocks noGrp="1"/>
          </p:cNvSpPr>
          <p:nvPr>
            <p:ph type="sldNum" sz="quarter" idx="11"/>
          </p:nvPr>
        </p:nvSpPr>
        <p:spPr/>
        <p:txBody>
          <a:bodyPr/>
          <a:lstStyle/>
          <a:p>
            <a:pPr>
              <a:defRPr/>
            </a:pPr>
            <a:fld id="{CFB1A1B4-A61C-B741-9988-9C8565F8B420}" type="slidenum">
              <a:rPr lang="en-US" smtClean="0"/>
              <a:pPr>
                <a:def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a:buNone/>
            </a:pPr>
            <a:r>
              <a:rPr lang="en-US" dirty="0" smtClean="0">
                <a:solidFill>
                  <a:srgbClr val="0033CC"/>
                </a:solidFill>
              </a:rPr>
              <a:t>Goal</a:t>
            </a:r>
            <a:endParaRPr lang="en-US" dirty="0" smtClean="0">
              <a:solidFill>
                <a:srgbClr val="0033CC"/>
              </a:solidFill>
            </a:endParaRPr>
          </a:p>
          <a:p>
            <a:pPr lvl="1"/>
            <a:r>
              <a:rPr lang="en-US" dirty="0" smtClean="0"/>
              <a:t>C</a:t>
            </a:r>
            <a:r>
              <a:rPr lang="en-US" dirty="0" smtClean="0"/>
              <a:t>ompare the inclusive </a:t>
            </a:r>
            <a:r>
              <a:rPr lang="en-US" dirty="0" smtClean="0"/>
              <a:t>jet </a:t>
            </a:r>
            <a:r>
              <a:rPr lang="en-US" i="1" dirty="0" smtClean="0"/>
              <a:t>p</a:t>
            </a:r>
            <a:r>
              <a:rPr lang="en-US" baseline="-25000" dirty="0" smtClean="0"/>
              <a:t>T</a:t>
            </a:r>
            <a:r>
              <a:rPr lang="en-US" dirty="0" smtClean="0"/>
              <a:t> spectrum</a:t>
            </a:r>
            <a:r>
              <a:rPr lang="en-US" dirty="0" smtClean="0"/>
              <a:t> at 8 TeV of </a:t>
            </a:r>
            <a:r>
              <a:rPr lang="en-US" dirty="0" smtClean="0"/>
              <a:t>|</a:t>
            </a:r>
            <a:r>
              <a:rPr lang="en-US" i="1" dirty="0" err="1" smtClean="0"/>
              <a:t>y</a:t>
            </a:r>
            <a:r>
              <a:rPr lang="en-US" dirty="0" smtClean="0"/>
              <a:t>| &lt; 0.5</a:t>
            </a:r>
            <a:r>
              <a:rPr lang="en-US" dirty="0" smtClean="0"/>
              <a:t> </a:t>
            </a:r>
            <a:r>
              <a:rPr lang="en-US" dirty="0" smtClean="0"/>
              <a:t>jets to QCD+CI models</a:t>
            </a:r>
            <a:r>
              <a:rPr lang="en-US" dirty="0" smtClean="0"/>
              <a:t> computed at NLO</a:t>
            </a:r>
            <a:r>
              <a:rPr lang="en-US" dirty="0" smtClean="0"/>
              <a:t> accuracy</a:t>
            </a:r>
            <a:r>
              <a:rPr lang="en-US" dirty="0" smtClean="0"/>
              <a:t>, and draw conclusions about possible new QCD-like interactions, modeled as contact interactions.</a:t>
            </a:r>
            <a:br>
              <a:rPr lang="en-US" dirty="0" smtClean="0"/>
            </a:br>
            <a:endParaRPr lang="en-US" dirty="0" smtClean="0"/>
          </a:p>
          <a:p>
            <a:pPr>
              <a:buNone/>
            </a:pPr>
            <a:r>
              <a:rPr lang="en-US" dirty="0" smtClean="0">
                <a:solidFill>
                  <a:srgbClr val="0033CC"/>
                </a:solidFill>
              </a:rPr>
              <a:t>Experimental</a:t>
            </a:r>
            <a:r>
              <a:rPr lang="en-US" dirty="0" smtClean="0">
                <a:solidFill>
                  <a:srgbClr val="0033CC"/>
                </a:solidFill>
              </a:rPr>
              <a:t> Input</a:t>
            </a:r>
            <a:endParaRPr lang="en-US" dirty="0" smtClean="0"/>
          </a:p>
          <a:p>
            <a:pPr lvl="1"/>
            <a:r>
              <a:rPr lang="en-US" dirty="0" smtClean="0"/>
              <a:t>Measured inclusive jet p</a:t>
            </a:r>
            <a:r>
              <a:rPr lang="en-US" baseline="-25000" dirty="0" smtClean="0"/>
              <a:t>T</a:t>
            </a:r>
            <a:r>
              <a:rPr lang="en-US" dirty="0" smtClean="0"/>
              <a:t> spectrum above 500 GeV where trigger efficiency is </a:t>
            </a:r>
            <a:r>
              <a:rPr lang="en-US" u="sng" dirty="0" smtClean="0"/>
              <a:t>flat</a:t>
            </a:r>
          </a:p>
          <a:p>
            <a:pPr lvl="1"/>
            <a:r>
              <a:rPr lang="en-US" dirty="0" smtClean="0"/>
              <a:t>Jet</a:t>
            </a:r>
            <a:r>
              <a:rPr lang="en-US" dirty="0" smtClean="0"/>
              <a:t> </a:t>
            </a:r>
            <a:r>
              <a:rPr lang="en-US" dirty="0" smtClean="0"/>
              <a:t>response function</a:t>
            </a:r>
            <a:r>
              <a:rPr lang="en-US" dirty="0" smtClean="0"/>
              <a:t> </a:t>
            </a:r>
            <a:r>
              <a:rPr lang="en-US" dirty="0" smtClean="0"/>
              <a:t>(</a:t>
            </a:r>
            <a:r>
              <a:rPr lang="en-US" dirty="0" smtClean="0"/>
              <a:t>JRF) 	</a:t>
            </a:r>
            <a:endParaRPr lang="en-US" dirty="0" smtClean="0"/>
          </a:p>
          <a:p>
            <a:pPr lvl="1"/>
            <a:r>
              <a:rPr lang="en-US" dirty="0" smtClean="0"/>
              <a:t>Jet energy scale</a:t>
            </a:r>
            <a:r>
              <a:rPr lang="en-US" dirty="0" smtClean="0"/>
              <a:t> (JES) uncertainty</a:t>
            </a:r>
          </a:p>
          <a:p>
            <a:pPr lvl="1"/>
            <a:r>
              <a:rPr lang="en-US" dirty="0" smtClean="0"/>
              <a:t>Jet energy resolution</a:t>
            </a:r>
            <a:r>
              <a:rPr lang="en-US" dirty="0" smtClean="0"/>
              <a:t> (JER) uncertainty</a:t>
            </a:r>
            <a:endParaRPr lang="en-US" dirty="0"/>
          </a:p>
        </p:txBody>
      </p:sp>
      <p:sp>
        <p:nvSpPr>
          <p:cNvPr id="4" name="Footer Placeholder 3"/>
          <p:cNvSpPr>
            <a:spLocks noGrp="1"/>
          </p:cNvSpPr>
          <p:nvPr>
            <p:ph type="ftr" sz="quarter" idx="10"/>
          </p:nvPr>
        </p:nvSpPr>
        <p:spPr/>
        <p:txBody>
          <a:bodyPr/>
          <a:lstStyle/>
          <a:p>
            <a:pPr>
              <a:defRPr/>
            </a:pPr>
            <a:r>
              <a:rPr lang="en-US" smtClean="0"/>
              <a:t>Harrison Prosper</a:t>
            </a:r>
            <a:endParaRPr lang="en-US"/>
          </a:p>
        </p:txBody>
      </p:sp>
      <p:sp>
        <p:nvSpPr>
          <p:cNvPr id="5" name="Slide Number Placeholder 4"/>
          <p:cNvSpPr>
            <a:spLocks noGrp="1"/>
          </p:cNvSpPr>
          <p:nvPr>
            <p:ph type="sldNum" sz="quarter" idx="11"/>
          </p:nvPr>
        </p:nvSpPr>
        <p:spPr/>
        <p:txBody>
          <a:bodyPr/>
          <a:lstStyle/>
          <a:p>
            <a:pPr>
              <a:defRPr/>
            </a:pPr>
            <a:fld id="{CFB1A1B4-A61C-B741-9988-9C8565F8B420}" type="slidenum">
              <a:rPr lang="en-US" smtClean="0"/>
              <a:pPr>
                <a:defRPr/>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a:buNone/>
            </a:pPr>
            <a:r>
              <a:rPr lang="en-US" dirty="0" smtClean="0">
                <a:solidFill>
                  <a:srgbClr val="0033CC"/>
                </a:solidFill>
              </a:rPr>
              <a:t>Theoretical</a:t>
            </a:r>
            <a:r>
              <a:rPr lang="en-US" dirty="0" smtClean="0">
                <a:solidFill>
                  <a:srgbClr val="0033CC"/>
                </a:solidFill>
              </a:rPr>
              <a:t> </a:t>
            </a:r>
            <a:r>
              <a:rPr lang="en-US" dirty="0" smtClean="0">
                <a:solidFill>
                  <a:srgbClr val="0033CC"/>
                </a:solidFill>
              </a:rPr>
              <a:t>I</a:t>
            </a:r>
            <a:r>
              <a:rPr lang="en-US" dirty="0" smtClean="0">
                <a:solidFill>
                  <a:srgbClr val="0033CC"/>
                </a:solidFill>
              </a:rPr>
              <a:t>nput</a:t>
            </a:r>
            <a:endParaRPr lang="en-US" dirty="0" smtClean="0"/>
          </a:p>
          <a:p>
            <a:pPr lvl="1"/>
            <a:r>
              <a:rPr lang="en-US" dirty="0" smtClean="0">
                <a:solidFill>
                  <a:schemeClr val="tx2"/>
                </a:solidFill>
              </a:rPr>
              <a:t>Program to calculate QCD @ NLO </a:t>
            </a:r>
          </a:p>
          <a:p>
            <a:pPr>
              <a:buNone/>
            </a:pPr>
            <a:r>
              <a:rPr lang="en-US" dirty="0" smtClean="0">
                <a:ea typeface="ＭＳ Ｐゴシック" pitchFamily="-111" charset="-128"/>
                <a:cs typeface="ＭＳ Ｐゴシック" pitchFamily="-111" charset="-128"/>
              </a:rPr>
              <a:t>	</a:t>
            </a:r>
            <a:r>
              <a:rPr lang="en-US" dirty="0" smtClean="0">
                <a:solidFill>
                  <a:srgbClr val="0033CC"/>
                </a:solidFill>
                <a:ea typeface="ＭＳ Ｐゴシック" pitchFamily="-111" charset="-128"/>
                <a:cs typeface="ＭＳ Ｐゴシック" pitchFamily="-111" charset="-128"/>
              </a:rPr>
              <a:t>	</a:t>
            </a:r>
            <a:r>
              <a:rPr lang="en-US" dirty="0" smtClean="0">
                <a:ea typeface="ＭＳ Ｐゴシック" pitchFamily="-111" charset="-128"/>
                <a:cs typeface="ＭＳ Ｐゴシック" pitchFamily="-111" charset="-128"/>
              </a:rPr>
              <a:t>	</a:t>
            </a:r>
            <a:r>
              <a:rPr lang="en-US" dirty="0" err="1" smtClean="0">
                <a:ea typeface="ＭＳ Ｐゴシック" pitchFamily="-111" charset="-128"/>
                <a:cs typeface="ＭＳ Ｐゴシック" pitchFamily="-111" charset="-128"/>
              </a:rPr>
              <a:t>fastNLO</a:t>
            </a:r>
            <a:r>
              <a:rPr lang="en-US" dirty="0" smtClean="0">
                <a:ea typeface="ＭＳ Ｐゴシック" pitchFamily="-111" charset="-128"/>
                <a:cs typeface="ＭＳ Ｐゴシック" pitchFamily="-111" charset="-128"/>
              </a:rPr>
              <a:t> (v2.1.0-1360 + fnl3323y0.tab)</a:t>
            </a:r>
            <a:r>
              <a:rPr lang="en-US" dirty="0" smtClean="0">
                <a:solidFill>
                  <a:schemeClr val="tx2"/>
                </a:solidFill>
              </a:rPr>
              <a:t/>
            </a:r>
            <a:br>
              <a:rPr lang="en-US" dirty="0" smtClean="0">
                <a:solidFill>
                  <a:schemeClr val="tx2"/>
                </a:solidFill>
              </a:rPr>
            </a:br>
            <a:endParaRPr lang="en-US" dirty="0" smtClean="0">
              <a:solidFill>
                <a:schemeClr val="tx2"/>
              </a:solidFill>
            </a:endParaRPr>
          </a:p>
          <a:p>
            <a:pPr lvl="1"/>
            <a:r>
              <a:rPr lang="en-US" dirty="0" smtClean="0">
                <a:solidFill>
                  <a:schemeClr val="tx2"/>
                </a:solidFill>
              </a:rPr>
              <a:t>Program to calculate CI @ NLO</a:t>
            </a:r>
          </a:p>
          <a:p>
            <a:pPr lvl="1">
              <a:buNone/>
            </a:pPr>
            <a:r>
              <a:rPr lang="en-US" dirty="0" smtClean="0">
                <a:ea typeface="ＭＳ Ｐゴシック" pitchFamily="-111" charset="-128"/>
                <a:cs typeface="ＭＳ Ｐゴシック" pitchFamily="-111" charset="-128"/>
              </a:rPr>
              <a:t>		</a:t>
            </a:r>
            <a:r>
              <a:rPr lang="en-US" dirty="0" smtClean="0">
                <a:solidFill>
                  <a:srgbClr val="0033CC"/>
                </a:solidFill>
                <a:ea typeface="ＭＳ Ｐゴシック" pitchFamily="-111" charset="-128"/>
                <a:cs typeface="ＭＳ Ｐゴシック" pitchFamily="-111" charset="-128"/>
              </a:rPr>
              <a:t>	</a:t>
            </a:r>
            <a:r>
              <a:rPr lang="en-US" dirty="0" smtClean="0">
                <a:ea typeface="ＭＳ Ｐゴシック" pitchFamily="-111" charset="-128"/>
                <a:cs typeface="ＭＳ Ｐゴシック" pitchFamily="-111" charset="-128"/>
              </a:rPr>
              <a:t>CIJET (v1.0, </a:t>
            </a:r>
            <a:r>
              <a:rPr lang="en-US" dirty="0" err="1" smtClean="0">
                <a:ea typeface="ＭＳ Ｐゴシック" pitchFamily="-111" charset="-128"/>
                <a:cs typeface="ＭＳ Ｐゴシック" pitchFamily="-111" charset="-128"/>
              </a:rPr>
              <a:t>Gao</a:t>
            </a:r>
            <a:r>
              <a:rPr lang="en-US" dirty="0" smtClean="0">
                <a:ea typeface="ＭＳ Ｐゴシック" pitchFamily="-111" charset="-128"/>
                <a:cs typeface="ＭＳ Ｐゴシック" pitchFamily="-111" charset="-128"/>
              </a:rPr>
              <a:t>, arXiv:1301.7263v1)</a:t>
            </a:r>
            <a:endParaRPr lang="en-US" dirty="0" smtClean="0">
              <a:solidFill>
                <a:schemeClr val="tx2"/>
              </a:solidFill>
            </a:endParaRPr>
          </a:p>
        </p:txBody>
      </p:sp>
      <p:sp>
        <p:nvSpPr>
          <p:cNvPr id="4" name="Footer Placeholder 3"/>
          <p:cNvSpPr>
            <a:spLocks noGrp="1"/>
          </p:cNvSpPr>
          <p:nvPr>
            <p:ph type="ftr" sz="quarter" idx="10"/>
          </p:nvPr>
        </p:nvSpPr>
        <p:spPr/>
        <p:txBody>
          <a:bodyPr/>
          <a:lstStyle/>
          <a:p>
            <a:pPr>
              <a:defRPr/>
            </a:pPr>
            <a:r>
              <a:rPr lang="en-US" smtClean="0"/>
              <a:t>Harrison Prosper</a:t>
            </a:r>
            <a:endParaRPr lang="en-US"/>
          </a:p>
        </p:txBody>
      </p:sp>
      <p:sp>
        <p:nvSpPr>
          <p:cNvPr id="5" name="Slide Number Placeholder 4"/>
          <p:cNvSpPr>
            <a:spLocks noGrp="1"/>
          </p:cNvSpPr>
          <p:nvPr>
            <p:ph type="sldNum" sz="quarter" idx="11"/>
          </p:nvPr>
        </p:nvSpPr>
        <p:spPr/>
        <p:txBody>
          <a:bodyPr/>
          <a:lstStyle/>
          <a:p>
            <a:pPr>
              <a:defRPr/>
            </a:pPr>
            <a:fld id="{CFB1A1B4-A61C-B741-9988-9C8565F8B420}"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Models</a:t>
            </a:r>
            <a:endParaRPr lang="en-US" dirty="0"/>
          </a:p>
        </p:txBody>
      </p:sp>
      <p:sp>
        <p:nvSpPr>
          <p:cNvPr id="3" name="Content Placeholder 2"/>
          <p:cNvSpPr>
            <a:spLocks noGrp="1"/>
          </p:cNvSpPr>
          <p:nvPr>
            <p:ph idx="1"/>
          </p:nvPr>
        </p:nvSpPr>
        <p:spPr>
          <a:xfrm>
            <a:off x="711200" y="1276350"/>
            <a:ext cx="7772400" cy="4819650"/>
          </a:xfrm>
        </p:spPr>
        <p:txBody>
          <a:bodyPr/>
          <a:lstStyle/>
          <a:p>
            <a:pPr>
              <a:buNone/>
            </a:pPr>
            <a:r>
              <a:rPr lang="en-US" dirty="0" smtClean="0"/>
              <a:t>At next-to-leading </a:t>
            </a:r>
            <a:r>
              <a:rPr lang="en-US" dirty="0" smtClean="0"/>
              <a:t>order, </a:t>
            </a:r>
            <a:r>
              <a:rPr lang="en-US" dirty="0" smtClean="0"/>
              <a:t>the effective </a:t>
            </a:r>
            <a:r>
              <a:rPr lang="en-US" dirty="0" err="1" smtClean="0"/>
              <a:t>Lagrangian</a:t>
            </a:r>
            <a:r>
              <a:rPr lang="en-US" dirty="0" smtClean="0"/>
              <a:t> describing</a:t>
            </a:r>
            <a:r>
              <a:rPr lang="en-US" dirty="0" smtClean="0"/>
              <a:t> QCD</a:t>
            </a:r>
            <a:r>
              <a:rPr lang="en-US" dirty="0" smtClean="0"/>
              <a:t>-like interactions may be written as</a:t>
            </a:r>
          </a:p>
          <a:p>
            <a:pPr>
              <a:buNone/>
            </a:pPr>
            <a:endParaRPr lang="en-US" dirty="0" smtClean="0"/>
          </a:p>
          <a:p>
            <a:pPr>
              <a:buNone/>
            </a:pPr>
            <a:endParaRPr lang="en-US" dirty="0" smtClean="0"/>
          </a:p>
          <a:p>
            <a:pPr>
              <a:buNone/>
            </a:pPr>
            <a:r>
              <a:rPr lang="en-US" dirty="0" smtClean="0"/>
              <a:t>where </a:t>
            </a:r>
            <a:r>
              <a:rPr lang="en-US" i="1" dirty="0" err="1" smtClean="0">
                <a:solidFill>
                  <a:srgbClr val="0033CC"/>
                </a:solidFill>
              </a:rPr>
              <a:t>λ</a:t>
            </a:r>
            <a:r>
              <a:rPr lang="en-US" dirty="0" smtClean="0"/>
              <a:t> = 1/Λ</a:t>
            </a:r>
            <a:r>
              <a:rPr lang="en-US" baseline="30000" dirty="0" smtClean="0"/>
              <a:t>2</a:t>
            </a:r>
            <a:r>
              <a:rPr lang="en-US" dirty="0" smtClean="0"/>
              <a:t> and </a:t>
            </a:r>
            <a:r>
              <a:rPr lang="en-US" i="1" dirty="0" err="1" smtClean="0"/>
              <a:t>κ</a:t>
            </a:r>
            <a:r>
              <a:rPr lang="en-US" baseline="-25000" dirty="0" err="1" smtClean="0"/>
              <a:t>i</a:t>
            </a:r>
            <a:r>
              <a:rPr lang="en-US" dirty="0" smtClean="0"/>
              <a:t> are free </a:t>
            </a:r>
            <a:r>
              <a:rPr lang="en-US" dirty="0" smtClean="0"/>
              <a:t>parameters </a:t>
            </a:r>
            <a:r>
              <a:rPr lang="en-US" dirty="0" smtClean="0"/>
              <a:t>and each </a:t>
            </a:r>
            <a:r>
              <a:rPr lang="en-US" i="1" dirty="0" err="1" smtClean="0"/>
              <a:t>O</a:t>
            </a:r>
            <a:r>
              <a:rPr lang="en-US" baseline="-25000" dirty="0" err="1" smtClean="0"/>
              <a:t>i</a:t>
            </a:r>
            <a:r>
              <a:rPr lang="en-US" dirty="0" smtClean="0"/>
              <a:t> is a sum over </a:t>
            </a:r>
            <a:r>
              <a:rPr lang="en-US" dirty="0" smtClean="0"/>
              <a:t>dim-6 </a:t>
            </a:r>
            <a:r>
              <a:rPr lang="en-US" dirty="0" smtClean="0"/>
              <a:t>operators:</a:t>
            </a:r>
          </a:p>
          <a:p>
            <a:pPr>
              <a:buNone/>
            </a:pPr>
            <a:r>
              <a:rPr lang="en-US" dirty="0" smtClean="0"/>
              <a:t>			</a:t>
            </a:r>
            <a:r>
              <a:rPr lang="en-US" i="1" dirty="0" smtClean="0"/>
              <a:t>O</a:t>
            </a:r>
            <a:r>
              <a:rPr lang="en-US" baseline="-25000" dirty="0" smtClean="0"/>
              <a:t>1,2</a:t>
            </a:r>
            <a:r>
              <a:rPr lang="en-US" dirty="0" smtClean="0"/>
              <a:t> ~ </a:t>
            </a:r>
            <a:r>
              <a:rPr lang="en-US" dirty="0" err="1" smtClean="0"/>
              <a:t>ū</a:t>
            </a:r>
            <a:r>
              <a:rPr lang="en-US" baseline="-25000" dirty="0" err="1" smtClean="0"/>
              <a:t>L</a:t>
            </a:r>
            <a:r>
              <a:rPr lang="en-US" dirty="0" err="1" smtClean="0"/>
              <a:t>γ</a:t>
            </a:r>
            <a:r>
              <a:rPr lang="en-US" baseline="-25000" dirty="0" err="1" smtClean="0"/>
              <a:t>μ</a:t>
            </a:r>
            <a:r>
              <a:rPr lang="en-US" dirty="0" err="1" smtClean="0"/>
              <a:t>u</a:t>
            </a:r>
            <a:r>
              <a:rPr lang="en-US" baseline="-25000" dirty="0" err="1" smtClean="0"/>
              <a:t>L</a:t>
            </a:r>
            <a:r>
              <a:rPr lang="en-US" dirty="0" smtClean="0"/>
              <a:t> </a:t>
            </a:r>
            <a:r>
              <a:rPr lang="en-US" dirty="0" err="1" smtClean="0"/>
              <a:t>ū</a:t>
            </a:r>
            <a:r>
              <a:rPr lang="en-US" baseline="-25000" dirty="0" err="1" smtClean="0"/>
              <a:t>L</a:t>
            </a:r>
            <a:r>
              <a:rPr lang="en-US" dirty="0" err="1" smtClean="0"/>
              <a:t>γ</a:t>
            </a:r>
            <a:r>
              <a:rPr lang="en-US" baseline="30000" dirty="0" err="1" smtClean="0"/>
              <a:t>μ</a:t>
            </a:r>
            <a:r>
              <a:rPr lang="en-US" dirty="0" err="1" smtClean="0"/>
              <a:t>u</a:t>
            </a:r>
            <a:r>
              <a:rPr lang="en-US" baseline="-25000" dirty="0" err="1" smtClean="0"/>
              <a:t>L</a:t>
            </a:r>
            <a:endParaRPr lang="en-US" dirty="0" smtClean="0"/>
          </a:p>
          <a:p>
            <a:pPr>
              <a:buNone/>
            </a:pPr>
            <a:r>
              <a:rPr lang="en-US" dirty="0" smtClean="0"/>
              <a:t>			</a:t>
            </a:r>
            <a:r>
              <a:rPr lang="en-US" i="1" dirty="0" smtClean="0"/>
              <a:t>O</a:t>
            </a:r>
            <a:r>
              <a:rPr lang="en-US" baseline="-25000" dirty="0" smtClean="0"/>
              <a:t>3,4</a:t>
            </a:r>
            <a:r>
              <a:rPr lang="en-US" dirty="0" smtClean="0"/>
              <a:t> ~ </a:t>
            </a:r>
            <a:r>
              <a:rPr lang="en-US" dirty="0" err="1" smtClean="0"/>
              <a:t>ū</a:t>
            </a:r>
            <a:r>
              <a:rPr lang="en-US" baseline="-25000" dirty="0" err="1" smtClean="0"/>
              <a:t>L</a:t>
            </a:r>
            <a:r>
              <a:rPr lang="en-US" dirty="0" err="1" smtClean="0"/>
              <a:t>γ</a:t>
            </a:r>
            <a:r>
              <a:rPr lang="en-US" baseline="-25000" dirty="0" err="1" smtClean="0"/>
              <a:t>μ</a:t>
            </a:r>
            <a:r>
              <a:rPr lang="en-US" dirty="0" err="1" smtClean="0"/>
              <a:t>u</a:t>
            </a:r>
            <a:r>
              <a:rPr lang="en-US" baseline="-25000" dirty="0" err="1" smtClean="0"/>
              <a:t>L</a:t>
            </a:r>
            <a:r>
              <a:rPr lang="en-US" dirty="0" smtClean="0"/>
              <a:t> </a:t>
            </a:r>
            <a:r>
              <a:rPr lang="en-US" dirty="0" err="1" smtClean="0"/>
              <a:t>ū</a:t>
            </a:r>
            <a:r>
              <a:rPr lang="en-US" baseline="-25000" dirty="0" err="1" smtClean="0"/>
              <a:t>R</a:t>
            </a:r>
            <a:r>
              <a:rPr lang="en-US" dirty="0" err="1" smtClean="0"/>
              <a:t>γ</a:t>
            </a:r>
            <a:r>
              <a:rPr lang="en-US" baseline="30000" dirty="0" err="1" smtClean="0"/>
              <a:t>μ</a:t>
            </a:r>
            <a:r>
              <a:rPr lang="en-US" dirty="0" err="1" smtClean="0"/>
              <a:t>u</a:t>
            </a:r>
            <a:r>
              <a:rPr lang="en-US" baseline="-25000" dirty="0" err="1" smtClean="0"/>
              <a:t>R</a:t>
            </a:r>
            <a:endParaRPr lang="en-US" dirty="0" smtClean="0"/>
          </a:p>
          <a:p>
            <a:pPr>
              <a:buNone/>
            </a:pPr>
            <a:r>
              <a:rPr lang="en-US" dirty="0" smtClean="0"/>
              <a:t>			</a:t>
            </a:r>
            <a:r>
              <a:rPr lang="en-US" i="1" dirty="0" smtClean="0"/>
              <a:t>O</a:t>
            </a:r>
            <a:r>
              <a:rPr lang="en-US" baseline="-25000" dirty="0" smtClean="0"/>
              <a:t>5,6</a:t>
            </a:r>
            <a:r>
              <a:rPr lang="en-US" dirty="0" smtClean="0"/>
              <a:t> ~ </a:t>
            </a:r>
            <a:r>
              <a:rPr lang="en-US" dirty="0" err="1" smtClean="0"/>
              <a:t>ū</a:t>
            </a:r>
            <a:r>
              <a:rPr lang="en-US" baseline="-25000" dirty="0" err="1" smtClean="0"/>
              <a:t>R</a:t>
            </a:r>
            <a:r>
              <a:rPr lang="en-US" dirty="0" err="1" smtClean="0"/>
              <a:t>γ</a:t>
            </a:r>
            <a:r>
              <a:rPr lang="en-US" baseline="-25000" dirty="0" err="1" smtClean="0"/>
              <a:t>μ</a:t>
            </a:r>
            <a:r>
              <a:rPr lang="en-US" dirty="0" err="1" smtClean="0"/>
              <a:t>u</a:t>
            </a:r>
            <a:r>
              <a:rPr lang="en-US" baseline="-25000" dirty="0" err="1" smtClean="0"/>
              <a:t>R</a:t>
            </a:r>
            <a:r>
              <a:rPr lang="en-US" dirty="0" smtClean="0"/>
              <a:t> </a:t>
            </a:r>
            <a:r>
              <a:rPr lang="en-US" dirty="0" err="1" smtClean="0"/>
              <a:t>ū</a:t>
            </a:r>
            <a:r>
              <a:rPr lang="en-US" baseline="-25000" dirty="0" err="1" smtClean="0"/>
              <a:t>R</a:t>
            </a:r>
            <a:r>
              <a:rPr lang="en-US" dirty="0" err="1" smtClean="0"/>
              <a:t>γ</a:t>
            </a:r>
            <a:r>
              <a:rPr lang="en-US" baseline="30000" dirty="0" err="1" smtClean="0"/>
              <a:t>μ</a:t>
            </a:r>
            <a:r>
              <a:rPr lang="en-US" dirty="0" err="1" smtClean="0"/>
              <a:t>u</a:t>
            </a:r>
            <a:r>
              <a:rPr lang="en-US" baseline="-25000" dirty="0" err="1" smtClean="0"/>
              <a:t>R</a:t>
            </a:r>
            <a:endParaRPr lang="en-US" baseline="-25000" dirty="0" smtClean="0"/>
          </a:p>
          <a:p>
            <a:pPr>
              <a:buNone/>
            </a:pPr>
            <a:endParaRPr lang="en-US" sz="2000" dirty="0" smtClean="0"/>
          </a:p>
        </p:txBody>
      </p:sp>
      <p:sp>
        <p:nvSpPr>
          <p:cNvPr id="4" name="Footer Placeholder 3"/>
          <p:cNvSpPr>
            <a:spLocks noGrp="1"/>
          </p:cNvSpPr>
          <p:nvPr>
            <p:ph type="ftr" sz="quarter" idx="10"/>
          </p:nvPr>
        </p:nvSpPr>
        <p:spPr/>
        <p:txBody>
          <a:bodyPr/>
          <a:lstStyle/>
          <a:p>
            <a:pPr>
              <a:defRPr/>
            </a:pPr>
            <a:r>
              <a:rPr lang="en-US" smtClean="0"/>
              <a:t>Harrison Prosper</a:t>
            </a:r>
            <a:endParaRPr lang="en-US"/>
          </a:p>
        </p:txBody>
      </p:sp>
      <p:sp>
        <p:nvSpPr>
          <p:cNvPr id="5" name="Slide Number Placeholder 4"/>
          <p:cNvSpPr>
            <a:spLocks noGrp="1"/>
          </p:cNvSpPr>
          <p:nvPr>
            <p:ph type="sldNum" sz="quarter" idx="11"/>
          </p:nvPr>
        </p:nvSpPr>
        <p:spPr/>
        <p:txBody>
          <a:bodyPr/>
          <a:lstStyle/>
          <a:p>
            <a:pPr>
              <a:defRPr/>
            </a:pPr>
            <a:fld id="{CFB1A1B4-A61C-B741-9988-9C8565F8B420}" type="slidenum">
              <a:rPr lang="en-US" smtClean="0"/>
              <a:pPr>
                <a:defRPr/>
              </a:pPr>
              <a:t>6</a:t>
            </a:fld>
            <a:endParaRPr lang="en-US" dirty="0"/>
          </a:p>
        </p:txBody>
      </p:sp>
      <p:graphicFrame>
        <p:nvGraphicFramePr>
          <p:cNvPr id="6" name="Object 5"/>
          <p:cNvGraphicFramePr>
            <a:graphicFrameLocks noChangeAspect="1"/>
          </p:cNvGraphicFramePr>
          <p:nvPr/>
        </p:nvGraphicFramePr>
        <p:xfrm>
          <a:off x="2185988" y="2133600"/>
          <a:ext cx="2686050" cy="831850"/>
        </p:xfrm>
        <a:graphic>
          <a:graphicData uri="http://schemas.openxmlformats.org/presentationml/2006/ole">
            <p:oleObj spid="_x0000_s50178" name="Equation" r:id="rId3" imgW="1435100" imgH="444500" progId="Equation.DSMT4">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Models</a:t>
            </a:r>
            <a:endParaRPr lang="en-US" dirty="0"/>
          </a:p>
        </p:txBody>
      </p:sp>
      <p:sp>
        <p:nvSpPr>
          <p:cNvPr id="3" name="Content Placeholder 2"/>
          <p:cNvSpPr>
            <a:spLocks noGrp="1"/>
          </p:cNvSpPr>
          <p:nvPr>
            <p:ph idx="1"/>
          </p:nvPr>
        </p:nvSpPr>
        <p:spPr/>
        <p:txBody>
          <a:bodyPr/>
          <a:lstStyle/>
          <a:p>
            <a:pPr>
              <a:buNone/>
            </a:pPr>
            <a:r>
              <a:rPr lang="en-US" dirty="0" smtClean="0"/>
              <a:t>Following CMS paper arXiv:</a:t>
            </a:r>
            <a:r>
              <a:rPr lang="en-US" dirty="0" smtClean="0"/>
              <a:t>1202.5535v1</a:t>
            </a:r>
            <a:r>
              <a:rPr lang="en-US" dirty="0" smtClean="0"/>
              <a:t>, we </a:t>
            </a:r>
            <a:r>
              <a:rPr lang="en-US" dirty="0" smtClean="0"/>
              <a:t>consider CI models </a:t>
            </a:r>
            <a:r>
              <a:rPr lang="en-US" dirty="0" smtClean="0"/>
              <a:t>defined by</a:t>
            </a:r>
            <a:r>
              <a:rPr lang="en-US" dirty="0" smtClean="0"/>
              <a:t> specific values of </a:t>
            </a:r>
            <a:r>
              <a:rPr lang="en-US" i="1" dirty="0" smtClean="0"/>
              <a:t>κ</a:t>
            </a:r>
            <a:r>
              <a:rPr lang="en-US" baseline="-25000" dirty="0" smtClean="0"/>
              <a:t>1</a:t>
            </a:r>
            <a:r>
              <a:rPr lang="en-US" dirty="0" smtClean="0"/>
              <a:t> …</a:t>
            </a:r>
            <a:r>
              <a:rPr lang="en-US" i="1" dirty="0" smtClean="0"/>
              <a:t>κ</a:t>
            </a:r>
            <a:r>
              <a:rPr lang="en-US" baseline="-25000" dirty="0" smtClean="0"/>
              <a:t>6</a:t>
            </a:r>
            <a:r>
              <a:rPr lang="en-US" dirty="0" smtClean="0"/>
              <a:t>, namely,</a:t>
            </a:r>
          </a:p>
          <a:p>
            <a:pPr>
              <a:buNone/>
            </a:pPr>
            <a:endParaRPr lang="en-US" dirty="0" smtClean="0"/>
          </a:p>
          <a:p>
            <a:pPr>
              <a:buNone/>
            </a:pPr>
            <a:r>
              <a:rPr lang="en-US" dirty="0" smtClean="0"/>
              <a:t>	</a:t>
            </a:r>
            <a:r>
              <a:rPr lang="en-US" dirty="0" smtClean="0">
                <a:solidFill>
                  <a:srgbClr val="0033CC"/>
                </a:solidFill>
              </a:rPr>
              <a:t>Model	</a:t>
            </a:r>
            <a:r>
              <a:rPr lang="en-US" i="1" dirty="0" smtClean="0">
                <a:solidFill>
                  <a:srgbClr val="0033CC"/>
                </a:solidFill>
              </a:rPr>
              <a:t>η</a:t>
            </a:r>
            <a:r>
              <a:rPr lang="en-US" i="1" baseline="-25000" dirty="0" smtClean="0">
                <a:solidFill>
                  <a:srgbClr val="0033CC"/>
                </a:solidFill>
              </a:rPr>
              <a:t>LL</a:t>
            </a:r>
            <a:r>
              <a:rPr lang="en-US" dirty="0" smtClean="0">
                <a:solidFill>
                  <a:srgbClr val="0033CC"/>
                </a:solidFill>
              </a:rPr>
              <a:t>	</a:t>
            </a:r>
            <a:r>
              <a:rPr lang="en-US" i="1" dirty="0" smtClean="0">
                <a:solidFill>
                  <a:srgbClr val="0033CC"/>
                </a:solidFill>
              </a:rPr>
              <a:t>η</a:t>
            </a:r>
            <a:r>
              <a:rPr lang="en-US" i="1" baseline="-25000" dirty="0" smtClean="0">
                <a:solidFill>
                  <a:srgbClr val="0033CC"/>
                </a:solidFill>
              </a:rPr>
              <a:t>RL</a:t>
            </a:r>
            <a:r>
              <a:rPr lang="en-US" dirty="0" smtClean="0">
                <a:solidFill>
                  <a:srgbClr val="0033CC"/>
                </a:solidFill>
              </a:rPr>
              <a:t>	</a:t>
            </a:r>
            <a:r>
              <a:rPr lang="en-US" i="1" dirty="0" smtClean="0">
                <a:solidFill>
                  <a:srgbClr val="0033CC"/>
                </a:solidFill>
              </a:rPr>
              <a:t>η</a:t>
            </a:r>
            <a:r>
              <a:rPr lang="en-US" i="1" baseline="-25000" dirty="0" smtClean="0">
                <a:solidFill>
                  <a:srgbClr val="0033CC"/>
                </a:solidFill>
              </a:rPr>
              <a:t>RR</a:t>
            </a:r>
          </a:p>
          <a:p>
            <a:pPr>
              <a:buNone/>
            </a:pPr>
            <a:r>
              <a:rPr lang="en-US" dirty="0" smtClean="0"/>
              <a:t>	LL 		±</a:t>
            </a:r>
            <a:r>
              <a:rPr lang="en-US" dirty="0" smtClean="0"/>
              <a:t>1</a:t>
            </a:r>
            <a:r>
              <a:rPr lang="en-US" dirty="0" smtClean="0"/>
              <a:t> 	0 	0 </a:t>
            </a:r>
          </a:p>
          <a:p>
            <a:pPr>
              <a:buNone/>
            </a:pPr>
            <a:r>
              <a:rPr lang="en-US" dirty="0" smtClean="0"/>
              <a:t>	RR 		0 	0 	±</a:t>
            </a:r>
            <a:r>
              <a:rPr lang="en-US" dirty="0" smtClean="0"/>
              <a:t>1</a:t>
            </a:r>
            <a:r>
              <a:rPr lang="en-US" dirty="0" smtClean="0"/>
              <a:t> </a:t>
            </a:r>
          </a:p>
          <a:p>
            <a:pPr>
              <a:buNone/>
            </a:pPr>
            <a:r>
              <a:rPr lang="en-US" dirty="0" smtClean="0"/>
              <a:t>	VV 		±</a:t>
            </a:r>
            <a:r>
              <a:rPr lang="en-US" dirty="0" smtClean="0"/>
              <a:t>1</a:t>
            </a:r>
            <a:r>
              <a:rPr lang="en-US" dirty="0" smtClean="0"/>
              <a:t> 	±</a:t>
            </a:r>
            <a:r>
              <a:rPr lang="en-US" dirty="0" smtClean="0"/>
              <a:t>1</a:t>
            </a:r>
            <a:r>
              <a:rPr lang="en-US" dirty="0" smtClean="0"/>
              <a:t> 	±</a:t>
            </a:r>
            <a:r>
              <a:rPr lang="en-US" dirty="0" smtClean="0"/>
              <a:t>1</a:t>
            </a:r>
            <a:r>
              <a:rPr lang="en-US" dirty="0" smtClean="0"/>
              <a:t> </a:t>
            </a:r>
          </a:p>
          <a:p>
            <a:pPr>
              <a:buNone/>
            </a:pPr>
            <a:r>
              <a:rPr lang="en-US" dirty="0" smtClean="0"/>
              <a:t>	AA 		±</a:t>
            </a:r>
            <a:r>
              <a:rPr lang="en-US" dirty="0" smtClean="0"/>
              <a:t>1</a:t>
            </a:r>
            <a:r>
              <a:rPr lang="en-US" dirty="0" smtClean="0"/>
              <a:t> 	∓</a:t>
            </a:r>
            <a:r>
              <a:rPr lang="en-US" dirty="0" smtClean="0"/>
              <a:t>1</a:t>
            </a:r>
            <a:r>
              <a:rPr lang="en-US" dirty="0" smtClean="0"/>
              <a:t> 	±</a:t>
            </a:r>
            <a:r>
              <a:rPr lang="en-US" dirty="0" smtClean="0"/>
              <a:t>1</a:t>
            </a:r>
            <a:r>
              <a:rPr lang="en-US" dirty="0" smtClean="0"/>
              <a:t> </a:t>
            </a:r>
          </a:p>
          <a:p>
            <a:pPr>
              <a:buNone/>
            </a:pPr>
            <a:r>
              <a:rPr lang="en-US" dirty="0" smtClean="0"/>
              <a:t>	V</a:t>
            </a:r>
            <a:r>
              <a:rPr lang="en-US" dirty="0" smtClean="0"/>
              <a:t>-A</a:t>
            </a:r>
            <a:r>
              <a:rPr lang="en-US" dirty="0" smtClean="0"/>
              <a:t> 	0 	±</a:t>
            </a:r>
            <a:r>
              <a:rPr lang="en-US" dirty="0" smtClean="0"/>
              <a:t>1</a:t>
            </a:r>
            <a:r>
              <a:rPr lang="en-US" dirty="0" smtClean="0"/>
              <a:t> 	0</a:t>
            </a:r>
          </a:p>
          <a:p>
            <a:pPr>
              <a:buNone/>
            </a:pPr>
            <a:endParaRPr lang="en-US" dirty="0" smtClean="0"/>
          </a:p>
          <a:p>
            <a:pPr>
              <a:buNone/>
            </a:pPr>
            <a:r>
              <a:rPr lang="en-US" dirty="0" smtClean="0"/>
              <a:t>where </a:t>
            </a:r>
            <a:r>
              <a:rPr lang="en-US" i="1" dirty="0" smtClean="0">
                <a:solidFill>
                  <a:srgbClr val="0033CC"/>
                </a:solidFill>
              </a:rPr>
              <a:t>η</a:t>
            </a:r>
            <a:r>
              <a:rPr lang="en-US" i="1" baseline="-25000" dirty="0" smtClean="0">
                <a:solidFill>
                  <a:srgbClr val="0033CC"/>
                </a:solidFill>
              </a:rPr>
              <a:t>LL</a:t>
            </a:r>
            <a:r>
              <a:rPr lang="en-US" dirty="0" smtClean="0"/>
              <a:t> = </a:t>
            </a:r>
            <a:r>
              <a:rPr lang="en-US" i="1" dirty="0" smtClean="0"/>
              <a:t>κ</a:t>
            </a:r>
            <a:r>
              <a:rPr lang="en-US" baseline="-25000" dirty="0" smtClean="0"/>
              <a:t>1</a:t>
            </a:r>
            <a:r>
              <a:rPr lang="en-US" dirty="0" smtClean="0"/>
              <a:t>, </a:t>
            </a:r>
            <a:r>
              <a:rPr lang="en-US" i="1" dirty="0" smtClean="0">
                <a:solidFill>
                  <a:srgbClr val="0033CC"/>
                </a:solidFill>
              </a:rPr>
              <a:t>η</a:t>
            </a:r>
            <a:r>
              <a:rPr lang="en-US" i="1" baseline="-25000" dirty="0" smtClean="0">
                <a:solidFill>
                  <a:srgbClr val="0033CC"/>
                </a:solidFill>
              </a:rPr>
              <a:t>RL</a:t>
            </a:r>
            <a:r>
              <a:rPr lang="en-US" dirty="0" smtClean="0"/>
              <a:t> = </a:t>
            </a:r>
            <a:r>
              <a:rPr lang="en-US" i="1" dirty="0" smtClean="0"/>
              <a:t>κ</a:t>
            </a:r>
            <a:r>
              <a:rPr lang="en-US" baseline="-25000" dirty="0" smtClean="0"/>
              <a:t>3</a:t>
            </a:r>
            <a:r>
              <a:rPr lang="en-US" dirty="0" smtClean="0"/>
              <a:t>/2, </a:t>
            </a:r>
            <a:r>
              <a:rPr lang="en-US" i="1" dirty="0" smtClean="0">
                <a:solidFill>
                  <a:srgbClr val="0033CC"/>
                </a:solidFill>
              </a:rPr>
              <a:t>η</a:t>
            </a:r>
            <a:r>
              <a:rPr lang="en-US" i="1" baseline="-25000" dirty="0" smtClean="0">
                <a:solidFill>
                  <a:srgbClr val="0033CC"/>
                </a:solidFill>
              </a:rPr>
              <a:t>RR</a:t>
            </a:r>
            <a:r>
              <a:rPr lang="en-US" dirty="0" smtClean="0"/>
              <a:t> = </a:t>
            </a:r>
            <a:r>
              <a:rPr lang="en-US" i="1" dirty="0" smtClean="0"/>
              <a:t>κ</a:t>
            </a:r>
            <a:r>
              <a:rPr lang="en-US" baseline="-25000" dirty="0" smtClean="0"/>
              <a:t>5</a:t>
            </a:r>
            <a:r>
              <a:rPr lang="en-US" dirty="0" smtClean="0"/>
              <a:t>,</a:t>
            </a:r>
            <a:r>
              <a:rPr lang="en-US" dirty="0" smtClean="0"/>
              <a:t> and </a:t>
            </a:r>
            <a:r>
              <a:rPr lang="en-US" i="1" dirty="0" smtClean="0"/>
              <a:t>κ</a:t>
            </a:r>
            <a:r>
              <a:rPr lang="en-US" baseline="-25000" dirty="0" smtClean="0"/>
              <a:t>2</a:t>
            </a:r>
            <a:r>
              <a:rPr lang="en-US" dirty="0" smtClean="0"/>
              <a:t> = </a:t>
            </a:r>
            <a:r>
              <a:rPr lang="en-US" i="1" dirty="0" smtClean="0"/>
              <a:t>κ</a:t>
            </a:r>
            <a:r>
              <a:rPr lang="en-US" baseline="-25000" dirty="0" smtClean="0"/>
              <a:t>4</a:t>
            </a:r>
            <a:r>
              <a:rPr lang="en-US" dirty="0" smtClean="0"/>
              <a:t> = </a:t>
            </a:r>
            <a:r>
              <a:rPr lang="en-US" i="1" dirty="0" smtClean="0"/>
              <a:t>κ</a:t>
            </a:r>
            <a:r>
              <a:rPr lang="en-US" baseline="-25000" dirty="0" smtClean="0"/>
              <a:t>6</a:t>
            </a:r>
            <a:r>
              <a:rPr lang="en-US" dirty="0" smtClean="0"/>
              <a:t> </a:t>
            </a:r>
            <a:r>
              <a:rPr lang="en-US" dirty="0" smtClean="0"/>
              <a:t>= </a:t>
            </a:r>
            <a:r>
              <a:rPr lang="en-US" dirty="0" smtClean="0"/>
              <a:t>0</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US" smtClean="0"/>
              <a:t>Harrison Prosper</a:t>
            </a:r>
            <a:endParaRPr lang="en-US"/>
          </a:p>
        </p:txBody>
      </p:sp>
      <p:sp>
        <p:nvSpPr>
          <p:cNvPr id="5" name="Slide Number Placeholder 4"/>
          <p:cNvSpPr>
            <a:spLocks noGrp="1"/>
          </p:cNvSpPr>
          <p:nvPr>
            <p:ph type="sldNum" sz="quarter" idx="11"/>
          </p:nvPr>
        </p:nvSpPr>
        <p:spPr/>
        <p:txBody>
          <a:bodyPr/>
          <a:lstStyle/>
          <a:p>
            <a:pPr>
              <a:defRPr/>
            </a:pPr>
            <a:fld id="{CFB1A1B4-A61C-B741-9988-9C8565F8B420}"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Models</a:t>
            </a:r>
            <a:endParaRPr lang="en-US" dirty="0"/>
          </a:p>
        </p:txBody>
      </p:sp>
      <p:sp>
        <p:nvSpPr>
          <p:cNvPr id="3" name="Content Placeholder 2"/>
          <p:cNvSpPr>
            <a:spLocks noGrp="1"/>
          </p:cNvSpPr>
          <p:nvPr>
            <p:ph idx="1"/>
          </p:nvPr>
        </p:nvSpPr>
        <p:spPr/>
        <p:txBody>
          <a:bodyPr/>
          <a:lstStyle/>
          <a:p>
            <a:pPr>
              <a:buNone/>
            </a:pPr>
            <a:r>
              <a:rPr lang="en-US" dirty="0" smtClean="0"/>
              <a:t>At NLO, the cross section per jet </a:t>
            </a:r>
            <a:r>
              <a:rPr lang="en-US" i="1" dirty="0" smtClean="0"/>
              <a:t>p</a:t>
            </a:r>
            <a:r>
              <a:rPr lang="en-US" baseline="-25000" dirty="0" smtClean="0"/>
              <a:t>T</a:t>
            </a:r>
            <a:r>
              <a:rPr lang="en-US" dirty="0" smtClean="0"/>
              <a:t> bin is of the form</a:t>
            </a:r>
          </a:p>
          <a:p>
            <a:pPr>
              <a:buNone/>
            </a:pPr>
            <a:endParaRPr lang="en-US" dirty="0" smtClean="0"/>
          </a:p>
          <a:p>
            <a:pPr>
              <a:buNone/>
            </a:pPr>
            <a:endParaRPr lang="en-US" dirty="0" smtClean="0"/>
          </a:p>
          <a:p>
            <a:pPr>
              <a:buNone/>
            </a:pPr>
            <a:r>
              <a:rPr lang="en-US" dirty="0" smtClean="0"/>
              <a:t>where </a:t>
            </a:r>
            <a:r>
              <a:rPr lang="en-US" i="1" dirty="0" smtClean="0"/>
              <a:t>σ</a:t>
            </a:r>
            <a:r>
              <a:rPr lang="en-US" baseline="-25000" dirty="0" smtClean="0"/>
              <a:t>QCD</a:t>
            </a:r>
            <a:r>
              <a:rPr lang="en-US" dirty="0" smtClean="0"/>
              <a:t> is the SM</a:t>
            </a:r>
            <a:r>
              <a:rPr lang="en-US" dirty="0" smtClean="0"/>
              <a:t> QCD cross </a:t>
            </a:r>
            <a:r>
              <a:rPr lang="en-US" dirty="0" smtClean="0"/>
              <a:t>section</a:t>
            </a:r>
            <a:r>
              <a:rPr lang="en-US" dirty="0" smtClean="0"/>
              <a:t> </a:t>
            </a:r>
            <a:r>
              <a:rPr lang="en-US" dirty="0" smtClean="0"/>
              <a:t>@ </a:t>
            </a:r>
            <a:r>
              <a:rPr lang="en-US" dirty="0" smtClean="0"/>
              <a:t>NLO</a:t>
            </a:r>
            <a:r>
              <a:rPr lang="en-US" dirty="0" smtClean="0"/>
              <a:t>. </a:t>
            </a:r>
          </a:p>
          <a:p>
            <a:pPr>
              <a:buNone/>
            </a:pPr>
            <a:endParaRPr lang="en-US" dirty="0" smtClean="0"/>
          </a:p>
          <a:p>
            <a:pPr>
              <a:buNone/>
            </a:pPr>
            <a:r>
              <a:rPr lang="en-US" dirty="0" smtClean="0"/>
              <a:t>At LO, the primed </a:t>
            </a:r>
            <a:r>
              <a:rPr lang="en-US" dirty="0" smtClean="0"/>
              <a:t>terms </a:t>
            </a:r>
            <a:r>
              <a:rPr lang="en-US" dirty="0" smtClean="0"/>
              <a:t>vanish.</a:t>
            </a:r>
          </a:p>
          <a:p>
            <a:pPr>
              <a:buNone/>
            </a:pPr>
            <a:endParaRPr lang="en-US" dirty="0" smtClean="0"/>
          </a:p>
          <a:p>
            <a:pPr>
              <a:buNone/>
            </a:pPr>
            <a:r>
              <a:rPr lang="en-US" dirty="0" smtClean="0"/>
              <a:t>(In the 7 TeV analysis, we considered the </a:t>
            </a:r>
            <a:r>
              <a:rPr lang="en-US" i="1" dirty="0" smtClean="0"/>
              <a:t>ad hoc </a:t>
            </a:r>
            <a:r>
              <a:rPr lang="en-US" dirty="0" smtClean="0"/>
              <a:t>model</a:t>
            </a:r>
          </a:p>
          <a:p>
            <a:pPr>
              <a:buNone/>
            </a:pPr>
            <a:r>
              <a:rPr lang="en-US" dirty="0" smtClean="0"/>
              <a:t>σ = σ</a:t>
            </a:r>
            <a:r>
              <a:rPr lang="en-US" baseline="-25000" dirty="0" smtClean="0"/>
              <a:t>QCD</a:t>
            </a:r>
            <a:r>
              <a:rPr lang="en-US" dirty="0" smtClean="0"/>
              <a:t>+ b/Λ</a:t>
            </a:r>
            <a:r>
              <a:rPr lang="en-US" baseline="30000" dirty="0" smtClean="0"/>
              <a:t>2</a:t>
            </a:r>
            <a:r>
              <a:rPr lang="en-US" dirty="0" smtClean="0"/>
              <a:t> + a /Λ</a:t>
            </a:r>
            <a:r>
              <a:rPr lang="en-US" baseline="30000" dirty="0" smtClean="0"/>
              <a:t>4</a:t>
            </a:r>
            <a:r>
              <a:rPr lang="en-US" dirty="0" smtClean="0"/>
              <a:t>, </a:t>
            </a:r>
            <a:r>
              <a:rPr lang="en-US" dirty="0" smtClean="0"/>
              <a:t>with </a:t>
            </a:r>
            <a:r>
              <a:rPr lang="en-US" dirty="0" smtClean="0"/>
              <a:t>σ</a:t>
            </a:r>
            <a:r>
              <a:rPr lang="en-US" baseline="-25000" dirty="0" smtClean="0"/>
              <a:t>QCD </a:t>
            </a:r>
            <a:r>
              <a:rPr lang="en-US" dirty="0" smtClean="0"/>
              <a:t>at NLO.)</a:t>
            </a:r>
            <a:endParaRPr lang="en-US" dirty="0"/>
          </a:p>
        </p:txBody>
      </p:sp>
      <p:sp>
        <p:nvSpPr>
          <p:cNvPr id="4" name="Footer Placeholder 3"/>
          <p:cNvSpPr>
            <a:spLocks noGrp="1"/>
          </p:cNvSpPr>
          <p:nvPr>
            <p:ph type="ftr" sz="quarter" idx="10"/>
          </p:nvPr>
        </p:nvSpPr>
        <p:spPr/>
        <p:txBody>
          <a:bodyPr/>
          <a:lstStyle/>
          <a:p>
            <a:pPr>
              <a:defRPr/>
            </a:pPr>
            <a:r>
              <a:rPr lang="en-US" smtClean="0"/>
              <a:t>Harrison Prosper</a:t>
            </a:r>
            <a:endParaRPr lang="en-US"/>
          </a:p>
        </p:txBody>
      </p:sp>
      <p:sp>
        <p:nvSpPr>
          <p:cNvPr id="5" name="Slide Number Placeholder 4"/>
          <p:cNvSpPr>
            <a:spLocks noGrp="1"/>
          </p:cNvSpPr>
          <p:nvPr>
            <p:ph type="sldNum" sz="quarter" idx="11"/>
          </p:nvPr>
        </p:nvSpPr>
        <p:spPr/>
        <p:txBody>
          <a:bodyPr/>
          <a:lstStyle/>
          <a:p>
            <a:pPr>
              <a:defRPr/>
            </a:pPr>
            <a:fld id="{CFB1A1B4-A61C-B741-9988-9C8565F8B420}" type="slidenum">
              <a:rPr lang="en-US" smtClean="0"/>
              <a:pPr>
                <a:defRPr/>
              </a:pPr>
              <a:t>8</a:t>
            </a:fld>
            <a:endParaRPr lang="en-US" dirty="0"/>
          </a:p>
        </p:txBody>
      </p:sp>
      <p:graphicFrame>
        <p:nvGraphicFramePr>
          <p:cNvPr id="33795" name="Object 3"/>
          <p:cNvGraphicFramePr>
            <a:graphicFrameLocks noChangeAspect="1"/>
          </p:cNvGraphicFramePr>
          <p:nvPr/>
        </p:nvGraphicFramePr>
        <p:xfrm>
          <a:off x="877887" y="1905000"/>
          <a:ext cx="7275513" cy="738188"/>
        </p:xfrm>
        <a:graphic>
          <a:graphicData uri="http://schemas.openxmlformats.org/presentationml/2006/ole">
            <p:oleObj spid="_x0000_s51202" name="Equation" r:id="rId3" imgW="3886200" imgH="393700" progId="Equation.DSMT4">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a:t>
            </a:r>
            <a:r>
              <a:rPr lang="en-US" dirty="0" smtClean="0"/>
              <a:t>Left (LL) </a:t>
            </a:r>
            <a:r>
              <a:rPr lang="en-US" dirty="0" smtClean="0"/>
              <a:t>Model</a:t>
            </a:r>
            <a:endParaRPr lang="en-US" dirty="0"/>
          </a:p>
        </p:txBody>
      </p:sp>
      <p:sp>
        <p:nvSpPr>
          <p:cNvPr id="4" name="Footer Placeholder 3"/>
          <p:cNvSpPr>
            <a:spLocks noGrp="1"/>
          </p:cNvSpPr>
          <p:nvPr>
            <p:ph type="ftr" sz="quarter" idx="10"/>
          </p:nvPr>
        </p:nvSpPr>
        <p:spPr/>
        <p:txBody>
          <a:bodyPr/>
          <a:lstStyle/>
          <a:p>
            <a:pPr>
              <a:defRPr/>
            </a:pPr>
            <a:r>
              <a:rPr lang="en-US" smtClean="0"/>
              <a:t>Harrison Prosper</a:t>
            </a:r>
            <a:endParaRPr lang="en-US"/>
          </a:p>
        </p:txBody>
      </p:sp>
      <p:sp>
        <p:nvSpPr>
          <p:cNvPr id="5" name="Slide Number Placeholder 4"/>
          <p:cNvSpPr>
            <a:spLocks noGrp="1"/>
          </p:cNvSpPr>
          <p:nvPr>
            <p:ph type="sldNum" sz="quarter" idx="11"/>
          </p:nvPr>
        </p:nvSpPr>
        <p:spPr/>
        <p:txBody>
          <a:bodyPr/>
          <a:lstStyle/>
          <a:p>
            <a:pPr>
              <a:defRPr/>
            </a:pPr>
            <a:fld id="{CFB1A1B4-A61C-B741-9988-9C8565F8B420}" type="slidenum">
              <a:rPr lang="en-US" smtClean="0"/>
              <a:pPr>
                <a:defRPr/>
              </a:pPr>
              <a:t>9</a:t>
            </a:fld>
            <a:endParaRPr lang="en-US" dirty="0"/>
          </a:p>
        </p:txBody>
      </p:sp>
      <p:pic>
        <p:nvPicPr>
          <p:cNvPr id="7" name="Picture 6" descr="Left_Constructive.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838200" y="1143000"/>
            <a:ext cx="7200900" cy="48768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65"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65"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26797</TotalTime>
  <Words>908</Words>
  <Application>Microsoft Macintosh PowerPoint</Application>
  <PresentationFormat>Letter Paper (8.5x11 in)</PresentationFormat>
  <Paragraphs>143</Paragraphs>
  <Slides>21</Slides>
  <Notes>0</Notes>
  <HiddenSlides>0</HiddenSlides>
  <MMClips>0</MMClips>
  <ScaleCrop>false</ScaleCrop>
  <HeadingPairs>
    <vt:vector size="6" baseType="variant">
      <vt:variant>
        <vt:lpstr>Design Template</vt:lpstr>
      </vt:variant>
      <vt:variant>
        <vt:i4>1</vt:i4>
      </vt:variant>
      <vt:variant>
        <vt:lpstr>Embedded OLE Servers</vt:lpstr>
      </vt:variant>
      <vt:variant>
        <vt:i4>2</vt:i4>
      </vt:variant>
      <vt:variant>
        <vt:lpstr>Slide Titles</vt:lpstr>
      </vt:variant>
      <vt:variant>
        <vt:i4>21</vt:i4>
      </vt:variant>
    </vt:vector>
  </HeadingPairs>
  <TitlesOfParts>
    <vt:vector size="24" baseType="lpstr">
      <vt:lpstr>Default Design</vt:lpstr>
      <vt:lpstr>Equation</vt:lpstr>
      <vt:lpstr>MathType 6.0 Equation</vt:lpstr>
      <vt:lpstr>Search for Contact Interactions @ 8 TeV  Status Report</vt:lpstr>
      <vt:lpstr>Contact Interaction (CI) Search @ 7 TeV</vt:lpstr>
      <vt:lpstr>Outline</vt:lpstr>
      <vt:lpstr>Overview</vt:lpstr>
      <vt:lpstr>Overview</vt:lpstr>
      <vt:lpstr>Overview: Models</vt:lpstr>
      <vt:lpstr>Overview: Models</vt:lpstr>
      <vt:lpstr>Overview: Models</vt:lpstr>
      <vt:lpstr>Left-Left (LL) Model</vt:lpstr>
      <vt:lpstr>Left-Left (LL) Model</vt:lpstr>
      <vt:lpstr>Vector (VV) Model</vt:lpstr>
      <vt:lpstr>Vector (VV) Model</vt:lpstr>
      <vt:lpstr>Analysis Overview</vt:lpstr>
      <vt:lpstr>Analysis Overview</vt:lpstr>
      <vt:lpstr>Status</vt:lpstr>
      <vt:lpstr>Data vs QCD</vt:lpstr>
      <vt:lpstr>LL Model Coefficients – 1</vt:lpstr>
      <vt:lpstr>LL Model Coefficients – 2</vt:lpstr>
      <vt:lpstr>LL Model Coefficients – 3</vt:lpstr>
      <vt:lpstr>First Attempt at 8 TeV Likelihood</vt:lpstr>
      <vt:lpstr>Plans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
  <cp:lastModifiedBy>Harrison Prosper</cp:lastModifiedBy>
  <cp:revision>711</cp:revision>
  <cp:lastPrinted>1998-10-12T21:43:15Z</cp:lastPrinted>
  <dcterms:created xsi:type="dcterms:W3CDTF">2014-03-20T02:28:04Z</dcterms:created>
  <dcterms:modified xsi:type="dcterms:W3CDTF">2014-03-20T13:02:17Z</dcterms:modified>
</cp:coreProperties>
</file>