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55" r:id="rId2"/>
    <p:sldId id="759" r:id="rId3"/>
    <p:sldId id="760" r:id="rId4"/>
    <p:sldId id="761" r:id="rId5"/>
    <p:sldId id="762" r:id="rId6"/>
    <p:sldId id="781" r:id="rId7"/>
    <p:sldId id="763" r:id="rId8"/>
    <p:sldId id="782" r:id="rId9"/>
    <p:sldId id="784" r:id="rId10"/>
    <p:sldId id="765" r:id="rId11"/>
    <p:sldId id="783" r:id="rId12"/>
    <p:sldId id="764" r:id="rId13"/>
    <p:sldId id="792" r:id="rId14"/>
    <p:sldId id="774" r:id="rId15"/>
    <p:sldId id="786" r:id="rId16"/>
    <p:sldId id="787" r:id="rId17"/>
    <p:sldId id="788" r:id="rId18"/>
    <p:sldId id="791" r:id="rId19"/>
    <p:sldId id="789" r:id="rId20"/>
    <p:sldId id="790" r:id="rId21"/>
    <p:sldId id="779" r:id="rId22"/>
    <p:sldId id="793" r:id="rId23"/>
    <p:sldId id="773" r:id="rId24"/>
    <p:sldId id="768" r:id="rId25"/>
    <p:sldId id="769" r:id="rId26"/>
    <p:sldId id="770" r:id="rId27"/>
    <p:sldId id="771" r:id="rId2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54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271240/material/slides/0?contribId=7" TargetMode="External"/><Relationship Id="rId4" Type="http://schemas.openxmlformats.org/officeDocument/2006/relationships/hyperlink" Target="https://twiki.cern.ch/twiki/bin/viewauth/CMS/JECUncertaintySources?topic=JECUncertaintySources" TargetMode="External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df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d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df"/><Relationship Id="rId3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 for Contact Interactions</a:t>
            </a:r>
            <a:r>
              <a:rPr lang="en-US" dirty="0" smtClean="0"/>
              <a:t> in Jet p</a:t>
            </a:r>
            <a:r>
              <a:rPr lang="en-US" baseline="-25000" dirty="0" smtClean="0"/>
              <a:t>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Status Report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629400" cy="1752600"/>
          </a:xfrm>
        </p:spPr>
        <p:txBody>
          <a:bodyPr/>
          <a:lstStyle/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Suma Beri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Suneel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Dutt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and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Harrison B.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Prosper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u="sng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Panjab University, </a:t>
            </a: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Shoolini University, </a:t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Florida 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State 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University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Exotica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Multijets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Working Group Meeting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6 November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</a:t>
            </a:r>
            <a:r>
              <a:rPr lang="en-US" dirty="0" smtClean="0"/>
              <a:t> CT10, MSTW2008, generate 100 </a:t>
            </a:r>
            <a:r>
              <a:rPr lang="en-US" i="1" dirty="0" smtClean="0">
                <a:solidFill>
                  <a:srgbClr val="0033CC"/>
                </a:solidFill>
              </a:rPr>
              <a:t>randomly</a:t>
            </a:r>
            <a:r>
              <a:rPr lang="en-US" dirty="0" smtClean="0"/>
              <a:t> </a:t>
            </a:r>
            <a:r>
              <a:rPr lang="en-US" dirty="0" smtClean="0"/>
              <a:t>sampled PDF </a:t>
            </a:r>
            <a:r>
              <a:rPr lang="en-US" dirty="0" smtClean="0"/>
              <a:t>sets. (Use recently released </a:t>
            </a:r>
            <a:r>
              <a:rPr lang="en-US" dirty="0" smtClean="0"/>
              <a:t>tool, </a:t>
            </a:r>
            <a:r>
              <a:rPr lang="en-US" dirty="0" smtClean="0">
                <a:solidFill>
                  <a:srgbClr val="0033CC"/>
                </a:solidFill>
              </a:rPr>
              <a:t>hessian2replicas</a:t>
            </a:r>
            <a:r>
              <a:rPr lang="en-US" dirty="0" smtClean="0"/>
              <a:t>,</a:t>
            </a:r>
            <a:r>
              <a:rPr lang="en-US" dirty="0" smtClean="0"/>
              <a:t> in LHAPDF6). NNPDF random sample already </a:t>
            </a:r>
            <a:r>
              <a:rPr lang="en-US" dirty="0" smtClean="0"/>
              <a:t>provided.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smtClean="0"/>
              <a:t>each of the randomly sampled PDF sets and 7 combinations of the renormalization and factorization </a:t>
            </a:r>
            <a:r>
              <a:rPr lang="en-US" dirty="0" smtClean="0"/>
              <a:t>scales, compute the QCD </a:t>
            </a:r>
            <a:r>
              <a:rPr lang="en-US" dirty="0" smtClean="0"/>
              <a:t>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the same for the 57 differential coefficients needed to compute the CI spectra for </a:t>
            </a:r>
            <a:r>
              <a:rPr lang="en-US" i="1" dirty="0" smtClean="0"/>
              <a:t>arbitrary</a:t>
            </a:r>
            <a:r>
              <a:rPr lang="en-US" dirty="0" smtClean="0"/>
              <a:t> values of </a:t>
            </a:r>
            <a:r>
              <a:rPr lang="en-US" i="1" dirty="0" err="1" smtClean="0">
                <a:solidFill>
                  <a:srgbClr val="0033CC"/>
                </a:solidFill>
              </a:rPr>
              <a:t>κ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33CC"/>
                </a:solidFill>
              </a:rPr>
              <a:t>Λ</a:t>
            </a:r>
            <a:r>
              <a:rPr lang="en-US" dirty="0" smtClean="0"/>
              <a:t>. </a:t>
            </a: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</a:t>
            </a:r>
            <a:r>
              <a:rPr lang="en-US" dirty="0" smtClean="0">
                <a:solidFill>
                  <a:srgbClr val="0033CC"/>
                </a:solidFill>
              </a:rPr>
              <a:t>Steps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Convolve each spectrum, </a:t>
            </a:r>
            <a:r>
              <a:rPr lang="en-US" i="1" dirty="0" err="1" smtClean="0">
                <a:solidFill>
                  <a:srgbClr val="0033CC"/>
                </a:solidFill>
              </a:rPr>
              <a:t>f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dirty="0" smtClean="0">
                <a:solidFill>
                  <a:srgbClr val="0033CC"/>
                </a:solidFill>
              </a:rPr>
              <a:t>) = </a:t>
            </a:r>
            <a:r>
              <a:rPr lang="en-US" i="1" dirty="0" smtClean="0">
                <a:solidFill>
                  <a:srgbClr val="0033CC"/>
                </a:solidFill>
              </a:rPr>
              <a:t>d</a:t>
            </a:r>
            <a:r>
              <a:rPr lang="en-US" baseline="30000" dirty="0" smtClean="0">
                <a:solidFill>
                  <a:srgbClr val="0033CC"/>
                </a:solidFill>
              </a:rPr>
              <a:t>2</a:t>
            </a:r>
            <a:r>
              <a:rPr lang="en-US" i="1" dirty="0" smtClean="0">
                <a:solidFill>
                  <a:srgbClr val="0033CC"/>
                </a:solidFill>
              </a:rPr>
              <a:t>F</a:t>
            </a:r>
            <a:r>
              <a:rPr lang="en-US" dirty="0" smtClean="0">
                <a:solidFill>
                  <a:srgbClr val="0033CC"/>
                </a:solidFill>
              </a:rPr>
              <a:t>/</a:t>
            </a:r>
            <a:r>
              <a:rPr lang="en-US" i="1" dirty="0" smtClean="0">
                <a:solidFill>
                  <a:srgbClr val="0033CC"/>
                </a:solidFill>
              </a:rPr>
              <a:t>dp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i="1" dirty="0" smtClean="0">
                <a:solidFill>
                  <a:srgbClr val="0033CC"/>
                </a:solidFill>
              </a:rPr>
              <a:t>dy</a:t>
            </a:r>
            <a:r>
              <a:rPr lang="en-US" dirty="0" smtClean="0"/>
              <a:t> (either QCD or the 57 CI coefficients),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with </a:t>
            </a:r>
            <a:r>
              <a:rPr lang="en-US" dirty="0" smtClean="0"/>
              <a:t>the jet response function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33CC"/>
                </a:solidFill>
              </a:rPr>
              <a:t>R</a:t>
            </a:r>
            <a:r>
              <a:rPr lang="en-US" dirty="0" smtClean="0"/>
              <a:t>,  for </a:t>
            </a:r>
            <a:r>
              <a:rPr lang="en-US" i="1" dirty="0" smtClean="0">
                <a:solidFill>
                  <a:srgbClr val="0033CC"/>
                </a:solidFill>
              </a:rPr>
              <a:t>randomly</a:t>
            </a:r>
            <a:r>
              <a:rPr lang="en-US" dirty="0" smtClean="0"/>
              <a:t> sampled pairs (</a:t>
            </a:r>
            <a:r>
              <a:rPr lang="en-US" i="1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)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zero mean, unit variance, Gaussian </a:t>
            </a:r>
            <a:r>
              <a:rPr lang="en-US" dirty="0" err="1" smtClean="0"/>
              <a:t>variates</a:t>
            </a:r>
            <a:r>
              <a:rPr lang="en-US" dirty="0" smtClean="0"/>
              <a:t> </a:t>
            </a:r>
            <a:r>
              <a:rPr lang="en-US" dirty="0" smtClean="0"/>
              <a:t>that </a:t>
            </a:r>
            <a:r>
              <a:rPr lang="en-US" dirty="0" smtClean="0"/>
              <a:t>account for uncertainty in the jet energy scale (JES) and jet energy resolution (JER)</a:t>
            </a:r>
            <a:r>
              <a:rPr lang="en-US" dirty="0" smtClean="0"/>
              <a:t>, respectively, taking care to maintain the correlation across all bins and all spectra.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209800" y="2971800"/>
          <a:ext cx="4516438" cy="619125"/>
        </p:xfrm>
        <a:graphic>
          <a:graphicData uri="http://schemas.openxmlformats.org/presentationml/2006/ole">
            <p:oleObj spid="_x0000_s68610" name="Equation" r:id="rId3" imgW="2413000" imgH="33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>
                <a:solidFill>
                  <a:srgbClr val="0033CC"/>
                </a:solidFill>
              </a:rPr>
              <a:t>Jet Response Function (JRF)/JES</a:t>
            </a: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Use the jet response function (SMP-12-012, </a:t>
            </a:r>
            <a:r>
              <a:rPr lang="en-US" dirty="0" err="1" smtClean="0"/>
              <a:t>Sanmay</a:t>
            </a:r>
            <a:r>
              <a:rPr lang="en-US" dirty="0" smtClean="0"/>
              <a:t> </a:t>
            </a:r>
            <a:r>
              <a:rPr lang="en-US" dirty="0" err="1" smtClean="0"/>
              <a:t>Ganguly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sz="2000" dirty="0" smtClean="0">
                <a:hlinkClick r:id="rId3"/>
              </a:rPr>
              <a:t>https://indico.cern.ch/event/271240/material/slides/0?contribId=7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857250" lvl="1" indent="-457200">
              <a:buNone/>
            </a:pPr>
            <a:r>
              <a:rPr lang="en-US" sz="2000" dirty="0" smtClean="0"/>
              <a:t>and </a:t>
            </a:r>
            <a:r>
              <a:rPr lang="en-US" dirty="0" smtClean="0"/>
              <a:t>the (33!) jet energy scale (JES) uncertainty components documented</a:t>
            </a:r>
            <a:r>
              <a:rPr lang="en-US" dirty="0" smtClean="0"/>
              <a:t> </a:t>
            </a:r>
            <a:r>
              <a:rPr lang="en-US" dirty="0" smtClean="0"/>
              <a:t>here</a:t>
            </a:r>
            <a:endParaRPr lang="en-US" dirty="0" smtClean="0"/>
          </a:p>
          <a:p>
            <a:pPr marL="857250" lvl="1" indent="-457200">
              <a:buNone/>
            </a:pPr>
            <a:r>
              <a:rPr lang="en-US" sz="1800" dirty="0" smtClean="0">
                <a:hlinkClick r:id="rId4"/>
              </a:rPr>
              <a:t>https://twiki.cern.ch/twiki/bin/viewauth/CMS/JECUncertaintySources?topic=JECUncertaintySources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Harrison Prosper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641475" y="2590800"/>
          <a:ext cx="6511925" cy="1404937"/>
        </p:xfrm>
        <a:graphic>
          <a:graphicData uri="http://schemas.openxmlformats.org/presentationml/2006/ole">
            <p:oleObj spid="_x0000_s52226" name="Equation" r:id="rId5" imgW="3479800" imgH="749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 Overview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Status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3 </a:t>
            </a:r>
            <a:r>
              <a:rPr lang="en-US" dirty="0" err="1" smtClean="0"/>
              <a:t>x</a:t>
            </a:r>
            <a:r>
              <a:rPr lang="en-US" dirty="0" smtClean="0"/>
              <a:t> 100 </a:t>
            </a:r>
            <a:r>
              <a:rPr lang="en-US" dirty="0" err="1" smtClean="0"/>
              <a:t>x</a:t>
            </a:r>
            <a:r>
              <a:rPr lang="en-US" dirty="0" smtClean="0"/>
              <a:t> 7 QCD spectra have been calculated and smeared.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3 </a:t>
            </a:r>
            <a:r>
              <a:rPr lang="en-US" dirty="0" err="1" smtClean="0"/>
              <a:t>x</a:t>
            </a:r>
            <a:r>
              <a:rPr lang="en-US" dirty="0" smtClean="0"/>
              <a:t> 100 </a:t>
            </a:r>
            <a:r>
              <a:rPr lang="en-US" dirty="0" err="1" smtClean="0"/>
              <a:t>x</a:t>
            </a:r>
            <a:r>
              <a:rPr lang="en-US" dirty="0" smtClean="0"/>
              <a:t> 7 </a:t>
            </a:r>
            <a:r>
              <a:rPr lang="en-US" dirty="0" err="1" smtClean="0"/>
              <a:t>x</a:t>
            </a:r>
            <a:r>
              <a:rPr lang="en-US" dirty="0" smtClean="0"/>
              <a:t> 57 CI differential coefficients have been calculated.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100 </a:t>
            </a:r>
            <a:r>
              <a:rPr lang="en-US" dirty="0" err="1" smtClean="0"/>
              <a:t>x</a:t>
            </a:r>
            <a:r>
              <a:rPr lang="en-US" dirty="0" smtClean="0"/>
              <a:t> 7 </a:t>
            </a:r>
            <a:r>
              <a:rPr lang="en-US" dirty="0" err="1" smtClean="0"/>
              <a:t>x</a:t>
            </a:r>
            <a:r>
              <a:rPr lang="en-US" dirty="0" smtClean="0"/>
              <a:t> 57 CT10nlo CI differential coefficients have been smeared</a:t>
            </a:r>
            <a:r>
              <a:rPr lang="en-US" dirty="0" smtClean="0"/>
              <a:t>.</a:t>
            </a:r>
            <a:r>
              <a:rPr lang="en-US" dirty="0" smtClean="0"/>
              <a:t> The MSTW, NNPDF calculations will be done soon.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Limit setting code from the 7 TeV analysis has been revamped and tested in another analysis (SUSY razor boost). But the multinomial likelihood used for the 7 TeV analysis needs to be adapted to the more flexible calculation of the CI spectra before limits can be calculated.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Status: Data/QCD with CT10nlo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" name="Content Placeholder 10" descr="CT10_data_over_theory_JES_JER_PDF_QC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Status: Data/QCD with MSTW2008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Content Placeholder 7" descr="data_over_theory_JES_JER_PDF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Status: Data/QCD with NNPDF23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Content Placeholder 6" descr="NNPDF_data_over_theory_JES_JER_PDF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Status: Data/QCD for V-A model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Content Placeholder 6" descr="CT10_data_over_theory_JES_JER_PDF_V-A_20.0_c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Status: Data/QCD for LL model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Content Placeholder 6" descr="CT10_data_over_theory_JES_JER_PDF_LL_20.0_c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 Overview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Status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Status: Data/QCD for VV model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Content Placeholder 7" descr="CT10_data_over_theory_JES_JER_PDF_VV_20.0_c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CI calculations for MSTW and NNPDF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adaptation of 7 TeV </a:t>
            </a:r>
            <a:r>
              <a:rPr lang="en-US" dirty="0" smtClean="0"/>
              <a:t>likelihood to new CI model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 smtClean="0"/>
              <a:t>limits (using a Bayesian method)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Document </a:t>
            </a:r>
            <a:r>
              <a:rPr lang="en-US" dirty="0" smtClean="0"/>
              <a:t>analysis (analysis note already started)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for an ARC etc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Timescale for obtaining results ~ one month if all goes well.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8001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dirty="0" smtClean="0"/>
              <a:t>Contact Interaction (CI) Search @ 7 TeV</a:t>
            </a:r>
            <a:endParaRPr lang="en-US" dirty="0"/>
          </a:p>
        </p:txBody>
      </p:sp>
      <p:pic>
        <p:nvPicPr>
          <p:cNvPr id="14" name="Content Placeholder 13" descr="fig_data_QCD_cteq66_jesjerpdf_spectrum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536" b="-16536"/>
              <a:stretch>
                <a:fillRect/>
              </a:stretch>
            </p:blipFill>
          </mc:Choice>
          <mc:Fallback>
            <p:blipFill>
              <a:blip r:embed="rId3"/>
              <a:srcRect t="-16536" b="-16536"/>
              <a:stretch>
                <a:fillRect/>
              </a:stretch>
            </p:blipFill>
          </mc:Fallback>
        </mc:AlternateContent>
        <p:spPr>
          <a:xfrm>
            <a:off x="711200" y="838200"/>
            <a:ext cx="3810000" cy="4819650"/>
          </a:xfrm>
        </p:spPr>
      </p:pic>
      <p:pic>
        <p:nvPicPr>
          <p:cNvPr id="17" name="Content Placeholder 16" descr="fig_likelihood_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536" b="-16536"/>
              <a:stretch>
                <a:fillRect/>
              </a:stretch>
            </p:blipFill>
          </mc:Choice>
          <mc:Fallback>
            <p:blipFill>
              <a:blip r:embed="rId5"/>
              <a:srcRect t="-16536" b="-16536"/>
              <a:stretch>
                <a:fillRect/>
              </a:stretch>
            </p:blipFill>
          </mc:Fallback>
        </mc:AlternateContent>
        <p:spPr>
          <a:xfrm>
            <a:off x="4673600" y="838200"/>
            <a:ext cx="3810000" cy="4819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997855"/>
            <a:ext cx="9067800" cy="14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Left-Left (LL)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6" descr="Left_Con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Left-Left (LL)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 descr="Left_De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(VV)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 descr="Vector_Con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(VV)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 descr="Vector_De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Goal</a:t>
            </a:r>
            <a:endParaRPr lang="en-US" dirty="0" smtClean="0">
              <a:solidFill>
                <a:srgbClr val="0033CC"/>
              </a:solidFill>
            </a:endParaRPr>
          </a:p>
          <a:p>
            <a:pPr lvl="1"/>
            <a:r>
              <a:rPr lang="en-US" dirty="0" smtClean="0"/>
              <a:t>Use</a:t>
            </a:r>
            <a:r>
              <a:rPr lang="en-US" dirty="0" smtClean="0"/>
              <a:t> </a:t>
            </a:r>
            <a:r>
              <a:rPr lang="en-US" dirty="0" smtClean="0"/>
              <a:t>the</a:t>
            </a:r>
            <a:r>
              <a:rPr lang="en-US" dirty="0" smtClean="0"/>
              <a:t> measured </a:t>
            </a:r>
            <a:r>
              <a:rPr lang="en-US" dirty="0" smtClean="0"/>
              <a:t>inclusive </a:t>
            </a:r>
            <a:r>
              <a:rPr lang="en-US" dirty="0" smtClean="0"/>
              <a:t>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at 8 TeV</a:t>
            </a:r>
            <a:r>
              <a:rPr lang="en-US" dirty="0" smtClean="0"/>
              <a:t> to draw </a:t>
            </a:r>
            <a:r>
              <a:rPr lang="en-US" dirty="0" smtClean="0"/>
              <a:t>conclusions about possible new QCD-like </a:t>
            </a:r>
            <a:r>
              <a:rPr lang="en-US" dirty="0" smtClean="0"/>
              <a:t>interactions that can be </a:t>
            </a:r>
            <a:r>
              <a:rPr lang="en-US" dirty="0" smtClean="0"/>
              <a:t>modeled as contact </a:t>
            </a:r>
            <a:r>
              <a:rPr lang="en-US" dirty="0" smtClean="0"/>
              <a:t>interactions (CI).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Experimental Input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nclusive </a:t>
            </a:r>
            <a:r>
              <a:rPr lang="en-US" dirty="0" smtClean="0"/>
              <a:t>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</a:t>
            </a:r>
            <a:r>
              <a:rPr lang="en-US" dirty="0" smtClean="0"/>
              <a:t> </a:t>
            </a:r>
            <a:r>
              <a:rPr lang="en-US" dirty="0" smtClean="0"/>
              <a:t>in |</a:t>
            </a:r>
            <a:r>
              <a:rPr lang="en-US" i="1" dirty="0" err="1" smtClean="0"/>
              <a:t>y</a:t>
            </a:r>
            <a:r>
              <a:rPr lang="en-US" dirty="0" smtClean="0"/>
              <a:t>|  &lt; 0.5, 507 ≤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≤ 2500 GeV </a:t>
            </a:r>
            <a:r>
              <a:rPr lang="en-US" dirty="0" smtClean="0"/>
              <a:t>(SMP-12-012, </a:t>
            </a:r>
            <a:r>
              <a:rPr lang="en-US" dirty="0" err="1" smtClean="0"/>
              <a:t>Sanmay</a:t>
            </a:r>
            <a:r>
              <a:rPr lang="en-US" dirty="0" smtClean="0"/>
              <a:t> </a:t>
            </a:r>
            <a:r>
              <a:rPr lang="en-US" dirty="0" err="1" smtClean="0"/>
              <a:t>Ganguly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.)</a:t>
            </a:r>
            <a:endParaRPr lang="en-US" u="sng" dirty="0" smtClean="0"/>
          </a:p>
          <a:p>
            <a:pPr lvl="1"/>
            <a:r>
              <a:rPr lang="en-US" dirty="0" smtClean="0"/>
              <a:t>Jet response function (JRF) 	</a:t>
            </a:r>
          </a:p>
          <a:p>
            <a:pPr lvl="1"/>
            <a:r>
              <a:rPr lang="en-US" dirty="0" smtClean="0"/>
              <a:t>Jet energy scale (JES) uncertainty</a:t>
            </a:r>
          </a:p>
          <a:p>
            <a:pPr lvl="1"/>
            <a:r>
              <a:rPr lang="en-US" dirty="0" smtClean="0"/>
              <a:t>Jet energy resolution (JER) uncertainty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Theoretical Input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PDFs (LHAPDF-6.1.4)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			CT10nlo, MSTW2008nlo68cl, NNPDF23_nlo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</a:t>
            </a:r>
            <a:r>
              <a:rPr lang="en-US" dirty="0" smtClean="0">
                <a:solidFill>
                  <a:schemeClr val="tx2"/>
                </a:solidFill>
              </a:rPr>
              <a:t>to calculate QCD @ NLO </a:t>
            </a:r>
          </a:p>
          <a:p>
            <a:pPr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fastnlo_toolkit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-2.3.1pre-1871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+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fnl3332y0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.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tab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CI @ NLO</a:t>
            </a:r>
          </a:p>
          <a:p>
            <a:pPr lvl="1"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CIJET-1.1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Non-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perturbative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corrections </a:t>
            </a:r>
            <a:r>
              <a:rPr lang="en-US" dirty="0" smtClean="0"/>
              <a:t>(</a:t>
            </a:r>
            <a:r>
              <a:rPr lang="en-US" dirty="0" err="1" smtClean="0"/>
              <a:t>Sanmay</a:t>
            </a:r>
            <a:r>
              <a:rPr lang="en-US" dirty="0" smtClean="0"/>
              <a:t> </a:t>
            </a:r>
            <a:r>
              <a:rPr lang="en-US" dirty="0" err="1" smtClean="0"/>
              <a:t>Ganguly</a:t>
            </a:r>
            <a:r>
              <a:rPr lang="en-US" dirty="0" smtClean="0"/>
              <a:t>)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76350"/>
            <a:ext cx="7772400" cy="4819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 next-to-leading order, the effective </a:t>
            </a:r>
            <a:r>
              <a:rPr lang="en-US" dirty="0" err="1" smtClean="0"/>
              <a:t>Lagrangian</a:t>
            </a:r>
            <a:r>
              <a:rPr lang="en-US" dirty="0" smtClean="0"/>
              <a:t> describing QCD-like interactions may be written 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err="1" smtClean="0">
                <a:solidFill>
                  <a:srgbClr val="0033CC"/>
                </a:solidFill>
              </a:rPr>
              <a:t>λ</a:t>
            </a:r>
            <a:r>
              <a:rPr lang="en-US" dirty="0" smtClean="0"/>
              <a:t> = 1/Λ</a:t>
            </a:r>
            <a:r>
              <a:rPr lang="en-US" baseline="30000" dirty="0" smtClean="0"/>
              <a:t>2</a:t>
            </a:r>
            <a:r>
              <a:rPr lang="en-US" dirty="0" smtClean="0"/>
              <a:t> and </a:t>
            </a:r>
            <a:r>
              <a:rPr lang="en-US" i="1" dirty="0" err="1" smtClean="0"/>
              <a:t>κ</a:t>
            </a:r>
            <a:r>
              <a:rPr lang="en-US" baseline="-25000" dirty="0" err="1" smtClean="0"/>
              <a:t>i</a:t>
            </a:r>
            <a:r>
              <a:rPr lang="en-US" dirty="0" smtClean="0"/>
              <a:t> are free parameters and each </a:t>
            </a:r>
            <a:r>
              <a:rPr lang="en-US" i="1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dirty="0" smtClean="0"/>
              <a:t> is a sum over dim-6 operators: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1,2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3,4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5,6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85988" y="2133600"/>
          <a:ext cx="2686050" cy="831850"/>
        </p:xfrm>
        <a:graphic>
          <a:graphicData uri="http://schemas.openxmlformats.org/presentationml/2006/ole">
            <p:oleObj spid="_x0000_s50178" name="Equation" r:id="rId3" imgW="14351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consider CI models defined by specific values of </a:t>
            </a:r>
            <a:r>
              <a:rPr lang="en-US" i="1" dirty="0" smtClean="0"/>
              <a:t>κ</a:t>
            </a:r>
            <a:r>
              <a:rPr lang="en-US" baseline="-25000" dirty="0" smtClean="0"/>
              <a:t>1</a:t>
            </a:r>
            <a:r>
              <a:rPr lang="en-US" dirty="0" smtClean="0"/>
              <a:t> …</a:t>
            </a:r>
            <a:r>
              <a:rPr lang="en-US" i="1" dirty="0" smtClean="0"/>
              <a:t>κ</a:t>
            </a:r>
            <a:r>
              <a:rPr lang="en-US" baseline="-25000" dirty="0" smtClean="0"/>
              <a:t>6</a:t>
            </a:r>
            <a:r>
              <a:rPr lang="en-US" dirty="0" smtClean="0"/>
              <a:t>, namely,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</a:rPr>
              <a:t>Model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</a:p>
          <a:p>
            <a:pPr>
              <a:buNone/>
            </a:pPr>
            <a:r>
              <a:rPr lang="en-US" dirty="0" smtClean="0"/>
              <a:t>	LL 		±1 	0 	0 </a:t>
            </a:r>
          </a:p>
          <a:p>
            <a:pPr>
              <a:buNone/>
            </a:pPr>
            <a:r>
              <a:rPr lang="en-US" dirty="0" smtClean="0"/>
              <a:t>	RR 		0 	0 	±1 </a:t>
            </a:r>
          </a:p>
          <a:p>
            <a:pPr>
              <a:buNone/>
            </a:pPr>
            <a:r>
              <a:rPr lang="en-US" dirty="0" smtClean="0"/>
              <a:t>	VV 		±1 	±1 	±1 </a:t>
            </a:r>
          </a:p>
          <a:p>
            <a:pPr>
              <a:buNone/>
            </a:pPr>
            <a:r>
              <a:rPr lang="en-US" dirty="0" smtClean="0"/>
              <a:t>	AA 		±1 	∓1 	±1 </a:t>
            </a:r>
          </a:p>
          <a:p>
            <a:pPr>
              <a:buNone/>
            </a:pPr>
            <a:r>
              <a:rPr lang="en-US" dirty="0" smtClean="0"/>
              <a:t>	V-A 	0 	±1 	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3</a:t>
            </a:r>
            <a:r>
              <a:rPr lang="en-US" dirty="0" smtClean="0"/>
              <a:t>/2,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5</a:t>
            </a:r>
            <a:r>
              <a:rPr lang="en-US" dirty="0" smtClean="0"/>
              <a:t>, and </a:t>
            </a:r>
            <a:r>
              <a:rPr lang="en-US" i="1" dirty="0" smtClean="0"/>
              <a:t>κ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4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6</a:t>
            </a:r>
            <a:r>
              <a:rPr lang="en-US" dirty="0" smtClean="0"/>
              <a:t> = 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</a:t>
            </a:r>
            <a:r>
              <a:rPr lang="en-US" dirty="0" smtClean="0"/>
              <a:t>he QCD+CI cross section, @NLO, can be written as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where	 </a:t>
            </a:r>
            <a:r>
              <a:rPr lang="en-US" i="1" dirty="0" err="1" smtClean="0"/>
              <a:t>g</a:t>
            </a:r>
            <a:r>
              <a:rPr lang="en-US" dirty="0" smtClean="0"/>
              <a:t> = –ln(</a:t>
            </a:r>
            <a:r>
              <a:rPr lang="en-US" i="1" dirty="0" smtClean="0"/>
              <a:t>μ</a:t>
            </a:r>
            <a:r>
              <a:rPr lang="en-US" sz="2800" baseline="-25000" dirty="0" smtClean="0"/>
              <a:t>0</a:t>
            </a:r>
            <a:r>
              <a:rPr lang="en-US" dirty="0" smtClean="0"/>
              <a:t>√</a:t>
            </a:r>
            <a:r>
              <a:rPr lang="en-US" i="1" dirty="0" smtClean="0"/>
              <a:t>k</a:t>
            </a:r>
            <a:r>
              <a:rPr lang="en-US" dirty="0" smtClean="0"/>
              <a:t>) and</a:t>
            </a:r>
          </a:p>
          <a:p>
            <a:pPr>
              <a:buNone/>
            </a:pPr>
            <a:r>
              <a:rPr lang="en-US" dirty="0" smtClean="0"/>
              <a:t>							 </a:t>
            </a:r>
            <a:r>
              <a:rPr lang="en-US" i="1" dirty="0" err="1" smtClean="0"/>
              <a:t>f</a:t>
            </a:r>
            <a:r>
              <a:rPr lang="en-US" dirty="0" smtClean="0"/>
              <a:t>  </a:t>
            </a:r>
            <a:r>
              <a:rPr lang="en-US" dirty="0" smtClean="0"/>
              <a:t>= </a:t>
            </a:r>
            <a:r>
              <a:rPr lang="en-US" dirty="0" err="1" smtClean="0"/>
              <a:t>ln(√(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				</a:t>
            </a:r>
          </a:p>
          <a:p>
            <a:pPr>
              <a:buNone/>
            </a:pPr>
            <a:r>
              <a:rPr lang="en-US" dirty="0" smtClean="0"/>
              <a:t>						The CI sum comprises </a:t>
            </a:r>
            <a:r>
              <a:rPr lang="en-US" dirty="0" smtClean="0">
                <a:solidFill>
                  <a:srgbClr val="0033CC"/>
                </a:solidFill>
              </a:rPr>
              <a:t>57</a:t>
            </a:r>
          </a:p>
          <a:p>
            <a:pPr>
              <a:buNone/>
            </a:pPr>
            <a:r>
              <a:rPr lang="en-US" dirty="0" smtClean="0"/>
              <a:t>							coefficients</a:t>
            </a:r>
          </a:p>
          <a:p>
            <a:pPr>
              <a:buNone/>
            </a:pPr>
            <a:r>
              <a:rPr lang="en-US" dirty="0" smtClean="0"/>
              <a:t>					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23950" y="1905000"/>
          <a:ext cx="4838700" cy="4219575"/>
        </p:xfrm>
        <a:graphic>
          <a:graphicData uri="http://schemas.openxmlformats.org/presentationml/2006/ole">
            <p:oleObj spid="_x0000_s51202" name="Equation" r:id="rId3" imgW="2362200" imgH="205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Cross </a:t>
            </a:r>
            <a:r>
              <a:rPr lang="en-US" dirty="0" smtClean="0"/>
              <a:t>S</a:t>
            </a:r>
            <a:r>
              <a:rPr lang="en-US" dirty="0" smtClean="0"/>
              <a:t>ection Coefficients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 descr="coeff_00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58519" y="1143000"/>
            <a:ext cx="6690081" cy="515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Analysis Overview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Status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26926</TotalTime>
  <Words>1052</Words>
  <Application>Microsoft Macintosh PowerPoint</Application>
  <PresentationFormat>Letter Paper (8.5x11 in)</PresentationFormat>
  <Paragraphs>179</Paragraphs>
  <Slides>27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Default Design</vt:lpstr>
      <vt:lpstr>Equation</vt:lpstr>
      <vt:lpstr>MathType 6.0 Equation</vt:lpstr>
      <vt:lpstr>Search for Contact Interactions in Jet pT Status Report</vt:lpstr>
      <vt:lpstr>Outline</vt:lpstr>
      <vt:lpstr>Overview</vt:lpstr>
      <vt:lpstr>Overview</vt:lpstr>
      <vt:lpstr>Overview: Models</vt:lpstr>
      <vt:lpstr>Overview: Models</vt:lpstr>
      <vt:lpstr>Overview: Models</vt:lpstr>
      <vt:lpstr>CI Cross Section Coefficients</vt:lpstr>
      <vt:lpstr>Outline</vt:lpstr>
      <vt:lpstr>Analysis Overview</vt:lpstr>
      <vt:lpstr>Analysis Overview</vt:lpstr>
      <vt:lpstr>Analysis Overview</vt:lpstr>
      <vt:lpstr>Outline</vt:lpstr>
      <vt:lpstr>Status</vt:lpstr>
      <vt:lpstr>Status: Data/QCD with CT10nlo </vt:lpstr>
      <vt:lpstr>Status: Data/QCD with MSTW2008</vt:lpstr>
      <vt:lpstr>Status: Data/QCD with NNPDF23</vt:lpstr>
      <vt:lpstr>Status: Data/QCD for V-A model </vt:lpstr>
      <vt:lpstr>Status: Data/QCD for LL model </vt:lpstr>
      <vt:lpstr>Status: Data/QCD for VV model </vt:lpstr>
      <vt:lpstr>Plans</vt:lpstr>
      <vt:lpstr>backup</vt:lpstr>
      <vt:lpstr>Contact Interaction (CI) Search @ 7 TeV</vt:lpstr>
      <vt:lpstr>Left-Left (LL) Model</vt:lpstr>
      <vt:lpstr>Left-Left (LL) Model</vt:lpstr>
      <vt:lpstr>Vector (VV) Model</vt:lpstr>
      <vt:lpstr>Vector (VV)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712</cp:revision>
  <cp:lastPrinted>1998-10-12T21:43:15Z</cp:lastPrinted>
  <dcterms:created xsi:type="dcterms:W3CDTF">2014-11-06T05:07:54Z</dcterms:created>
  <dcterms:modified xsi:type="dcterms:W3CDTF">2014-11-06T07:17:35Z</dcterms:modified>
</cp:coreProperties>
</file>