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55" r:id="rId2"/>
    <p:sldId id="792" r:id="rId3"/>
    <p:sldId id="764" r:id="rId4"/>
    <p:sldId id="774" r:id="rId5"/>
    <p:sldId id="796" r:id="rId6"/>
    <p:sldId id="797" r:id="rId7"/>
    <p:sldId id="786" r:id="rId8"/>
    <p:sldId id="794" r:id="rId9"/>
    <p:sldId id="795" r:id="rId10"/>
    <p:sldId id="798" r:id="rId11"/>
    <p:sldId id="799" r:id="rId12"/>
    <p:sldId id="800" r:id="rId13"/>
    <p:sldId id="803" r:id="rId14"/>
    <p:sldId id="802" r:id="rId15"/>
    <p:sldId id="801" r:id="rId16"/>
    <p:sldId id="804" r:id="rId17"/>
    <p:sldId id="779" r:id="rId18"/>
    <p:sldId id="793" r:id="rId19"/>
    <p:sldId id="773" r:id="rId20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188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df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d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d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d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d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df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df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df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d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df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df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 for Contact Interactions in Jet p</a:t>
            </a:r>
            <a:r>
              <a:rPr lang="en-US" baseline="-25000" dirty="0" smtClean="0"/>
              <a:t>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Update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Suman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Beri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Suneel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Dutt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and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Harrison B. Prosper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u="sng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Panjab University,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Shoolini University, </a:t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State University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Exotica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Multijets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Working Group Meeting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27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November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Updates (data, JEC)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Limit Setting Procedure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Preliminary Expected Limits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Expected Limits – </a:t>
            </a:r>
            <a:r>
              <a:rPr lang="en-US" dirty="0" smtClean="0">
                <a:solidFill>
                  <a:srgbClr val="FF0000"/>
                </a:solidFill>
              </a:rPr>
              <a:t>7 TeV </a:t>
            </a:r>
            <a:r>
              <a:rPr lang="en-US" dirty="0" smtClean="0">
                <a:solidFill>
                  <a:srgbClr val="0033CC"/>
                </a:solidFill>
              </a:rPr>
              <a:t>– LL</a:t>
            </a:r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dirty="0"/>
          </a:p>
        </p:txBody>
      </p:sp>
      <p:pic>
        <p:nvPicPr>
          <p:cNvPr id="14" name="Content Placeholder 13" descr="CTEQ6.6_JESJERPDF_workspace_likelihood_LL_posi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5" name="Content Placeholder 14" descr="CTEQ6.6_JESJERPDF_workspace_likelihood_LL_nega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5862935"/>
            <a:ext cx="137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CTEQ6.6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Expected Limits – 8 TeV – </a:t>
            </a:r>
            <a:r>
              <a:rPr lang="en-US" dirty="0" smtClean="0">
                <a:solidFill>
                  <a:srgbClr val="0000FF"/>
                </a:solidFill>
              </a:rPr>
              <a:t>LL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1" name="Content Placeholder 20" descr="CT10_JESJERPDF_workspace_likelihood_LL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22" name="Content Placeholder 21" descr="CT10_JESJERPDF_workspace_likelihood_LL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23" name="TextBox 22"/>
          <p:cNvSpPr txBox="1"/>
          <p:nvPr/>
        </p:nvSpPr>
        <p:spPr>
          <a:xfrm>
            <a:off x="1447800" y="5862935"/>
            <a:ext cx="88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Expected Limits – 8 TeV – </a:t>
            </a:r>
            <a:r>
              <a:rPr lang="en-US" dirty="0" smtClean="0">
                <a:solidFill>
                  <a:srgbClr val="0000FF"/>
                </a:solidFill>
              </a:rPr>
              <a:t>RR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9" name="Content Placeholder 8" descr="CT10_JESJERPDF_workspace_likelihood_RR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0" name="Content Placeholder 9" descr="CT10_JESJERPDF_workspace_likelihood_RR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12" name="TextBox 11"/>
          <p:cNvSpPr txBox="1"/>
          <p:nvPr/>
        </p:nvSpPr>
        <p:spPr>
          <a:xfrm>
            <a:off x="1447800" y="5862935"/>
            <a:ext cx="88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Expected Limits – 8 TeV – </a:t>
            </a:r>
            <a:r>
              <a:rPr lang="en-US" dirty="0" smtClean="0">
                <a:solidFill>
                  <a:srgbClr val="0000FF"/>
                </a:solidFill>
              </a:rPr>
              <a:t>AA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7" name="Content Placeholder 16" descr="CT10_JESJERPDF_workspace_likelihood_AA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8" name="Content Placeholder 17" descr="CT10_JESJERPDF_workspace_likelihood_AA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7" name="TextBox 6"/>
          <p:cNvSpPr txBox="1"/>
          <p:nvPr/>
        </p:nvSpPr>
        <p:spPr>
          <a:xfrm>
            <a:off x="1447800" y="5862935"/>
            <a:ext cx="88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Expected Limits – 8 TeV – </a:t>
            </a:r>
            <a:r>
              <a:rPr lang="en-US" dirty="0" smtClean="0">
                <a:solidFill>
                  <a:srgbClr val="0000FF"/>
                </a:solidFill>
              </a:rPr>
              <a:t>VV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Content Placeholder 7" descr="CT10_JESJERPDF_workspace_likelihood_VV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2" name="Content Placeholder 11" descr="CT10_JESJERPDF_workspace_likelihood_VV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7" name="TextBox 6"/>
          <p:cNvSpPr txBox="1"/>
          <p:nvPr/>
        </p:nvSpPr>
        <p:spPr>
          <a:xfrm>
            <a:off x="1447800" y="5862935"/>
            <a:ext cx="88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	Expected Limits – 8 TeV – </a:t>
            </a:r>
            <a:r>
              <a:rPr lang="en-US" dirty="0" smtClean="0">
                <a:solidFill>
                  <a:srgbClr val="0000FF"/>
                </a:solidFill>
              </a:rPr>
              <a:t>V-A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Content Placeholder 8" descr="CT10_JESJERPDF_workspace_likelihood_V-A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0" name="Content Placeholder 9" descr="CT10_JESJERPDF_workspace_likelihood_V-A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12" name="TextBox 11"/>
          <p:cNvSpPr txBox="1"/>
          <p:nvPr/>
        </p:nvSpPr>
        <p:spPr>
          <a:xfrm>
            <a:off x="1447800" y="5862935"/>
            <a:ext cx="88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Investigate cause of “wiggles” in &lt;likelihood&gt;. May be due to rounding errors in likelihood calculation.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Include electroweak corrections (already provided by </a:t>
            </a:r>
            <a:r>
              <a:rPr lang="en-US" dirty="0" err="1" smtClean="0"/>
              <a:t>Sanmay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observed limits for CT10, MSTW and NNPDF separately, and </a:t>
            </a:r>
            <a:r>
              <a:rPr lang="en-US" dirty="0" smtClean="0"/>
              <a:t>together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analysis note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80010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Contact Interaction (CI) Search @ 7 TeV</a:t>
            </a:r>
            <a:endParaRPr lang="en-US" dirty="0"/>
          </a:p>
        </p:txBody>
      </p:sp>
      <p:pic>
        <p:nvPicPr>
          <p:cNvPr id="14" name="Content Placeholder 13" descr="fig_data_QCD_cteq66_jesjerpdf_spectrum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536" b="-16536"/>
              <a:stretch>
                <a:fillRect/>
              </a:stretch>
            </p:blipFill>
          </mc:Choice>
          <mc:Fallback>
            <p:blipFill>
              <a:blip r:embed="rId3"/>
              <a:srcRect t="-16536" b="-16536"/>
              <a:stretch>
                <a:fillRect/>
              </a:stretch>
            </p:blipFill>
          </mc:Fallback>
        </mc:AlternateContent>
        <p:spPr>
          <a:xfrm>
            <a:off x="711200" y="838200"/>
            <a:ext cx="3810000" cy="4819650"/>
          </a:xfrm>
        </p:spPr>
      </p:pic>
      <p:pic>
        <p:nvPicPr>
          <p:cNvPr id="17" name="Content Placeholder 16" descr="fig_likelihood_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536" b="-16536"/>
              <a:stretch>
                <a:fillRect/>
              </a:stretch>
            </p:blipFill>
          </mc:Choice>
          <mc:Fallback>
            <p:blipFill>
              <a:blip r:embed="rId5"/>
              <a:srcRect t="-16536" b="-16536"/>
              <a:stretch>
                <a:fillRect/>
              </a:stretch>
            </p:blipFill>
          </mc:Fallback>
        </mc:AlternateContent>
        <p:spPr>
          <a:xfrm>
            <a:off x="4673600" y="838200"/>
            <a:ext cx="3810000" cy="4819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997855"/>
            <a:ext cx="9067800" cy="14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Updates (data, JEC)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Limit Setting Procedure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Preliminary Expected Limits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full </a:t>
            </a:r>
            <a:r>
              <a:rPr lang="en-US" dirty="0" smtClean="0">
                <a:solidFill>
                  <a:srgbClr val="0000FF"/>
                </a:solidFill>
              </a:rPr>
              <a:t>19.71 fb</a:t>
            </a:r>
            <a:r>
              <a:rPr lang="en-US" baseline="30000" dirty="0" smtClean="0">
                <a:solidFill>
                  <a:srgbClr val="0000FF"/>
                </a:solidFill>
              </a:rPr>
              <a:t>-1 </a:t>
            </a:r>
            <a:r>
              <a:rPr lang="en-US" dirty="0" smtClean="0"/>
              <a:t>inclusive jet pT spectrum.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Winter14_V5 JEC uncertainties (</a:t>
            </a:r>
            <a:r>
              <a:rPr lang="en-US" dirty="0" smtClean="0"/>
              <a:t>Winter14_V5_DATA_UncertaintySources_AK7PF.txt)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latest JER (for |</a:t>
            </a:r>
            <a:r>
              <a:rPr lang="en-US" i="1" dirty="0" err="1" smtClean="0"/>
              <a:t>y</a:t>
            </a:r>
            <a:r>
              <a:rPr lang="en-US" dirty="0" smtClean="0"/>
              <a:t>| &lt; 0.5)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Many thanks to </a:t>
            </a:r>
            <a:r>
              <a:rPr lang="en-US" dirty="0" err="1" smtClean="0"/>
              <a:t>Sanmay</a:t>
            </a:r>
            <a:r>
              <a:rPr lang="en-US" dirty="0" smtClean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Harrison Prosper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504950" y="3962400"/>
          <a:ext cx="6702425" cy="1404937"/>
        </p:xfrm>
        <a:graphic>
          <a:graphicData uri="http://schemas.openxmlformats.org/presentationml/2006/ole">
            <p:oleObj spid="_x0000_s52226" name="Equation" r:id="rId3" imgW="3581400" imgH="749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M</a:t>
            </a:r>
            <a:r>
              <a:rPr lang="en-US" dirty="0" smtClean="0"/>
              <a:t>ultinomial </a:t>
            </a:r>
            <a:r>
              <a:rPr lang="en-US" dirty="0" smtClean="0"/>
              <a:t>likelihood</a:t>
            </a:r>
            <a:r>
              <a:rPr lang="en-US" dirty="0" smtClean="0"/>
              <a:t> adapted </a:t>
            </a:r>
            <a:r>
              <a:rPr lang="en-US" dirty="0" smtClean="0"/>
              <a:t>to</a:t>
            </a:r>
            <a:r>
              <a:rPr lang="en-US" dirty="0" smtClean="0"/>
              <a:t> NLO calculation </a:t>
            </a:r>
            <a:r>
              <a:rPr lang="en-US" dirty="0" smtClean="0"/>
              <a:t>of the CI </a:t>
            </a:r>
            <a:r>
              <a:rPr lang="en-US" dirty="0" smtClean="0"/>
              <a:t>spectra.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Workspace created for 8 TeV.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Workspace also created for 7 TeV data in same format in order to check likelihood calculation and limit setting procedure.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19.7fb</a:t>
            </a:r>
            <a:r>
              <a:rPr lang="en-US" baseline="30000" dirty="0" smtClean="0"/>
              <a:t>-1</a:t>
            </a:r>
            <a:r>
              <a:rPr lang="en-US" dirty="0" smtClean="0"/>
              <a:t> Data / QCD – CT10nlo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1524000"/>
            <a:ext cx="1757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JES + JER</a:t>
            </a:r>
          </a:p>
          <a:p>
            <a:r>
              <a:rPr lang="en-US" dirty="0" smtClean="0"/>
              <a:t>uncertainties</a:t>
            </a:r>
            <a:endParaRPr lang="en-US" dirty="0"/>
          </a:p>
        </p:txBody>
      </p:sp>
      <p:pic>
        <p:nvPicPr>
          <p:cNvPr id="17" name="Content Placeholder 16" descr="CT10_data_over_theory_JES_JER_QC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19.7fb</a:t>
            </a:r>
            <a:r>
              <a:rPr lang="en-US" baseline="30000" dirty="0" smtClean="0"/>
              <a:t>-1</a:t>
            </a:r>
            <a:r>
              <a:rPr lang="en-US" dirty="0" smtClean="0"/>
              <a:t> Data / QCD – CT10nlo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3" name="Content Placeholder 12" descr="CT10_data_over_theory_JES_JER_PDF_QC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  <p:sp>
        <p:nvSpPr>
          <p:cNvPr id="7" name="TextBox 6"/>
          <p:cNvSpPr txBox="1"/>
          <p:nvPr/>
        </p:nvSpPr>
        <p:spPr>
          <a:xfrm>
            <a:off x="7010400" y="1524000"/>
            <a:ext cx="175706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JES + JER +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PDF</a:t>
            </a:r>
          </a:p>
          <a:p>
            <a:r>
              <a:rPr lang="en-US" dirty="0" smtClean="0"/>
              <a:t>uncertainties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19.3</a:t>
            </a:r>
            <a:r>
              <a:rPr lang="en-US" dirty="0" smtClean="0"/>
              <a:t>fb</a:t>
            </a:r>
            <a:r>
              <a:rPr lang="en-US" baseline="30000" dirty="0" smtClean="0"/>
              <a:t>-1</a:t>
            </a:r>
            <a:r>
              <a:rPr lang="en-US" dirty="0" smtClean="0"/>
              <a:t> Data / QCD – CT10nlo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1" name="Content Placeholder 10" descr="CT10_data_over_theory_JES_JER_PDF_QC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Updates (data, JEC)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Limit Setting Procedure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Preliminary Expected Limits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Setting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likelihood (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i="1" dirty="0" smtClean="0"/>
              <a:t>N</a:t>
            </a:r>
            <a:r>
              <a:rPr lang="en-US" baseline="-25000" dirty="0" smtClean="0"/>
              <a:t>20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i="1" dirty="0" err="1" smtClean="0">
                <a:solidFill>
                  <a:srgbClr val="FF0000"/>
                </a:solidFill>
              </a:rPr>
              <a:t>κ</a:t>
            </a:r>
            <a:r>
              <a:rPr lang="en-US" dirty="0" smtClean="0"/>
              <a:t> values, e.g., </a:t>
            </a:r>
            <a:r>
              <a:rPr lang="en-US" i="1" dirty="0" smtClean="0">
                <a:solidFill>
                  <a:srgbClr val="FF0000"/>
                </a:solidFill>
              </a:rPr>
              <a:t>κ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=  ±1, </a:t>
            </a:r>
            <a:r>
              <a:rPr lang="en-US" i="1" dirty="0" smtClean="0">
                <a:solidFill>
                  <a:srgbClr val="FF0000"/>
                </a:solidFill>
              </a:rPr>
              <a:t>κ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…  </a:t>
            </a:r>
            <a:r>
              <a:rPr lang="en-US" i="1" dirty="0" smtClean="0">
                <a:solidFill>
                  <a:srgbClr val="FF0000"/>
                </a:solidFill>
              </a:rPr>
              <a:t>κ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= 0 for left-left (LL)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Solve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upper limit on  </a:t>
            </a:r>
            <a:r>
              <a:rPr lang="en-US" dirty="0" err="1" smtClean="0"/>
              <a:t>λ</a:t>
            </a:r>
            <a:r>
              <a:rPr lang="en-US" dirty="0" smtClean="0"/>
              <a:t> and hence a lower limit on </a:t>
            </a:r>
            <a:r>
              <a:rPr lang="en-US" dirty="0" err="1" smtClean="0"/>
              <a:t>Λ</a:t>
            </a:r>
            <a:r>
              <a:rPr lang="en-US" dirty="0" smtClean="0"/>
              <a:t> = 1/ λ</a:t>
            </a:r>
            <a:r>
              <a:rPr lang="en-US" baseline="30000" dirty="0" smtClean="0"/>
              <a:t>½	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31963" y="1778000"/>
          <a:ext cx="5734402" cy="1524000"/>
        </p:xfrm>
        <a:graphic>
          <a:graphicData uri="http://schemas.openxmlformats.org/presentationml/2006/ole">
            <p:oleObj spid="_x0000_s87042" name="Equation" r:id="rId3" imgW="2819400" imgH="749300" progId="Equation.DSMT4">
              <p:embed/>
            </p:oleObj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2895600" y="4419600"/>
          <a:ext cx="2763837" cy="671513"/>
        </p:xfrm>
        <a:graphic>
          <a:graphicData uri="http://schemas.openxmlformats.org/presentationml/2006/ole">
            <p:oleObj spid="_x0000_s87043" name="Equation" r:id="rId4" imgW="1358900" imgH="33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27522</TotalTime>
  <Words>432</Words>
  <Application>Microsoft Macintosh PowerPoint</Application>
  <PresentationFormat>Letter Paper (8.5x11 in)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MathType 6.0 Equation</vt:lpstr>
      <vt:lpstr>Search for Contact Interactions in Jet pT Update</vt:lpstr>
      <vt:lpstr>Outline</vt:lpstr>
      <vt:lpstr>Updates</vt:lpstr>
      <vt:lpstr>Updates</vt:lpstr>
      <vt:lpstr>19.7fb-1 Data / QCD – CT10nlo</vt:lpstr>
      <vt:lpstr>19.7fb-1 Data / QCD – CT10nlo</vt:lpstr>
      <vt:lpstr>19.3fb-1 Data / QCD – CT10nlo</vt:lpstr>
      <vt:lpstr>Outline</vt:lpstr>
      <vt:lpstr>Limit Setting Procedure</vt:lpstr>
      <vt:lpstr>Outline</vt:lpstr>
      <vt:lpstr>Expected Limits – 7 TeV – LL </vt:lpstr>
      <vt:lpstr>Expected Limits – 8 TeV – LL </vt:lpstr>
      <vt:lpstr>Expected Limits – 8 TeV – RR </vt:lpstr>
      <vt:lpstr>Expected Limits – 8 TeV – AA </vt:lpstr>
      <vt:lpstr>Expected Limits – 8 TeV – VV </vt:lpstr>
      <vt:lpstr> Expected Limits – 8 TeV – V-A </vt:lpstr>
      <vt:lpstr>Plans</vt:lpstr>
      <vt:lpstr>backup</vt:lpstr>
      <vt:lpstr>Contact Interaction (CI) Search @ 7 TeV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717</cp:revision>
  <cp:lastPrinted>1998-10-12T21:43:15Z</cp:lastPrinted>
  <dcterms:created xsi:type="dcterms:W3CDTF">2014-11-27T05:21:49Z</dcterms:created>
  <dcterms:modified xsi:type="dcterms:W3CDTF">2014-11-27T15:18:46Z</dcterms:modified>
</cp:coreProperties>
</file>