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Default Extension="pict" ContentType="image/pict"/>
  <Override PartName="/ppt/slides/slide9.xml" ContentType="application/vnd.openxmlformats-officedocument.presentationml.slide+xml"/>
  <Override PartName="/ppt/embeddings/oleObject4.bin" ContentType="application/vnd.openxmlformats-officedocument.oleObject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Default Extension="jpeg" ContentType="image/jpeg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embeddings/oleObject9.bin" ContentType="application/vnd.openxmlformats-officedocument.oleObject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embeddings/oleObject5.bin" ContentType="application/vnd.openxmlformats-officedocument.oleObject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Default Extension="png" ContentType="image/png"/>
  <Default Extension="pdf" ContentType="application/pdf"/>
  <Override PartName="/ppt/embeddings/oleObject6.bin" ContentType="application/vnd.openxmlformats-officedocument.oleObject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embeddings/oleObject2.bin" ContentType="application/vnd.openxmlformats-officedocument.oleObject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embeddings/oleObject10.bin" ContentType="application/vnd.openxmlformats-officedocument.oleObject"/>
  <Override PartName="/ppt/slides/slide20.xml" ContentType="application/vnd.openxmlformats-officedocument.presentationml.slide+xml"/>
  <Override PartName="/ppt/embeddings/oleObject7.bin" ContentType="application/vnd.openxmlformats-officedocument.oleObject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embeddings/oleObject3.bin" ContentType="application/vnd.openxmlformats-officedocument.oleObject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embeddings/oleObject11.bin" ContentType="application/vnd.openxmlformats-officedocument.oleObject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embeddings/oleObject8.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664" r:id="rId2"/>
    <p:sldId id="702" r:id="rId3"/>
    <p:sldId id="724" r:id="rId4"/>
    <p:sldId id="732" r:id="rId5"/>
    <p:sldId id="749" r:id="rId6"/>
    <p:sldId id="746" r:id="rId7"/>
    <p:sldId id="750" r:id="rId8"/>
    <p:sldId id="752" r:id="rId9"/>
    <p:sldId id="753" r:id="rId10"/>
    <p:sldId id="745" r:id="rId11"/>
    <p:sldId id="754" r:id="rId12"/>
    <p:sldId id="755" r:id="rId13"/>
    <p:sldId id="727" r:id="rId14"/>
    <p:sldId id="756" r:id="rId15"/>
    <p:sldId id="757" r:id="rId16"/>
    <p:sldId id="758" r:id="rId17"/>
    <p:sldId id="759" r:id="rId18"/>
    <p:sldId id="751" r:id="rId19"/>
    <p:sldId id="760" r:id="rId20"/>
    <p:sldId id="761" r:id="rId21"/>
    <p:sldId id="741" r:id="rId22"/>
  </p:sldIdLst>
  <p:sldSz cx="9144000" cy="6858000" type="letter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ＭＳ Ｐゴシック" pitchFamily="-108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ＭＳ Ｐゴシック" pitchFamily="-108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ＭＳ Ｐゴシック" pitchFamily="-108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ＭＳ Ｐゴシック" pitchFamily="-108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ＭＳ Ｐゴシック" pitchFamily="-108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ＭＳ Ｐゴシック" pitchFamily="-108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ＭＳ Ｐゴシック" pitchFamily="-108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08" charset="0"/>
        <a:ea typeface="ＭＳ Ｐゴシック" pitchFamily="-108" charset="-128"/>
        <a:cs typeface="ＭＳ Ｐゴシック" pitchFamily="-108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33FF"/>
    <a:srgbClr val="B2B2B2"/>
    <a:srgbClr val="FFFFCC"/>
    <a:srgbClr val="FF0000"/>
    <a:srgbClr val="0033CC"/>
    <a:srgbClr val="008000"/>
    <a:srgbClr val="33CC33"/>
    <a:srgbClr val="66FF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28" y="-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48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964"/>
        <p:guide pos="225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ict"/><Relationship Id="rId2" Type="http://schemas.openxmlformats.org/officeDocument/2006/relationships/image" Target="../media/image5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ict"/><Relationship Id="rId2" Type="http://schemas.openxmlformats.org/officeDocument/2006/relationships/image" Target="../media/image6.pict"/><Relationship Id="rId3" Type="http://schemas.openxmlformats.org/officeDocument/2006/relationships/image" Target="../media/image7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ict"/><Relationship Id="rId2" Type="http://schemas.openxmlformats.org/officeDocument/2006/relationships/image" Target="../media/image19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170238" cy="48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 eaLnBrk="0" hangingPunct="0">
              <a:defRPr sz="1100" i="1">
                <a:latin typeface="Times New Roman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-1588"/>
            <a:ext cx="3170237" cy="48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 eaLnBrk="0" hangingPunct="0">
              <a:defRPr sz="1100" i="1">
                <a:latin typeface="Times New Roman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1588" y="735013"/>
            <a:ext cx="4770437" cy="3578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7900" y="4559300"/>
            <a:ext cx="53594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5425"/>
            <a:ext cx="3170238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 eaLnBrk="0" hangingPunct="0">
              <a:defRPr sz="1100" i="1">
                <a:latin typeface="Times New Roman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15425"/>
            <a:ext cx="3170237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 eaLnBrk="0" hangingPunct="0">
              <a:defRPr sz="1100" i="1">
                <a:latin typeface="Times New Roman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E2719E00-5ACC-3A4F-8355-29582DA047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12" charset="-128"/>
        <a:cs typeface="ＭＳ Ｐゴシック" pitchFamily="-112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 eaLnBrk="0" hangingPunct="0">
              <a:defRPr sz="1400">
                <a:latin typeface="Times New Roman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 eaLnBrk="0" hangingPunct="0">
              <a:defRPr sz="1400">
                <a:latin typeface="Times New Roman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48379B9-03AD-3B4C-82CD-13494BB656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Times New Roman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Times New Roman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527E48C-4DCF-2847-9B6A-FE3372D838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228600"/>
            <a:ext cx="1949450" cy="5886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95950" cy="5886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Times New Roman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Times New Roman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375ED86-F39F-0246-A9BC-679DE0145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295400"/>
            <a:ext cx="7772400" cy="233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200" y="3781425"/>
            <a:ext cx="7772400" cy="233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Times New Roman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Times New Roman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A4C4391B-F0D5-904C-B636-1DFBE748E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 eaLnBrk="0" hangingPunct="0">
              <a:defRPr sz="1400">
                <a:latin typeface="Times New Roman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 eaLnBrk="0" hangingPunct="0">
              <a:defRPr sz="1400">
                <a:latin typeface="Times New Roman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48B39F8-C2E1-BF45-888C-7F0D0FB57C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 eaLnBrk="0" hangingPunct="0">
              <a:defRPr sz="1400">
                <a:latin typeface="Times New Roman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 eaLnBrk="0" hangingPunct="0">
              <a:defRPr sz="1400">
                <a:latin typeface="Times New Roman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6BB726C-4FFC-1E41-8186-7BA8A320F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Times New Roman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Times New Roman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F530F2B-267B-4948-9FAC-64F7FB84F1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 eaLnBrk="0" hangingPunct="0">
              <a:defRPr sz="1400">
                <a:latin typeface="Times New Roman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 eaLnBrk="0" hangingPunct="0">
              <a:defRPr sz="1400">
                <a:latin typeface="Times New Roman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C3B1752-2C3D-7B49-B651-D3DFB3CF3C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Times New Roman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Times New Roman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38569559-9C37-474B-979D-E01119ACC7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Times New Roman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Times New Roman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DACA107-E120-634A-A081-19331BEC9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Times New Roman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Times New Roman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EF54FAD9-DB18-204A-B863-69B4AF8D1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>
              <a:latin typeface="Times New Roman" pitchFamily="-65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3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3994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-108" charset="2"/>
        <a:buChar char="Ø"/>
        <a:defRPr sz="24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Font typeface="Marlett" pitchFamily="-108" charset="0"/>
        <a:buChar char="h"/>
        <a:defRPr sz="24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Marlett" pitchFamily="-108" charset="0"/>
        <a:buChar char="h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oleObject" Target="../embeddings/oleObject5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oleObject" Target="../embeddings/oleObject7.bin"/><Relationship Id="rId5" Type="http://schemas.openxmlformats.org/officeDocument/2006/relationships/oleObject" Target="../embeddings/oleObject8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df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d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df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df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df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oleObject" Target="../embeddings/oleObject11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458200" cy="14700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Contact Interactions Search Using Inclusive Jet Spectrum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PDF Uncertainties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6387" name="Subtitle 6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467600" cy="1752600"/>
          </a:xfrm>
        </p:spPr>
        <p:txBody>
          <a:bodyPr/>
          <a:lstStyle/>
          <a:p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Harrison 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B. 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Prosper </a:t>
            </a:r>
          </a:p>
          <a:p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Florida 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State University</a:t>
            </a:r>
            <a:b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 </a:t>
            </a:r>
            <a:endParaRPr lang="en-US" sz="2000" dirty="0" smtClean="0">
              <a:ea typeface="ＭＳ Ｐゴシック" pitchFamily="-108" charset="-128"/>
              <a:cs typeface="ＭＳ Ｐゴシック" pitchFamily="-108" charset="-128"/>
            </a:endParaRPr>
          </a:p>
          <a:p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PDF@CMS Meeting</a:t>
            </a:r>
          </a:p>
          <a:p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20 November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Analysis Overview</a:t>
            </a:r>
            <a:endParaRPr lang="en-US" dirty="0"/>
          </a:p>
        </p:txBody>
      </p:sp>
      <p:sp>
        <p:nvSpPr>
          <p:cNvPr id="23557" name="Content Placeholder 2"/>
          <p:cNvSpPr>
            <a:spLocks noGrp="1"/>
          </p:cNvSpPr>
          <p:nvPr>
            <p:ph idx="1"/>
          </p:nvPr>
        </p:nvSpPr>
        <p:spPr>
          <a:xfrm>
            <a:off x="711200" y="1295400"/>
            <a:ext cx="8051800" cy="4819650"/>
          </a:xfrm>
        </p:spPr>
        <p:txBody>
          <a:bodyPr/>
          <a:lstStyle/>
          <a:p>
            <a:pPr marL="457200" indent="-457200">
              <a:buFont typeface="Wingdings" pitchFamily="-111" charset="2"/>
              <a:buNone/>
              <a:defRPr/>
            </a:pPr>
            <a:r>
              <a:rPr lang="en-US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Bayesian Justification for Pooling PDF ensembles</a:t>
            </a:r>
            <a:endParaRPr lang="en-US" dirty="0" smtClean="0">
              <a:solidFill>
                <a:srgbClr val="0000FF"/>
              </a:solidFill>
              <a:ea typeface="ＭＳ Ｐゴシック" pitchFamily="-111" charset="-128"/>
              <a:cs typeface="ＭＳ Ｐゴシック" pitchFamily="-111" charset="-128"/>
            </a:endParaRPr>
          </a:p>
          <a:p>
            <a:pPr marL="457200" indent="-457200">
              <a:buFont typeface="Wingdings" pitchFamily="-111" charset="2"/>
              <a:buNone/>
              <a:defRPr/>
            </a:pP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Each PDF 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fitting group </a:t>
            </a:r>
            <a:r>
              <a:rPr lang="en-US" i="1" dirty="0" smtClean="0">
                <a:ea typeface="ＭＳ Ｐゴシック" pitchFamily="-111" charset="-128"/>
                <a:cs typeface="ＭＳ Ｐゴシック" pitchFamily="-111" charset="-128"/>
              </a:rPr>
              <a:t>M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provides (in effect) a 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prior </a:t>
            </a:r>
            <a:r>
              <a:rPr lang="en-US" i="1" dirty="0" err="1" smtClean="0">
                <a:ea typeface="ＭＳ Ｐゴシック" pitchFamily="-111" charset="-128"/>
                <a:cs typeface="ＭＳ Ｐゴシック" pitchFamily="-111" charset="-128"/>
              </a:rPr>
              <a:t>p</a:t>
            </a:r>
            <a:r>
              <a:rPr lang="en-US" dirty="0" err="1" smtClean="0">
                <a:ea typeface="ＭＳ Ｐゴシック" pitchFamily="-111" charset="-128"/>
                <a:cs typeface="ＭＳ Ｐゴシック" pitchFamily="-111" charset="-128"/>
              </a:rPr>
              <a:t>(</a:t>
            </a:r>
            <a:r>
              <a:rPr lang="en-US" i="1" dirty="0" err="1" smtClean="0">
                <a:ea typeface="ＭＳ Ｐゴシック" pitchFamily="-111" charset="-128"/>
                <a:cs typeface="ＭＳ Ｐゴシック" pitchFamily="-111" charset="-128"/>
              </a:rPr>
              <a:t>ω</a:t>
            </a:r>
            <a:r>
              <a:rPr lang="en-US" i="1" baseline="-25000" dirty="0" err="1" smtClean="0">
                <a:ea typeface="ＭＳ Ｐゴシック" pitchFamily="-111" charset="-128"/>
                <a:cs typeface="ＭＳ Ｐゴシック" pitchFamily="-111" charset="-128"/>
              </a:rPr>
              <a:t>M</a:t>
            </a:r>
            <a:r>
              <a:rPr lang="en-US" i="1" dirty="0" smtClean="0">
                <a:ea typeface="ＭＳ Ｐゴシック" pitchFamily="-111" charset="-128"/>
                <a:cs typeface="ＭＳ Ｐゴシック" pitchFamily="-111" charset="-128"/>
              </a:rPr>
              <a:t> | M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) </a:t>
            </a:r>
          </a:p>
          <a:p>
            <a:pPr marL="457200" indent="-457200">
              <a:buFont typeface="Wingdings" pitchFamily="-111" charset="2"/>
              <a:buNone/>
              <a:defRPr/>
            </a:pP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marL="457200" indent="-457200">
              <a:buFont typeface="Wingdings" pitchFamily="-111" charset="2"/>
              <a:buNone/>
              <a:defRPr/>
            </a:pP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Using PDF model </a:t>
            </a:r>
            <a:r>
              <a:rPr lang="en-US" i="1" dirty="0" smtClean="0">
                <a:ea typeface="ＭＳ Ｐゴシック" pitchFamily="-111" charset="-128"/>
                <a:cs typeface="ＭＳ Ｐゴシック" pitchFamily="-111" charset="-128"/>
              </a:rPr>
              <a:t>M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, we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approximate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the marginal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likelihood</a:t>
            </a:r>
          </a:p>
          <a:p>
            <a:pPr marL="457200" indent="-457200">
              <a:buFont typeface="Wingdings" pitchFamily="-111" charset="2"/>
              <a:buNone/>
              <a:defRPr/>
            </a:pP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marL="457200" indent="-457200">
              <a:buFont typeface="Wingdings" pitchFamily="-111" charset="2"/>
              <a:buNone/>
              <a:defRPr/>
            </a:pP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marL="457200" indent="-457200">
              <a:buFont typeface="Wingdings" pitchFamily="-111" charset="2"/>
              <a:buNone/>
              <a:defRPr/>
            </a:pP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marL="457200" indent="-457200">
              <a:buFont typeface="Wingdings" pitchFamily="-111" charset="2"/>
              <a:buNone/>
              <a:defRPr/>
            </a:pP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marL="457200" indent="-457200">
              <a:buFont typeface="Wingdings" pitchFamily="-111" charset="2"/>
              <a:buNone/>
              <a:defRPr/>
            </a:pP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by averaging the likelihood with respect to the randomly generated PDFs.</a:t>
            </a: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marL="457200" indent="-457200">
              <a:buFont typeface="Wingdings" pitchFamily="-111" charset="2"/>
              <a:buNone/>
              <a:defRPr/>
            </a:pP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marL="457200" indent="-457200">
              <a:buFont typeface="Wingdings" pitchFamily="-111" charset="2"/>
              <a:buNone/>
              <a:defRPr/>
            </a:pP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marL="457200" indent="-457200">
              <a:buFont typeface="Wingdings" pitchFamily="-111" charset="2"/>
              <a:buNone/>
              <a:defRPr/>
            </a:pP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marL="457200" indent="-457200">
              <a:buFont typeface="Wingdings" pitchFamily="-111" charset="2"/>
              <a:buNone/>
              <a:defRPr/>
            </a:pP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marL="457200" indent="-457200">
              <a:buFont typeface="Wingdings" pitchFamily="-111" charset="2"/>
              <a:buNone/>
              <a:defRPr/>
            </a:pP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marL="457200" indent="-457200">
              <a:buFont typeface="Wingdings" pitchFamily="-111" charset="2"/>
              <a:buNone/>
              <a:defRPr/>
            </a:pP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</a:b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marL="457200" indent="-457200">
              <a:buFont typeface="Wingdings" pitchFamily="-111" charset="2"/>
              <a:buNone/>
              <a:defRPr/>
            </a:pP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</a:b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>
              <a:buFont typeface="Wingdings" pitchFamily="-111" charset="2"/>
              <a:buNone/>
              <a:defRPr/>
            </a:pP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>
              <a:buFont typeface="Wingdings" pitchFamily="-111" charset="2"/>
              <a:buNone/>
              <a:defRPr/>
            </a:pP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>
              <a:buFont typeface="Wingdings" pitchFamily="-111" charset="2"/>
              <a:buNone/>
              <a:defRPr/>
            </a:pP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>
              <a:buFont typeface="Wingdings" pitchFamily="-111" charset="2"/>
              <a:buNone/>
              <a:defRPr/>
            </a:pP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>
              <a:buFont typeface="Wingdings" pitchFamily="-111" charset="2"/>
              <a:buNone/>
              <a:defRPr/>
            </a:pP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</a:p>
        </p:txBody>
      </p:sp>
      <p:sp>
        <p:nvSpPr>
          <p:cNvPr id="3175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-108" charset="0"/>
                <a:ea typeface="ＭＳ Ｐゴシック" pitchFamily="-108" charset="-128"/>
                <a:cs typeface="ＭＳ Ｐゴシック" pitchFamily="-108" charset="-128"/>
              </a:rPr>
              <a:t>Harrison Prosper</a:t>
            </a:r>
          </a:p>
        </p:txBody>
      </p:sp>
      <p:sp>
        <p:nvSpPr>
          <p:cNvPr id="3175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42C55B7-5C56-1E46-ACE1-FC4269498523}" type="slidenum">
              <a:rPr lang="en-US" smtClean="0">
                <a:latin typeface="Times New Roman" pitchFamily="-108" charset="0"/>
                <a:ea typeface="ＭＳ Ｐゴシック" pitchFamily="-108" charset="-128"/>
                <a:cs typeface="ＭＳ Ｐゴシック" pitchFamily="-108" charset="-128"/>
              </a:rPr>
              <a:pPr/>
              <a:t>10</a:t>
            </a:fld>
            <a:endParaRPr lang="en-US" smtClean="0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p:oleObj spid="_x0000_s31746" name="Equation" r:id="rId3" imgW="114300" imgH="165100" progId="Equation.DSMT4">
              <p:embed/>
            </p:oleObj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228725" y="3263900"/>
          <a:ext cx="6200775" cy="1536700"/>
        </p:xfrm>
        <a:graphic>
          <a:graphicData uri="http://schemas.openxmlformats.org/presentationml/2006/ole">
            <p:oleObj spid="_x0000_s31747" name="Equation" r:id="rId4" imgW="3022600" imgH="7493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Analysis Overview</a:t>
            </a:r>
            <a:endParaRPr lang="en-US" dirty="0"/>
          </a:p>
        </p:txBody>
      </p:sp>
      <p:sp>
        <p:nvSpPr>
          <p:cNvPr id="23557" name="Content Placeholder 2"/>
          <p:cNvSpPr>
            <a:spLocks noGrp="1"/>
          </p:cNvSpPr>
          <p:nvPr>
            <p:ph idx="1"/>
          </p:nvPr>
        </p:nvSpPr>
        <p:spPr>
          <a:xfrm>
            <a:off x="711200" y="1295400"/>
            <a:ext cx="8051800" cy="4819650"/>
          </a:xfrm>
        </p:spPr>
        <p:txBody>
          <a:bodyPr/>
          <a:lstStyle/>
          <a:p>
            <a:pPr marL="457200" indent="-457200">
              <a:buFont typeface="Wingdings" pitchFamily="-111" charset="2"/>
              <a:buNone/>
              <a:defRPr/>
            </a:pPr>
            <a:r>
              <a:rPr lang="en-US" dirty="0" smtClean="0">
                <a:solidFill>
                  <a:srgbClr val="0000FF"/>
                </a:solidFill>
                <a:ea typeface="ＭＳ Ｐゴシック" pitchFamily="-111" charset="-128"/>
                <a:cs typeface="ＭＳ Ｐゴシック" pitchFamily="-111" charset="-128"/>
              </a:rPr>
              <a:t>Bayesian Justification for Pooling PDF ensembles</a:t>
            </a:r>
            <a:endParaRPr lang="en-US" dirty="0" smtClean="0">
              <a:solidFill>
                <a:srgbClr val="0000FF"/>
              </a:solidFill>
              <a:ea typeface="ＭＳ Ｐゴシック" pitchFamily="-111" charset="-128"/>
              <a:cs typeface="ＭＳ Ｐゴシック" pitchFamily="-111" charset="-128"/>
            </a:endParaRPr>
          </a:p>
          <a:p>
            <a:pPr marL="457200" indent="-457200">
              <a:buFont typeface="Wingdings" pitchFamily="-111" charset="2"/>
              <a:buNone/>
              <a:defRPr/>
            </a:pP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Given a 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discrete prior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i="1" dirty="0" smtClean="0">
                <a:ea typeface="ＭＳ Ｐゴシック" pitchFamily="-111" charset="-128"/>
                <a:cs typeface="ＭＳ Ｐゴシック" pitchFamily="-111" charset="-128"/>
              </a:rPr>
              <a:t>π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(</a:t>
            </a:r>
            <a:r>
              <a:rPr lang="en-US" i="1" dirty="0" smtClean="0">
                <a:ea typeface="ＭＳ Ｐゴシック" pitchFamily="-111" charset="-128"/>
                <a:cs typeface="ＭＳ Ｐゴシック" pitchFamily="-111" charset="-128"/>
              </a:rPr>
              <a:t>M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), we can </a:t>
            </a:r>
            <a:r>
              <a:rPr lang="en-US" i="1" dirty="0" smtClean="0">
                <a:ea typeface="ＭＳ Ｐゴシック" pitchFamily="-111" charset="-128"/>
                <a:cs typeface="ＭＳ Ｐゴシック" pitchFamily="-111" charset="-128"/>
              </a:rPr>
              <a:t>average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over 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models</a:t>
            </a:r>
          </a:p>
          <a:p>
            <a:pPr marL="457200" indent="-457200">
              <a:buFont typeface="Wingdings" pitchFamily="-111" charset="2"/>
              <a:buNone/>
              <a:defRPr/>
            </a:pP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marL="457200" indent="-457200">
              <a:buFont typeface="Wingdings" pitchFamily="-111" charset="2"/>
              <a:buNone/>
              <a:defRPr/>
            </a:pP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marL="457200" indent="-457200">
              <a:buFont typeface="Wingdings" pitchFamily="-111" charset="2"/>
              <a:buNone/>
              <a:defRPr/>
            </a:pP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to obtain an overall likelihood </a:t>
            </a:r>
            <a:r>
              <a:rPr lang="en-US" i="1" dirty="0" err="1" smtClean="0">
                <a:ea typeface="ＭＳ Ｐゴシック" pitchFamily="-111" charset="-128"/>
                <a:cs typeface="ＭＳ Ｐゴシック" pitchFamily="-111" charset="-128"/>
              </a:rPr>
              <a:t>p</a:t>
            </a:r>
            <a:r>
              <a:rPr lang="en-US" dirty="0" err="1" smtClean="0">
                <a:ea typeface="ＭＳ Ｐゴシック" pitchFamily="-111" charset="-128"/>
                <a:cs typeface="ＭＳ Ｐゴシック" pitchFamily="-111" charset="-128"/>
              </a:rPr>
              <a:t>(</a:t>
            </a:r>
            <a:r>
              <a:rPr lang="en-US" i="1" dirty="0" err="1" smtClean="0">
                <a:ea typeface="ＭＳ Ｐゴシック" pitchFamily="-111" charset="-128"/>
                <a:cs typeface="ＭＳ Ｐゴシック" pitchFamily="-111" charset="-128"/>
              </a:rPr>
              <a:t>D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| </a:t>
            </a:r>
            <a:r>
              <a:rPr lang="en-US" dirty="0" err="1" smtClean="0">
                <a:ea typeface="ＭＳ Ｐゴシック" pitchFamily="-111" charset="-128"/>
                <a:cs typeface="ＭＳ Ｐゴシック" pitchFamily="-111" charset="-128"/>
              </a:rPr>
              <a:t>Λ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) for computing limits.</a:t>
            </a:r>
            <a:b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</a:b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marL="457200" indent="-457200">
              <a:buFont typeface="Wingdings" pitchFamily="-111" charset="2"/>
              <a:buNone/>
              <a:defRPr/>
            </a:pP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Moreover, for a specific physics model, say QCD (</a:t>
            </a:r>
            <a:r>
              <a:rPr lang="en-US" dirty="0" err="1" smtClean="0">
                <a:ea typeface="ＭＳ Ｐゴシック" pitchFamily="-111" charset="-128"/>
                <a:cs typeface="ＭＳ Ｐゴシック" pitchFamily="-111" charset="-128"/>
              </a:rPr>
              <a:t>Λ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= ∞), we can calculate the probability of the PDF model </a:t>
            </a:r>
            <a:r>
              <a:rPr lang="en-US" i="1" dirty="0" smtClean="0">
                <a:ea typeface="ＭＳ Ｐゴシック" pitchFamily="-111" charset="-128"/>
                <a:cs typeface="ＭＳ Ｐゴシック" pitchFamily="-111" charset="-128"/>
              </a:rPr>
              <a:t>M</a:t>
            </a:r>
          </a:p>
          <a:p>
            <a:pPr marL="457200" indent="-457200">
              <a:buFont typeface="Wingdings" pitchFamily="-111" charset="2"/>
              <a:buNone/>
              <a:defRPr/>
            </a:pPr>
            <a:endParaRPr lang="en-US" i="1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marL="457200" indent="-457200">
              <a:buFont typeface="Wingdings" pitchFamily="-111" charset="2"/>
              <a:buNone/>
              <a:defRPr/>
            </a:pPr>
            <a:endParaRPr lang="en-US" i="1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marL="457200" indent="-457200">
              <a:buFont typeface="Wingdings" pitchFamily="-111" charset="2"/>
              <a:buNone/>
              <a:defRPr/>
            </a:pPr>
            <a:r>
              <a:rPr lang="en-US" i="1" dirty="0" smtClean="0">
                <a:ea typeface="ＭＳ Ｐゴシック" pitchFamily="-111" charset="-128"/>
                <a:cs typeface="ＭＳ Ｐゴシック" pitchFamily="-111" charset="-128"/>
              </a:rPr>
              <a:t>and thereby rank PDF models according to which best fits the data.</a:t>
            </a:r>
          </a:p>
          <a:p>
            <a:pPr marL="457200" indent="-457200">
              <a:buFont typeface="Wingdings" pitchFamily="-111" charset="2"/>
              <a:buNone/>
              <a:defRPr/>
            </a:pPr>
            <a:endParaRPr lang="en-US" i="1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marL="457200" indent="-457200">
              <a:buFont typeface="Wingdings" pitchFamily="-111" charset="2"/>
              <a:buNone/>
              <a:defRPr/>
            </a:pPr>
            <a:endParaRPr lang="en-US" i="1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marL="457200" indent="-457200">
              <a:buFont typeface="Wingdings" pitchFamily="-111" charset="2"/>
              <a:buNone/>
              <a:defRPr/>
            </a:pPr>
            <a:endParaRPr lang="en-US" i="1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marL="457200" indent="-457200">
              <a:buFont typeface="Wingdings" pitchFamily="-111" charset="2"/>
              <a:buNone/>
              <a:defRPr/>
            </a:pP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marL="457200" indent="-457200">
              <a:buFont typeface="Wingdings" pitchFamily="-111" charset="2"/>
              <a:buNone/>
              <a:defRPr/>
            </a:pP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marL="457200" indent="-457200">
              <a:buFont typeface="Wingdings" pitchFamily="-111" charset="2"/>
              <a:buNone/>
              <a:defRPr/>
            </a:pP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marL="457200" indent="-457200">
              <a:buFont typeface="Wingdings" pitchFamily="-111" charset="2"/>
              <a:buNone/>
              <a:defRPr/>
            </a:pP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marL="457200" indent="-457200">
              <a:buFont typeface="Wingdings" pitchFamily="-111" charset="2"/>
              <a:buNone/>
              <a:defRPr/>
            </a:pP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marL="457200" indent="-457200">
              <a:buFont typeface="Wingdings" pitchFamily="-111" charset="2"/>
              <a:buNone/>
              <a:defRPr/>
            </a:pP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</a:b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marL="457200" indent="-457200">
              <a:buFont typeface="Wingdings" pitchFamily="-111" charset="2"/>
              <a:buNone/>
              <a:defRPr/>
            </a:pP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</a:b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</a:b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>
              <a:buFont typeface="Wingdings" pitchFamily="-111" charset="2"/>
              <a:buNone/>
              <a:defRPr/>
            </a:pP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>
              <a:buFont typeface="Wingdings" pitchFamily="-111" charset="2"/>
              <a:buNone/>
              <a:defRPr/>
            </a:pP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>
              <a:buFont typeface="Wingdings" pitchFamily="-111" charset="2"/>
              <a:buNone/>
              <a:defRPr/>
            </a:pP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>
              <a:buFont typeface="Wingdings" pitchFamily="-111" charset="2"/>
              <a:buNone/>
              <a:defRPr/>
            </a:pP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>
              <a:buFont typeface="Wingdings" pitchFamily="-111" charset="2"/>
              <a:buNone/>
              <a:defRPr/>
            </a:pP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</a:p>
        </p:txBody>
      </p:sp>
      <p:sp>
        <p:nvSpPr>
          <p:cNvPr id="3175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-108" charset="0"/>
                <a:ea typeface="ＭＳ Ｐゴシック" pitchFamily="-108" charset="-128"/>
                <a:cs typeface="ＭＳ Ｐゴシック" pitchFamily="-108" charset="-128"/>
              </a:rPr>
              <a:t>Harrison Prosper</a:t>
            </a:r>
          </a:p>
        </p:txBody>
      </p:sp>
      <p:sp>
        <p:nvSpPr>
          <p:cNvPr id="3175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42C55B7-5C56-1E46-ACE1-FC4269498523}" type="slidenum">
              <a:rPr lang="en-US" smtClean="0">
                <a:latin typeface="Times New Roman" pitchFamily="-108" charset="0"/>
                <a:ea typeface="ＭＳ Ｐゴシック" pitchFamily="-108" charset="-128"/>
                <a:cs typeface="ＭＳ Ｐゴシック" pitchFamily="-108" charset="-128"/>
              </a:rPr>
              <a:pPr/>
              <a:t>11</a:t>
            </a:fld>
            <a:endParaRPr lang="en-US" smtClean="0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p:oleObj spid="_x0000_s79874" name="Equation" r:id="rId3" imgW="114300" imgH="165100" progId="Equation.DSMT4">
              <p:embed/>
            </p:oleObj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2057400" y="2319337"/>
          <a:ext cx="4089400" cy="728663"/>
        </p:xfrm>
        <a:graphic>
          <a:graphicData uri="http://schemas.openxmlformats.org/presentationml/2006/ole">
            <p:oleObj spid="_x0000_s79876" name="Equation" r:id="rId4" imgW="1993900" imgH="355600" progId="Equation.DSMT4">
              <p:embed/>
            </p:oleObj>
          </a:graphicData>
        </a:graphic>
      </p:graphicFrame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2035175" y="4876800"/>
          <a:ext cx="5965825" cy="728663"/>
        </p:xfrm>
        <a:graphic>
          <a:graphicData uri="http://schemas.openxmlformats.org/presentationml/2006/ole">
            <p:oleObj spid="_x0000_s79877" name="Equation" r:id="rId5" imgW="2908300" imgH="355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Introduction</a:t>
            </a:r>
          </a:p>
          <a:p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Analysis Overview</a:t>
            </a:r>
          </a:p>
          <a:p>
            <a:r>
              <a:rPr lang="en-US" b="1" dirty="0" smtClean="0">
                <a:solidFill>
                  <a:srgbClr val="0033CC"/>
                </a:solidFill>
                <a:ea typeface="ＭＳ Ｐゴシック" pitchFamily="-108" charset="-128"/>
                <a:cs typeface="ＭＳ Ｐゴシック" pitchFamily="-108" charset="-128"/>
              </a:rPr>
              <a:t>PDF </a:t>
            </a:r>
            <a:r>
              <a:rPr lang="en-US" b="1" dirty="0" smtClean="0">
                <a:solidFill>
                  <a:srgbClr val="0033CC"/>
                </a:solidFill>
                <a:ea typeface="ＭＳ Ｐゴシック" pitchFamily="-108" charset="-128"/>
                <a:cs typeface="ＭＳ Ｐゴシック" pitchFamily="-108" charset="-128"/>
              </a:rPr>
              <a:t>Uncertainties in CI </a:t>
            </a:r>
            <a:r>
              <a:rPr lang="en-US" b="1" dirty="0" smtClean="0">
                <a:solidFill>
                  <a:srgbClr val="0033CC"/>
                </a:solidFill>
                <a:ea typeface="ＭＳ Ｐゴシック" pitchFamily="-108" charset="-128"/>
                <a:cs typeface="ＭＳ Ｐゴシック" pitchFamily="-108" charset="-128"/>
              </a:rPr>
              <a:t>Search</a:t>
            </a:r>
            <a:endParaRPr lang="en-US" b="1" dirty="0" smtClean="0">
              <a:solidFill>
                <a:srgbClr val="0033CC"/>
              </a:solidFill>
              <a:ea typeface="ＭＳ Ｐゴシック" pitchFamily="-108" charset="-128"/>
              <a:cs typeface="ＭＳ Ｐゴシック" pitchFamily="-108" charset="-128"/>
            </a:endParaRPr>
          </a:p>
          <a:p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Summary</a:t>
            </a:r>
            <a:endParaRPr lang="en-US" dirty="0" smtClean="0"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-108" charset="0"/>
                <a:ea typeface="ＭＳ Ｐゴシック" pitchFamily="-108" charset="-128"/>
                <a:cs typeface="ＭＳ Ｐゴシック" pitchFamily="-108" charset="-128"/>
              </a:rPr>
              <a:t>Harrison Prosper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01086B28-E177-9346-819E-6FDE6411AF2F}" type="slidenum">
              <a:rPr lang="en-US" smtClean="0">
                <a:latin typeface="Times New Roman" pitchFamily="-108" charset="0"/>
                <a:ea typeface="ＭＳ Ｐゴシック" pitchFamily="-108" charset="-128"/>
                <a:cs typeface="ＭＳ Ｐゴシック" pitchFamily="-108" charset="-128"/>
              </a:rPr>
              <a:pPr/>
              <a:t>12</a:t>
            </a:fld>
            <a:endParaRPr lang="en-US" smtClean="0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PDF Uncertainties</a:t>
            </a:r>
            <a:endParaRPr lang="en-US" dirty="0"/>
          </a:p>
        </p:txBody>
      </p:sp>
      <p:sp>
        <p:nvSpPr>
          <p:cNvPr id="23557" name="Content Placeholder 2"/>
          <p:cNvSpPr>
            <a:spLocks noGrp="1"/>
          </p:cNvSpPr>
          <p:nvPr>
            <p:ph idx="1"/>
          </p:nvPr>
        </p:nvSpPr>
        <p:spPr>
          <a:xfrm>
            <a:off x="711200" y="1295400"/>
            <a:ext cx="8128000" cy="4819650"/>
          </a:xfrm>
        </p:spPr>
        <p:txBody>
          <a:bodyPr/>
          <a:lstStyle/>
          <a:p>
            <a:pPr marL="457200" indent="-457200">
              <a:defRPr/>
            </a:pP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Contact interaction effects are most prominent at </a:t>
            </a:r>
            <a:r>
              <a:rPr lang="en-US" i="1" dirty="0" err="1" smtClean="0">
                <a:ea typeface="ＭＳ Ｐゴシック" pitchFamily="-111" charset="-128"/>
                <a:cs typeface="ＭＳ Ｐゴシック" pitchFamily="-111" charset="-128"/>
              </a:rPr>
              <a:t>y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= 0 and at 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high jet </a:t>
            </a:r>
            <a:r>
              <a:rPr lang="en-US" i="1" dirty="0" smtClean="0">
                <a:ea typeface="ＭＳ Ｐゴシック" pitchFamily="-111" charset="-128"/>
                <a:cs typeface="ＭＳ Ｐゴシック" pitchFamily="-111" charset="-128"/>
              </a:rPr>
              <a:t>p</a:t>
            </a:r>
            <a:r>
              <a:rPr lang="en-US" baseline="-25000" dirty="0" smtClean="0">
                <a:ea typeface="ＭＳ Ｐゴシック" pitchFamily="-111" charset="-128"/>
                <a:cs typeface="ＭＳ Ｐゴシック" pitchFamily="-111" charset="-128"/>
              </a:rPr>
              <a:t>T 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. </a:t>
            </a:r>
          </a:p>
          <a:p>
            <a:pPr marL="457200" indent="-457200">
              <a:defRPr/>
            </a:pP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marL="457200" indent="-457200">
              <a:defRPr/>
            </a:pP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But this is also where the uncertainties in the jet energy scale (JES) and the PDFs are largest. 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</a:b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marL="457200" indent="-457200">
              <a:defRPr/>
            </a:pP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Moreover, at present, the PDF uncertainties are 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comparable to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the JES uncertainties and will become dominant in the early part of Run II. </a:t>
            </a: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2765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-108" charset="0"/>
                <a:ea typeface="ＭＳ Ｐゴシック" pitchFamily="-108" charset="-128"/>
                <a:cs typeface="ＭＳ Ｐゴシック" pitchFamily="-108" charset="-128"/>
              </a:rPr>
              <a:t>Harrison Prosper</a:t>
            </a:r>
          </a:p>
        </p:txBody>
      </p:sp>
      <p:sp>
        <p:nvSpPr>
          <p:cNvPr id="2765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07150B4-A075-9A4C-8DAD-8473CB9A0C74}" type="slidenum">
              <a:rPr lang="en-US" smtClean="0">
                <a:latin typeface="Times New Roman" pitchFamily="-108" charset="0"/>
                <a:ea typeface="ＭＳ Ｐゴシック" pitchFamily="-108" charset="-128"/>
                <a:cs typeface="ＭＳ Ｐゴシック" pitchFamily="-108" charset="-128"/>
              </a:rPr>
              <a:pPr/>
              <a:t>13</a:t>
            </a:fld>
            <a:endParaRPr lang="en-US" smtClean="0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4514850" y="3346450"/>
          <a:ext cx="114300" cy="165100"/>
        </p:xfrm>
        <a:graphic>
          <a:graphicData uri="http://schemas.openxmlformats.org/presentationml/2006/ole">
            <p:oleObj spid="_x0000_s27650" name="Equation" r:id="rId3" imgW="114300" imgH="1651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CT10nlo PDF Uncertainties</a:t>
            </a:r>
            <a:endParaRPr lang="en-US" dirty="0"/>
          </a:p>
        </p:txBody>
      </p:sp>
      <p:pic>
        <p:nvPicPr>
          <p:cNvPr id="6" name="Content Placeholder 5" descr="CT10_data_over_theory_JES_JER_QCD.pdf"/>
          <p:cNvPicPr>
            <a:picLocks noGrp="1" noChangeAspect="1"/>
          </p:cNvPicPr>
          <p:nvPr>
            <p:ph sz="half" idx="1"/>
          </p:nvPr>
        </p:nvPicPr>
        <mc:AlternateContent>
          <mc:Choice xmlns:ma="http://schemas.microsoft.com/office/mac/drawingml/2008/main" Requires="ma">
            <p:blipFill>
              <a:blip r:embed="rId2"/>
              <a:srcRect t="-16290" b="-16290"/>
              <a:stretch>
                <a:fillRect/>
              </a:stretch>
            </p:blipFill>
          </mc:Choice>
          <mc:Fallback>
            <p:blipFill>
              <a:blip r:embed="rId3"/>
              <a:srcRect t="-16290" b="-16290"/>
              <a:stretch>
                <a:fillRect/>
              </a:stretch>
            </p:blipFill>
          </mc:Fallback>
        </mc:AlternateContent>
        <p:spPr/>
      </p:pic>
      <p:pic>
        <p:nvPicPr>
          <p:cNvPr id="9" name="Content Placeholder 8" descr="CT10_data_over_theory_JES_JER_PDF_QCD.pdf"/>
          <p:cNvPicPr>
            <a:picLocks noGrp="1" noChangeAspect="1"/>
          </p:cNvPicPr>
          <p:nvPr>
            <p:ph sz="half" idx="2"/>
          </p:nvPr>
        </p:nvPicPr>
        <mc:AlternateContent>
          <mc:Choice xmlns:ma="http://schemas.microsoft.com/office/mac/drawingml/2008/main" Requires="ma">
            <p:blipFill>
              <a:blip r:embed="rId4"/>
              <a:srcRect t="-16290" b="-16290"/>
              <a:stretch>
                <a:fillRect/>
              </a:stretch>
            </p:blipFill>
          </mc:Choice>
          <mc:Fallback>
            <p:blipFill>
              <a:blip r:embed="rId5"/>
              <a:srcRect t="-16290" b="-16290"/>
              <a:stretch>
                <a:fillRect/>
              </a:stretch>
            </p:blipFill>
          </mc:Fallback>
        </mc:AlternateContent>
        <p:spPr/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48B39F8-C2E1-BF45-888C-7F0D0FB57CC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CT10nlo PDF Uncertainties</a:t>
            </a:r>
            <a:endParaRPr lang="en-US" dirty="0"/>
          </a:p>
        </p:txBody>
      </p:sp>
      <p:pic>
        <p:nvPicPr>
          <p:cNvPr id="9" name="Content Placeholder 8" descr="CT10_data_over_theory_JES_JER_PDF_QCD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26935" r="-26935"/>
              <a:stretch>
                <a:fillRect/>
              </a:stretch>
            </p:blipFill>
          </mc:Choice>
          <mc:Fallback>
            <p:blipFill>
              <a:blip r:embed="rId3"/>
              <a:srcRect l="-26935" r="-26935"/>
              <a:stretch>
                <a:fillRect/>
              </a:stretch>
            </p:blipFill>
          </mc:Fallback>
        </mc:AlternateContent>
        <p:spPr/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BB726C-4FFC-1E41-8186-7BA8A320F8B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MSTW2008nlo PDF Uncertainties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BB726C-4FFC-1E41-8186-7BA8A320F8B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0" name="Content Placeholder 9" descr="data_over_theory_JES_JER_PDF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26935" r="-26935"/>
              <a:stretch>
                <a:fillRect/>
              </a:stretch>
            </p:blipFill>
          </mc:Choice>
          <mc:Fallback>
            <p:blipFill>
              <a:blip r:embed="rId3"/>
              <a:srcRect l="-26935" r="-26935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NNPDF23 PDF Uncertainties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BB726C-4FFC-1E41-8186-7BA8A320F8B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9" name="Content Placeholder 8" descr="NNPDF_data_over_theory_JES_JER_PDF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26935" r="-26935"/>
              <a:stretch>
                <a:fillRect/>
              </a:stretch>
            </p:blipFill>
          </mc:Choice>
          <mc:Fallback>
            <p:blipFill>
              <a:blip r:embed="rId3"/>
              <a:srcRect l="-26935" r="-26935"/>
              <a:stretch>
                <a:fillRect/>
              </a:stretch>
            </p:blipFill>
          </mc:Fallback>
        </mc:AlternateContent>
        <p:spPr/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PDF </a:t>
            </a:r>
            <a:r>
              <a:rPr lang="en-US" dirty="0" smtClean="0"/>
              <a:t>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Currently, all PDF fitting groups extract PDF parameters by minimizing a quadratic form (typically, referred to as χ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i="1" dirty="0" smtClean="0"/>
              <a:t>θ</a:t>
            </a:r>
            <a:r>
              <a:rPr lang="en-US" dirty="0" smtClean="0"/>
              <a:t> are the parameters of the PDFs,</a:t>
            </a:r>
            <a:r>
              <a:rPr lang="en-US" dirty="0" smtClean="0"/>
              <a:t> and </a:t>
            </a:r>
            <a:r>
              <a:rPr lang="en-US" dirty="0" err="1" smtClean="0"/>
              <a:t>Σ</a:t>
            </a:r>
            <a:r>
              <a:rPr lang="en-US" dirty="0" smtClean="0"/>
              <a:t> is the </a:t>
            </a:r>
            <a:r>
              <a:rPr lang="en-US" dirty="0" smtClean="0"/>
              <a:t>covariance matrix of the data </a:t>
            </a:r>
            <a:r>
              <a:rPr lang="en-US" i="1" dirty="0" smtClean="0"/>
              <a:t>D</a:t>
            </a:r>
            <a:r>
              <a:rPr lang="en-US" dirty="0" smtClean="0"/>
              <a:t>, which are either real or replicas, 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dirty="0" smtClean="0"/>
              <a:t>generated from real data by sampling </a:t>
            </a:r>
            <a:r>
              <a:rPr lang="en-US" dirty="0" smtClean="0"/>
              <a:t>from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</a:t>
            </a:r>
            <a:r>
              <a:rPr lang="en-US" dirty="0" smtClean="0"/>
              <a:t>he criterion </a:t>
            </a:r>
            <a:r>
              <a:rPr lang="en-US" dirty="0" smtClean="0">
                <a:solidFill>
                  <a:srgbClr val="0000FF"/>
                </a:solidFill>
              </a:rPr>
              <a:t>ΔY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0000FF"/>
                </a:solidFill>
              </a:rPr>
              <a:t>Y(θ) – </a:t>
            </a:r>
            <a:r>
              <a:rPr lang="en-US" dirty="0" err="1" smtClean="0">
                <a:solidFill>
                  <a:srgbClr val="0000FF"/>
                </a:solidFill>
              </a:rPr>
              <a:t>minY(θ</a:t>
            </a:r>
            <a:r>
              <a:rPr lang="en-US" dirty="0" smtClean="0">
                <a:solidFill>
                  <a:srgbClr val="0000FF"/>
                </a:solidFill>
              </a:rPr>
              <a:t>) </a:t>
            </a:r>
            <a:r>
              <a:rPr lang="en-US" dirty="0" smtClean="0"/>
              <a:t>= </a:t>
            </a:r>
            <a:r>
              <a:rPr lang="en-US" dirty="0" smtClean="0">
                <a:solidFill>
                  <a:srgbClr val="0000FF"/>
                </a:solidFill>
              </a:rPr>
              <a:t>T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rgbClr val="0000FF"/>
                </a:solidFill>
              </a:rPr>
              <a:t>T</a:t>
            </a:r>
            <a:r>
              <a:rPr lang="en-US" dirty="0" smtClean="0"/>
              <a:t> = 1 yields </a:t>
            </a:r>
            <a:r>
              <a:rPr lang="en-US" dirty="0" smtClean="0"/>
              <a:t>unreasonably small 68% confidence sets. Therefore, CTEQ and MSTW use a value of </a:t>
            </a:r>
            <a:r>
              <a:rPr lang="en-US" dirty="0" smtClean="0">
                <a:solidFill>
                  <a:srgbClr val="0000FF"/>
                </a:solidFill>
              </a:rPr>
              <a:t>T  ~ 50 – 100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48B39F8-C2E1-BF45-888C-7F0D0FB57CC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64514" name="Content Placeholder 5"/>
          <p:cNvGraphicFramePr>
            <a:graphicFrameLocks noChangeAspect="1"/>
          </p:cNvGraphicFramePr>
          <p:nvPr/>
        </p:nvGraphicFramePr>
        <p:xfrm>
          <a:off x="1920875" y="2362200"/>
          <a:ext cx="4200525" cy="466725"/>
        </p:xfrm>
        <a:graphic>
          <a:graphicData uri="http://schemas.openxmlformats.org/presentationml/2006/ole">
            <p:oleObj spid="_x0000_s64514" name="Equation" r:id="rId3" imgW="2057400" imgH="228600" progId="Equation.DSMT4">
              <p:embed/>
            </p:oleObj>
          </a:graphicData>
        </a:graphic>
      </p:graphicFrame>
      <p:graphicFrame>
        <p:nvGraphicFramePr>
          <p:cNvPr id="64516" name="Content Placeholder 5"/>
          <p:cNvGraphicFramePr>
            <a:graphicFrameLocks noChangeAspect="1"/>
          </p:cNvGraphicFramePr>
          <p:nvPr/>
        </p:nvGraphicFramePr>
        <p:xfrm>
          <a:off x="1706563" y="4333875"/>
          <a:ext cx="4770437" cy="466725"/>
        </p:xfrm>
        <a:graphic>
          <a:graphicData uri="http://schemas.openxmlformats.org/presentationml/2006/ole">
            <p:oleObj spid="_x0000_s64516" name="Equation" r:id="rId4" imgW="2336800" imgH="228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PDF </a:t>
            </a:r>
            <a:r>
              <a:rPr lang="en-US" dirty="0" smtClean="0"/>
              <a:t>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dirty="0" smtClean="0"/>
              <a:t>here is no consensus about the value of </a:t>
            </a:r>
            <a:r>
              <a:rPr lang="en-US" dirty="0" smtClean="0">
                <a:solidFill>
                  <a:srgbClr val="0000FF"/>
                </a:solidFill>
              </a:rPr>
              <a:t>T</a:t>
            </a:r>
            <a:r>
              <a:rPr lang="en-US" dirty="0" smtClean="0"/>
              <a:t> </a:t>
            </a:r>
            <a:r>
              <a:rPr lang="en-US" dirty="0" smtClean="0"/>
              <a:t>nor about which of the </a:t>
            </a:r>
            <a:r>
              <a:rPr lang="en-US" dirty="0" smtClean="0"/>
              <a:t>following</a:t>
            </a:r>
            <a:endParaRPr lang="en-US" dirty="0" smtClean="0"/>
          </a:p>
          <a:p>
            <a:pPr lvl="1"/>
            <a:r>
              <a:rPr lang="en-US" dirty="0" smtClean="0"/>
              <a:t>d</a:t>
            </a:r>
            <a:r>
              <a:rPr lang="en-US" dirty="0" smtClean="0"/>
              <a:t>iscrepant data</a:t>
            </a:r>
          </a:p>
          <a:p>
            <a:pPr lvl="1"/>
            <a:r>
              <a:rPr lang="en-US" dirty="0" smtClean="0"/>
              <a:t>i</a:t>
            </a:r>
            <a:r>
              <a:rPr lang="en-US" dirty="0" smtClean="0"/>
              <a:t>ncomplete theory</a:t>
            </a:r>
          </a:p>
          <a:p>
            <a:pPr lvl="1"/>
            <a:r>
              <a:rPr lang="en-US" dirty="0" smtClean="0"/>
              <a:t>PDF parameterization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is </a:t>
            </a:r>
            <a:r>
              <a:rPr lang="en-US" dirty="0" smtClean="0"/>
              <a:t>the principal reason why </a:t>
            </a:r>
            <a:r>
              <a:rPr lang="en-US" dirty="0" smtClean="0">
                <a:solidFill>
                  <a:srgbClr val="0000FF"/>
                </a:solidFill>
              </a:rPr>
              <a:t>T</a:t>
            </a:r>
            <a:r>
              <a:rPr lang="en-US" dirty="0" smtClean="0"/>
              <a:t> must be</a:t>
            </a:r>
            <a:r>
              <a:rPr lang="en-US" dirty="0" smtClean="0"/>
              <a:t> </a:t>
            </a:r>
            <a:r>
              <a:rPr lang="en-US" dirty="0" smtClean="0"/>
              <a:t>~</a:t>
            </a:r>
            <a:r>
              <a:rPr lang="en-US" dirty="0" smtClean="0"/>
              <a:t> </a:t>
            </a:r>
            <a:r>
              <a:rPr lang="en-US" dirty="0" smtClean="0"/>
              <a:t>50 – 100</a:t>
            </a:r>
            <a:r>
              <a:rPr lang="en-US" dirty="0" smtClean="0"/>
              <a:t>.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It is not clear (at least to me) why NNPDF and MSTW arrive at similar uncertainties. Nor is it clear that NNPDF has solved the problem of PDF uncertainties in a statistically sound way.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48B39F8-C2E1-BF45-888C-7F0D0FB57CC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33CC"/>
                </a:solidFill>
                <a:ea typeface="ＭＳ Ｐゴシック" pitchFamily="-108" charset="-128"/>
                <a:cs typeface="ＭＳ Ｐゴシック" pitchFamily="-108" charset="-128"/>
              </a:rPr>
              <a:t>Introduction</a:t>
            </a:r>
          </a:p>
          <a:p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Analysis Overview</a:t>
            </a:r>
          </a:p>
          <a:p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PDF 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Uncertainties in CI Search</a:t>
            </a:r>
          </a:p>
          <a:p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Summary</a:t>
            </a:r>
            <a:endParaRPr lang="en-US" dirty="0" smtClean="0"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-108" charset="0"/>
                <a:ea typeface="ＭＳ Ｐゴシック" pitchFamily="-108" charset="-128"/>
                <a:cs typeface="ＭＳ Ｐゴシック" pitchFamily="-108" charset="-128"/>
              </a:rPr>
              <a:t>Harrison Prosper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01086B28-E177-9346-819E-6FDE6411AF2F}" type="slidenum">
              <a:rPr lang="en-US" smtClean="0">
                <a:latin typeface="Times New Roman" pitchFamily="-108" charset="0"/>
                <a:ea typeface="ＭＳ Ｐゴシック" pitchFamily="-108" charset="-128"/>
                <a:cs typeface="ＭＳ Ｐゴシック" pitchFamily="-108" charset="-128"/>
              </a:rPr>
              <a:pPr/>
              <a:t>2</a:t>
            </a:fld>
            <a:endParaRPr lang="en-US" smtClean="0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PDF </a:t>
            </a:r>
            <a:r>
              <a:rPr lang="en-US" dirty="0" smtClean="0"/>
              <a:t>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basic question that no one has answered is this: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33CC"/>
                </a:solidFill>
              </a:rPr>
              <a:t>How do we know that the PDF uncertainties are “correct”?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And this cannot be answered sensibly without first answering: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33CC"/>
                </a:solidFill>
              </a:rPr>
              <a:t>What does “correct” mean?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48B39F8-C2E1-BF45-888C-7F0D0FB57CC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Owing to the advances in LHAPDF6, t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he 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CI 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search is now able to use multiple PDF models in a 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well-founded manner. 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T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he old PDF4LHC recommendation should be retired.</a:t>
            </a:r>
          </a:p>
          <a:p>
            <a:endParaRPr lang="en-US" dirty="0" smtClean="0">
              <a:ea typeface="ＭＳ Ｐゴシック" pitchFamily="-108" charset="-128"/>
              <a:cs typeface="ＭＳ Ｐゴシック" pitchFamily="-108" charset="-128"/>
            </a:endParaRPr>
          </a:p>
          <a:p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Unfortunately, PDF uncertainties are now, or soon will, the dominant uncertainty 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i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n analyses that use jets of high </a:t>
            </a:r>
            <a:r>
              <a:rPr lang="en-US" i="1" dirty="0" smtClean="0">
                <a:ea typeface="ＭＳ Ｐゴシック" pitchFamily="-108" charset="-128"/>
                <a:cs typeface="ＭＳ Ｐゴシック" pitchFamily="-108" charset="-128"/>
              </a:rPr>
              <a:t>p</a:t>
            </a:r>
            <a:r>
              <a:rPr lang="en-US" baseline="-25000" dirty="0" smtClean="0">
                <a:ea typeface="ＭＳ Ｐゴシック" pitchFamily="-108" charset="-128"/>
                <a:cs typeface="ＭＳ Ｐゴシック" pitchFamily="-108" charset="-128"/>
              </a:rPr>
              <a:t>T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.</a:t>
            </a:r>
          </a:p>
          <a:p>
            <a:endParaRPr lang="en-US" dirty="0" smtClean="0">
              <a:ea typeface="ＭＳ Ｐゴシック" pitchFamily="-108" charset="-128"/>
              <a:cs typeface="ＭＳ Ｐゴシック" pitchFamily="-108" charset="-128"/>
            </a:endParaRPr>
          </a:p>
          <a:p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However, in spite of impressive advances in PDF theory and methodology, more work is urgently needed to put PDF uncertainties on a statistically solid foundation.</a:t>
            </a:r>
            <a:endParaRPr lang="en-US" dirty="0" smtClean="0"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-108" charset="0"/>
                <a:ea typeface="ＭＳ Ｐゴシック" pitchFamily="-108" charset="-128"/>
                <a:cs typeface="ＭＳ Ｐゴシック" pitchFamily="-108" charset="-128"/>
              </a:rPr>
              <a:t>Harrison Prosper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ED42043-A620-244C-BA7E-0B425EC214CC}" type="slidenum">
              <a:rPr lang="en-US" smtClean="0">
                <a:latin typeface="Times New Roman" pitchFamily="-108" charset="0"/>
                <a:ea typeface="ＭＳ Ｐゴシック" pitchFamily="-108" charset="-128"/>
                <a:cs typeface="ＭＳ Ｐゴシック" pitchFamily="-108" charset="-128"/>
              </a:rPr>
              <a:pPr/>
              <a:t>21</a:t>
            </a:fld>
            <a:endParaRPr lang="en-US" smtClean="0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-108" charset="2"/>
              <a:buNone/>
            </a:pPr>
            <a:r>
              <a:rPr lang="en-US" dirty="0" smtClean="0">
                <a:solidFill>
                  <a:srgbClr val="0000FF"/>
                </a:solidFill>
                <a:ea typeface="ＭＳ Ｐゴシック" pitchFamily="-108" charset="-128"/>
                <a:cs typeface="ＭＳ Ｐゴシック" pitchFamily="-108" charset="-128"/>
              </a:rPr>
              <a:t>Goal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 </a:t>
            </a:r>
          </a:p>
          <a:p>
            <a:pPr>
              <a:buNone/>
            </a:pP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	Use 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the </a:t>
            </a:r>
            <a:r>
              <a:rPr lang="en-US" i="1" dirty="0" smtClean="0">
                <a:ea typeface="ＭＳ Ｐゴシック" pitchFamily="-108" charset="-128"/>
                <a:cs typeface="ＭＳ Ｐゴシック" pitchFamily="-108" charset="-128"/>
              </a:rPr>
              <a:t>p</a:t>
            </a:r>
            <a:r>
              <a:rPr lang="en-US" baseline="-25000" dirty="0" smtClean="0">
                <a:ea typeface="ＭＳ Ｐゴシック" pitchFamily="-108" charset="-128"/>
                <a:cs typeface="ＭＳ Ｐゴシック" pitchFamily="-108" charset="-128"/>
              </a:rPr>
              <a:t>T 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spectrum of 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inclusive jet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 events</a:t>
            </a:r>
          </a:p>
          <a:p>
            <a:pPr>
              <a:buNone/>
            </a:pPr>
            <a:endParaRPr lang="en-US" dirty="0" smtClean="0">
              <a:ea typeface="ＭＳ Ｐゴシック" pitchFamily="-108" charset="-128"/>
              <a:cs typeface="ＭＳ Ｐゴシック" pitchFamily="-108" charset="-128"/>
            </a:endParaRPr>
          </a:p>
          <a:p>
            <a:pPr>
              <a:buNone/>
            </a:pPr>
            <a:endParaRPr lang="en-US" dirty="0" smtClean="0">
              <a:ea typeface="ＭＳ Ｐゴシック" pitchFamily="-108" charset="-128"/>
              <a:cs typeface="ＭＳ Ｐゴシック" pitchFamily="-108" charset="-128"/>
            </a:endParaRPr>
          </a:p>
          <a:p>
            <a:pPr>
              <a:buNone/>
            </a:pP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	to 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search for new QCD-like 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interactions whose details cannot be resolved at current energies</a:t>
            </a:r>
          </a:p>
          <a:p>
            <a:pPr>
              <a:buNone/>
            </a:pPr>
            <a:endParaRPr lang="en-US" dirty="0" smtClean="0">
              <a:solidFill>
                <a:srgbClr val="0000FF"/>
              </a:solidFill>
              <a:ea typeface="ＭＳ Ｐゴシック" pitchFamily="-108" charset="-128"/>
              <a:cs typeface="ＭＳ Ｐゴシック" pitchFamily="-108" charset="-128"/>
            </a:endParaRPr>
          </a:p>
          <a:p>
            <a:pPr>
              <a:buFont typeface="Wingdings" pitchFamily="-108" charset="2"/>
              <a:buNone/>
            </a:pPr>
            <a:r>
              <a:rPr lang="en-US" dirty="0" smtClean="0">
                <a:solidFill>
                  <a:srgbClr val="0000FF"/>
                </a:solidFill>
                <a:ea typeface="ＭＳ Ｐゴシック" pitchFamily="-108" charset="-128"/>
                <a:cs typeface="ＭＳ Ｐゴシック" pitchFamily="-108" charset="-128"/>
              </a:rPr>
              <a:t>Search Region</a:t>
            </a:r>
          </a:p>
          <a:p>
            <a:pPr>
              <a:buFont typeface="Wingdings" pitchFamily="-108" charset="2"/>
              <a:buNone/>
            </a:pP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			|</a:t>
            </a:r>
            <a:r>
              <a:rPr lang="en-US" i="1" dirty="0" err="1" smtClean="0">
                <a:ea typeface="ＭＳ Ｐゴシック" pitchFamily="-108" charset="-128"/>
                <a:cs typeface="ＭＳ Ｐゴシック" pitchFamily="-108" charset="-128"/>
              </a:rPr>
              <a:t>y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| &lt; 0.5</a:t>
            </a:r>
          </a:p>
          <a:p>
            <a:pPr>
              <a:buFont typeface="Wingdings" pitchFamily="-108" charset="2"/>
              <a:buNone/>
            </a:pP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			507 ≤ </a:t>
            </a:r>
            <a:r>
              <a:rPr lang="en-US" i="1" dirty="0" smtClean="0">
                <a:ea typeface="ＭＳ Ｐゴシック" pitchFamily="-108" charset="-128"/>
                <a:cs typeface="ＭＳ Ｐゴシック" pitchFamily="-108" charset="-128"/>
              </a:rPr>
              <a:t>p</a:t>
            </a:r>
            <a:r>
              <a:rPr lang="en-US" baseline="-25000" dirty="0" smtClean="0">
                <a:ea typeface="ＭＳ Ｐゴシック" pitchFamily="-108" charset="-128"/>
                <a:cs typeface="ＭＳ Ｐゴシック" pitchFamily="-108" charset="-128"/>
              </a:rPr>
              <a:t>T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 ≤ 2500 GeV</a:t>
            </a:r>
          </a:p>
          <a:p>
            <a:pPr>
              <a:buFont typeface="Wingdings" pitchFamily="-108" charset="2"/>
              <a:buNone/>
            </a:pP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	In the process of finalizing the </a:t>
            </a:r>
            <a:r>
              <a:rPr lang="en-US" dirty="0" smtClean="0">
                <a:solidFill>
                  <a:srgbClr val="0000FF"/>
                </a:solidFill>
                <a:ea typeface="ＭＳ Ｐゴシック" pitchFamily="-108" charset="-128"/>
                <a:cs typeface="ＭＳ Ｐゴシック" pitchFamily="-108" charset="-128"/>
              </a:rPr>
              <a:t>8 TeV 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search</a:t>
            </a:r>
          </a:p>
          <a:p>
            <a:pPr>
              <a:buFont typeface="Wingdings" pitchFamily="-108" charset="2"/>
              <a:buNone/>
            </a:pP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			</a:t>
            </a:r>
          </a:p>
          <a:p>
            <a:pPr lvl="1">
              <a:buFont typeface="Marlett" pitchFamily="-108" charset="0"/>
              <a:buNone/>
            </a:pPr>
            <a:endParaRPr lang="en-US" dirty="0" smtClean="0"/>
          </a:p>
        </p:txBody>
      </p:sp>
      <p:sp>
        <p:nvSpPr>
          <p:cNvPr id="1843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-108" charset="0"/>
                <a:ea typeface="ＭＳ Ｐゴシック" pitchFamily="-108" charset="-128"/>
                <a:cs typeface="ＭＳ Ｐゴシック" pitchFamily="-108" charset="-128"/>
              </a:rPr>
              <a:t>Harrison Prosper</a:t>
            </a:r>
          </a:p>
        </p:txBody>
      </p:sp>
      <p:sp>
        <p:nvSpPr>
          <p:cNvPr id="1843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D745EEF1-1506-B448-A189-4122E32029DF}" type="slidenum">
              <a:rPr lang="en-US" smtClean="0">
                <a:latin typeface="Times New Roman" pitchFamily="-108" charset="0"/>
                <a:ea typeface="ＭＳ Ｐゴシック" pitchFamily="-108" charset="-128"/>
                <a:cs typeface="ＭＳ Ｐゴシック" pitchFamily="-108" charset="-128"/>
              </a:rPr>
              <a:pPr/>
              <a:t>3</a:t>
            </a:fld>
            <a:endParaRPr lang="en-US" smtClean="0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2514600" y="2438400"/>
          <a:ext cx="2438400" cy="481012"/>
        </p:xfrm>
        <a:graphic>
          <a:graphicData uri="http://schemas.openxmlformats.org/presentationml/2006/ole">
            <p:oleObj spid="_x0000_s18434" name="Equation" r:id="rId3" imgW="1028700" imgH="203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9461" name="Content Placeholder 2"/>
          <p:cNvSpPr>
            <a:spLocks noGrp="1"/>
          </p:cNvSpPr>
          <p:nvPr>
            <p:ph idx="1"/>
          </p:nvPr>
        </p:nvSpPr>
        <p:spPr>
          <a:xfrm>
            <a:off x="711200" y="1295400"/>
            <a:ext cx="8051800" cy="4819650"/>
          </a:xfrm>
        </p:spPr>
        <p:txBody>
          <a:bodyPr/>
          <a:lstStyle/>
          <a:p>
            <a:pPr>
              <a:buFont typeface="Wingdings" pitchFamily="-108" charset="2"/>
              <a:buNone/>
            </a:pPr>
            <a:r>
              <a:rPr lang="en-US" dirty="0" smtClean="0">
                <a:solidFill>
                  <a:srgbClr val="0000FF"/>
                </a:solidFill>
                <a:ea typeface="ＭＳ Ｐゴシック" pitchFamily="-108" charset="-128"/>
                <a:cs typeface="ＭＳ Ｐゴシック" pitchFamily="-108" charset="-128"/>
              </a:rPr>
              <a:t>Model</a:t>
            </a:r>
            <a:endParaRPr lang="en-US" dirty="0" smtClean="0">
              <a:ea typeface="ＭＳ Ｐゴシック" pitchFamily="-108" charset="-128"/>
              <a:cs typeface="ＭＳ Ｐゴシック" pitchFamily="-108" charset="-128"/>
            </a:endParaRPr>
          </a:p>
          <a:p>
            <a:pPr>
              <a:buFont typeface="Wingdings" pitchFamily="-108" charset="2"/>
              <a:buNone/>
            </a:pP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	Use the effective </a:t>
            </a:r>
            <a:r>
              <a:rPr lang="en-US" dirty="0" err="1" smtClean="0">
                <a:ea typeface="ＭＳ Ｐゴシック" pitchFamily="-108" charset="-128"/>
                <a:cs typeface="ＭＳ Ｐゴシック" pitchFamily="-108" charset="-128"/>
              </a:rPr>
              <a:t>Lagrangian</a:t>
            </a:r>
            <a:endParaRPr lang="en-US" dirty="0" smtClean="0">
              <a:ea typeface="ＭＳ Ｐゴシック" pitchFamily="-108" charset="-128"/>
              <a:cs typeface="ＭＳ Ｐゴシック" pitchFamily="-108" charset="-128"/>
            </a:endParaRPr>
          </a:p>
          <a:p>
            <a:endParaRPr lang="en-US" dirty="0" smtClean="0">
              <a:ea typeface="ＭＳ Ｐゴシック" pitchFamily="-108" charset="-128"/>
              <a:cs typeface="ＭＳ Ｐゴシック" pitchFamily="-108" charset="-128"/>
            </a:endParaRPr>
          </a:p>
          <a:p>
            <a:endParaRPr lang="en-US" dirty="0" smtClean="0">
              <a:ea typeface="ＭＳ Ｐゴシック" pitchFamily="-108" charset="-128"/>
              <a:cs typeface="ＭＳ Ｐゴシック" pitchFamily="-108" charset="-128"/>
            </a:endParaRPr>
          </a:p>
          <a:p>
            <a:pPr>
              <a:buNone/>
            </a:pPr>
            <a:r>
              <a:rPr lang="en-US" dirty="0" smtClean="0"/>
              <a:t>	where </a:t>
            </a:r>
            <a:r>
              <a:rPr lang="en-US" i="1" dirty="0" err="1" smtClean="0">
                <a:solidFill>
                  <a:srgbClr val="FF0000"/>
                </a:solidFill>
              </a:rPr>
              <a:t>λ</a:t>
            </a:r>
            <a:r>
              <a:rPr lang="en-US" dirty="0" smtClean="0"/>
              <a:t> = 1/</a:t>
            </a:r>
            <a:r>
              <a:rPr lang="en-US" dirty="0" smtClean="0"/>
              <a:t>Λ</a:t>
            </a:r>
            <a:r>
              <a:rPr lang="en-US" baseline="30000" dirty="0" smtClean="0"/>
              <a:t>2</a:t>
            </a:r>
            <a:r>
              <a:rPr lang="en-US" dirty="0" smtClean="0"/>
              <a:t>,  </a:t>
            </a:r>
            <a:r>
              <a:rPr lang="en-US" i="1" dirty="0" err="1" smtClean="0">
                <a:solidFill>
                  <a:srgbClr val="0000FF"/>
                </a:solidFill>
              </a:rPr>
              <a:t>κ</a:t>
            </a:r>
            <a:r>
              <a:rPr lang="en-US" baseline="-25000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/>
              <a:t> are free </a:t>
            </a:r>
            <a:r>
              <a:rPr lang="en-US" dirty="0" smtClean="0"/>
              <a:t>parameters, </a:t>
            </a:r>
            <a:r>
              <a:rPr lang="en-US" dirty="0" smtClean="0"/>
              <a:t>and each </a:t>
            </a:r>
            <a:r>
              <a:rPr lang="en-US" i="1" dirty="0" err="1" smtClean="0"/>
              <a:t>O</a:t>
            </a:r>
            <a:r>
              <a:rPr lang="en-US" baseline="-25000" dirty="0" err="1" smtClean="0"/>
              <a:t>i</a:t>
            </a:r>
            <a:r>
              <a:rPr lang="en-US" dirty="0" smtClean="0"/>
              <a:t> is a sum</a:t>
            </a:r>
            <a:r>
              <a:rPr lang="en-US" dirty="0" smtClean="0"/>
              <a:t> </a:t>
            </a:r>
            <a:r>
              <a:rPr lang="en-US" dirty="0" smtClean="0"/>
              <a:t>of</a:t>
            </a:r>
            <a:r>
              <a:rPr lang="en-US" dirty="0" smtClean="0"/>
              <a:t> </a:t>
            </a:r>
            <a:r>
              <a:rPr lang="en-US" dirty="0" smtClean="0"/>
              <a:t>dim-6 operators: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i="1" dirty="0" smtClean="0"/>
              <a:t>O</a:t>
            </a:r>
            <a:r>
              <a:rPr lang="en-US" baseline="-25000" dirty="0" smtClean="0"/>
              <a:t>1,2</a:t>
            </a:r>
            <a:r>
              <a:rPr lang="en-US" dirty="0" smtClean="0"/>
              <a:t> ~ </a:t>
            </a:r>
            <a:r>
              <a:rPr lang="en-US" dirty="0" err="1" smtClean="0"/>
              <a:t>ū</a:t>
            </a:r>
            <a:r>
              <a:rPr lang="en-US" baseline="-25000" dirty="0" err="1" smtClean="0"/>
              <a:t>L</a:t>
            </a:r>
            <a:r>
              <a:rPr lang="en-US" dirty="0" err="1" smtClean="0"/>
              <a:t>γ</a:t>
            </a:r>
            <a:r>
              <a:rPr lang="en-US" baseline="-25000" dirty="0" err="1" smtClean="0"/>
              <a:t>μ</a:t>
            </a:r>
            <a:r>
              <a:rPr lang="en-US" dirty="0" err="1" smtClean="0"/>
              <a:t>u</a:t>
            </a:r>
            <a:r>
              <a:rPr lang="en-US" baseline="-25000" dirty="0" err="1" smtClean="0"/>
              <a:t>L</a:t>
            </a:r>
            <a:r>
              <a:rPr lang="en-US" dirty="0" smtClean="0"/>
              <a:t> </a:t>
            </a:r>
            <a:r>
              <a:rPr lang="en-US" dirty="0" err="1" smtClean="0"/>
              <a:t>ū</a:t>
            </a:r>
            <a:r>
              <a:rPr lang="en-US" baseline="-25000" dirty="0" err="1" smtClean="0"/>
              <a:t>L</a:t>
            </a:r>
            <a:r>
              <a:rPr lang="en-US" dirty="0" err="1" smtClean="0"/>
              <a:t>γ</a:t>
            </a:r>
            <a:r>
              <a:rPr lang="en-US" baseline="30000" dirty="0" err="1" smtClean="0"/>
              <a:t>μ</a:t>
            </a:r>
            <a:r>
              <a:rPr lang="en-US" dirty="0" err="1" smtClean="0"/>
              <a:t>u</a:t>
            </a:r>
            <a:r>
              <a:rPr lang="en-US" baseline="-25000" dirty="0" err="1" smtClean="0"/>
              <a:t>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i="1" dirty="0" smtClean="0"/>
              <a:t>O</a:t>
            </a:r>
            <a:r>
              <a:rPr lang="en-US" baseline="-25000" dirty="0" smtClean="0"/>
              <a:t>3,4</a:t>
            </a:r>
            <a:r>
              <a:rPr lang="en-US" dirty="0" smtClean="0"/>
              <a:t> ~ </a:t>
            </a:r>
            <a:r>
              <a:rPr lang="en-US" dirty="0" err="1" smtClean="0"/>
              <a:t>ū</a:t>
            </a:r>
            <a:r>
              <a:rPr lang="en-US" baseline="-25000" dirty="0" err="1" smtClean="0"/>
              <a:t>L</a:t>
            </a:r>
            <a:r>
              <a:rPr lang="en-US" dirty="0" err="1" smtClean="0"/>
              <a:t>γ</a:t>
            </a:r>
            <a:r>
              <a:rPr lang="en-US" baseline="-25000" dirty="0" err="1" smtClean="0"/>
              <a:t>μ</a:t>
            </a:r>
            <a:r>
              <a:rPr lang="en-US" dirty="0" err="1" smtClean="0"/>
              <a:t>u</a:t>
            </a:r>
            <a:r>
              <a:rPr lang="en-US" baseline="-25000" dirty="0" err="1" smtClean="0"/>
              <a:t>L</a:t>
            </a:r>
            <a:r>
              <a:rPr lang="en-US" dirty="0" smtClean="0"/>
              <a:t> </a:t>
            </a:r>
            <a:r>
              <a:rPr lang="en-US" dirty="0" err="1" smtClean="0"/>
              <a:t>ū</a:t>
            </a:r>
            <a:r>
              <a:rPr lang="en-US" baseline="-25000" dirty="0" err="1" smtClean="0"/>
              <a:t>R</a:t>
            </a:r>
            <a:r>
              <a:rPr lang="en-US" dirty="0" err="1" smtClean="0"/>
              <a:t>γ</a:t>
            </a:r>
            <a:r>
              <a:rPr lang="en-US" baseline="30000" dirty="0" err="1" smtClean="0"/>
              <a:t>μ</a:t>
            </a:r>
            <a:r>
              <a:rPr lang="en-US" dirty="0" err="1" smtClean="0"/>
              <a:t>u</a:t>
            </a:r>
            <a:r>
              <a:rPr lang="en-US" baseline="-25000" dirty="0" err="1" smtClean="0"/>
              <a:t>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i="1" dirty="0" smtClean="0"/>
              <a:t>O</a:t>
            </a:r>
            <a:r>
              <a:rPr lang="en-US" baseline="-25000" dirty="0" smtClean="0"/>
              <a:t>5,6</a:t>
            </a:r>
            <a:r>
              <a:rPr lang="en-US" dirty="0" smtClean="0"/>
              <a:t> ~ </a:t>
            </a:r>
            <a:r>
              <a:rPr lang="en-US" dirty="0" err="1" smtClean="0"/>
              <a:t>ū</a:t>
            </a:r>
            <a:r>
              <a:rPr lang="en-US" baseline="-25000" dirty="0" err="1" smtClean="0"/>
              <a:t>R</a:t>
            </a:r>
            <a:r>
              <a:rPr lang="en-US" dirty="0" err="1" smtClean="0"/>
              <a:t>γ</a:t>
            </a:r>
            <a:r>
              <a:rPr lang="en-US" baseline="-25000" dirty="0" err="1" smtClean="0"/>
              <a:t>μ</a:t>
            </a:r>
            <a:r>
              <a:rPr lang="en-US" dirty="0" err="1" smtClean="0"/>
              <a:t>u</a:t>
            </a:r>
            <a:r>
              <a:rPr lang="en-US" baseline="-25000" dirty="0" err="1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ū</a:t>
            </a:r>
            <a:r>
              <a:rPr lang="en-US" baseline="-25000" dirty="0" err="1" smtClean="0"/>
              <a:t>R</a:t>
            </a:r>
            <a:r>
              <a:rPr lang="en-US" dirty="0" err="1" smtClean="0"/>
              <a:t>γ</a:t>
            </a:r>
            <a:r>
              <a:rPr lang="en-US" baseline="30000" dirty="0" err="1" smtClean="0"/>
              <a:t>μ</a:t>
            </a:r>
            <a:r>
              <a:rPr lang="en-US" dirty="0" err="1" smtClean="0"/>
              <a:t>u</a:t>
            </a:r>
            <a:r>
              <a:rPr lang="en-US" baseline="-25000" dirty="0" err="1" smtClean="0"/>
              <a:t>R</a:t>
            </a:r>
            <a:endParaRPr lang="en-US" baseline="-25000" dirty="0" smtClean="0"/>
          </a:p>
          <a:p>
            <a:endParaRPr lang="en-US" dirty="0" smtClean="0"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946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-108" charset="0"/>
                <a:ea typeface="ＭＳ Ｐゴシック" pitchFamily="-108" charset="-128"/>
                <a:cs typeface="ＭＳ Ｐゴシック" pitchFamily="-108" charset="-128"/>
              </a:rPr>
              <a:t>Harrison Prosper</a:t>
            </a:r>
          </a:p>
        </p:txBody>
      </p:sp>
      <p:sp>
        <p:nvSpPr>
          <p:cNvPr id="1946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7563ACF1-841D-584A-9955-FE424E7E591B}" type="slidenum">
              <a:rPr lang="en-US" smtClean="0">
                <a:latin typeface="Times New Roman" pitchFamily="-108" charset="0"/>
                <a:ea typeface="ＭＳ Ｐゴシック" pitchFamily="-108" charset="-128"/>
                <a:cs typeface="ＭＳ Ｐゴシック" pitchFamily="-108" charset="-128"/>
              </a:rPr>
              <a:pPr/>
              <a:t>4</a:t>
            </a:fld>
            <a:endParaRPr lang="en-US" smtClean="0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2243138" y="2286000"/>
          <a:ext cx="2733675" cy="831850"/>
        </p:xfrm>
        <a:graphic>
          <a:graphicData uri="http://schemas.openxmlformats.org/presentationml/2006/ole">
            <p:oleObj spid="_x0000_s19464" name="Equation" r:id="rId3" imgW="1460500" imgH="4445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QCD+CI cross section, @NLO, can be written as</a:t>
            </a:r>
          </a:p>
          <a:p>
            <a:pPr>
              <a:buNone/>
            </a:pPr>
            <a:r>
              <a:rPr lang="en-US" dirty="0" smtClean="0"/>
              <a:t>				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		where	 </a:t>
            </a:r>
            <a:r>
              <a:rPr lang="en-US" i="1" dirty="0" err="1" smtClean="0"/>
              <a:t>g</a:t>
            </a:r>
            <a:r>
              <a:rPr lang="en-US" dirty="0" smtClean="0"/>
              <a:t> = –ln(</a:t>
            </a:r>
            <a:r>
              <a:rPr lang="en-US" i="1" dirty="0" smtClean="0"/>
              <a:t>μ</a:t>
            </a:r>
            <a:r>
              <a:rPr lang="en-US" sz="2800" baseline="-25000" dirty="0" smtClean="0"/>
              <a:t>0</a:t>
            </a:r>
            <a:r>
              <a:rPr lang="en-US" dirty="0" smtClean="0"/>
              <a:t>√</a:t>
            </a:r>
            <a:r>
              <a:rPr lang="en-US" i="1" dirty="0" smtClean="0"/>
              <a:t>k</a:t>
            </a:r>
            <a:r>
              <a:rPr lang="en-US" dirty="0" smtClean="0"/>
              <a:t>) and</a:t>
            </a:r>
          </a:p>
          <a:p>
            <a:pPr>
              <a:buNone/>
            </a:pPr>
            <a:r>
              <a:rPr lang="en-US" dirty="0" smtClean="0"/>
              <a:t>							 </a:t>
            </a:r>
            <a:r>
              <a:rPr lang="en-US" i="1" dirty="0" err="1" smtClean="0"/>
              <a:t>f</a:t>
            </a:r>
            <a:r>
              <a:rPr lang="en-US" dirty="0" smtClean="0"/>
              <a:t>  = </a:t>
            </a:r>
            <a:r>
              <a:rPr lang="en-US" dirty="0" err="1" smtClean="0"/>
              <a:t>ln(√(</a:t>
            </a:r>
            <a:r>
              <a:rPr lang="en-US" i="1" dirty="0" err="1" smtClean="0"/>
              <a:t>k</a:t>
            </a:r>
            <a:r>
              <a:rPr lang="en-US" i="1" dirty="0" smtClean="0"/>
              <a:t> </a:t>
            </a:r>
            <a:r>
              <a:rPr lang="en-US" dirty="0" smtClean="0"/>
              <a:t>/ </a:t>
            </a:r>
            <a:r>
              <a:rPr lang="en-US" i="1" dirty="0" err="1" smtClean="0">
                <a:solidFill>
                  <a:srgbClr val="FF0000"/>
                </a:solidFill>
              </a:rPr>
              <a:t>λ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						</a:t>
            </a:r>
          </a:p>
          <a:p>
            <a:pPr>
              <a:buNone/>
            </a:pPr>
            <a:r>
              <a:rPr lang="en-US" dirty="0" smtClean="0"/>
              <a:t>						The CI term contains </a:t>
            </a:r>
            <a:r>
              <a:rPr lang="en-US" dirty="0" smtClean="0">
                <a:solidFill>
                  <a:srgbClr val="0033CC"/>
                </a:solidFill>
              </a:rPr>
              <a:t>57</a:t>
            </a:r>
          </a:p>
          <a:p>
            <a:pPr>
              <a:buNone/>
            </a:pPr>
            <a:r>
              <a:rPr lang="en-US" dirty="0" smtClean="0"/>
              <a:t>							coefficients</a:t>
            </a:r>
          </a:p>
          <a:p>
            <a:pPr>
              <a:buNone/>
            </a:pPr>
            <a:r>
              <a:rPr lang="en-US" dirty="0" smtClean="0"/>
              <a:t>					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123950" y="1905000"/>
          <a:ext cx="4838700" cy="4219575"/>
        </p:xfrm>
        <a:graphic>
          <a:graphicData uri="http://schemas.openxmlformats.org/presentationml/2006/ole">
            <p:oleObj spid="_x0000_s62466" name="Equation" r:id="rId3" imgW="2362200" imgH="2057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Theoretical Input</a:t>
            </a:r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QCD @ NLO </a:t>
            </a:r>
          </a:p>
          <a:p>
            <a:pPr>
              <a:buNone/>
            </a:pP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dirty="0" smtClean="0">
                <a:solidFill>
                  <a:srgbClr val="0033CC"/>
                </a:solidFill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	fastnlo_toolkit-2.3.1pre-1871 + fnl3332y0.tab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CI @ NLO</a:t>
            </a:r>
          </a:p>
          <a:p>
            <a:pPr lvl="1">
              <a:buNone/>
            </a:pP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		</a:t>
            </a:r>
            <a:r>
              <a:rPr lang="en-US" dirty="0" smtClean="0">
                <a:solidFill>
                  <a:srgbClr val="0033CC"/>
                </a:solidFill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CIJET-1.1</a:t>
            </a:r>
            <a:b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</a:b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pPr lvl="1"/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Non-</a:t>
            </a:r>
            <a:r>
              <a:rPr lang="en-US" dirty="0" err="1" smtClean="0">
                <a:ea typeface="ＭＳ Ｐゴシック" pitchFamily="-111" charset="-128"/>
                <a:cs typeface="ＭＳ Ｐゴシック" pitchFamily="-111" charset="-128"/>
              </a:rPr>
              <a:t>perturbative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corrections </a:t>
            </a:r>
            <a:r>
              <a:rPr lang="en-US" dirty="0" smtClean="0"/>
              <a:t>(</a:t>
            </a:r>
            <a:r>
              <a:rPr lang="en-US" dirty="0" err="1" smtClean="0"/>
              <a:t>Sanmay</a:t>
            </a:r>
            <a:r>
              <a:rPr lang="en-US" dirty="0" smtClean="0"/>
              <a:t> </a:t>
            </a:r>
            <a:r>
              <a:rPr lang="en-US" dirty="0" err="1" smtClean="0"/>
              <a:t>Ganguly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>
                <a:solidFill>
                  <a:srgbClr val="0033CC"/>
                </a:solidFill>
              </a:rPr>
              <a:t>PDFs</a:t>
            </a:r>
            <a:r>
              <a:rPr lang="en-US" dirty="0" smtClean="0">
                <a:solidFill>
                  <a:schemeClr val="tx2"/>
                </a:solidFill>
              </a:rPr>
              <a:t> (LHAPDF-6.1.4)</a:t>
            </a:r>
          </a:p>
          <a:p>
            <a:pPr lvl="1">
              <a:buNone/>
            </a:pPr>
            <a:r>
              <a:rPr lang="en-US" dirty="0" smtClean="0">
                <a:solidFill>
                  <a:schemeClr val="tx2"/>
                </a:solidFill>
              </a:rPr>
              <a:t>			CT10nlo, MSTW2008nlo68cl, NNPDF23_nlo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</a:t>
            </a:r>
          </a:p>
          <a:p>
            <a:pPr lvl="1">
              <a:buNone/>
            </a:pP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PDF </a:t>
            </a:r>
            <a:r>
              <a:rPr lang="en-US" dirty="0" smtClean="0"/>
              <a:t>Sets Used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      PDF </a:t>
            </a:r>
            <a:r>
              <a:rPr lang="en-US" dirty="0" smtClean="0"/>
              <a:t>sets used in CI search @ 8 TeV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8B39F8-C2E1-BF45-888C-7F0D0FB57CC4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066800" y="2286000"/>
          <a:ext cx="6781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333500"/>
                <a:gridCol w="1695450"/>
                <a:gridCol w="16954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CC"/>
                          </a:solidFill>
                        </a:rPr>
                        <a:t>CT10nlo</a:t>
                      </a:r>
                      <a:endParaRPr lang="en-US" dirty="0">
                        <a:solidFill>
                          <a:srgbClr val="FFFF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CC"/>
                          </a:solidFill>
                        </a:rPr>
                        <a:t>MSTW2008</a:t>
                      </a:r>
                      <a:endParaRPr lang="en-US" dirty="0">
                        <a:solidFill>
                          <a:srgbClr val="FFFF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CC"/>
                          </a:solidFill>
                        </a:rPr>
                        <a:t>NNPDF2.3</a:t>
                      </a:r>
                      <a:endParaRPr lang="en-US" dirty="0">
                        <a:solidFill>
                          <a:srgbClr val="FFFFCC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No. of PDFs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No. of 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HERA</a:t>
                      </a:r>
                      <a:r>
                        <a:rPr lang="en-US" baseline="0" dirty="0" smtClean="0"/>
                        <a:t> DIS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Fixed-target DIS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Fixed-target 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Tevatron</a:t>
                      </a:r>
                      <a:r>
                        <a:rPr lang="en-US" baseline="0" dirty="0" smtClean="0"/>
                        <a:t> W, </a:t>
                      </a:r>
                      <a:r>
                        <a:rPr lang="en-US" baseline="0" dirty="0" err="1" smtClean="0"/>
                        <a:t>Z+jets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LHC W,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Z+jets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9862" y="5638800"/>
            <a:ext cx="6722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S. Forte and </a:t>
            </a:r>
            <a:r>
              <a:rPr lang="en-US" sz="2000" dirty="0" err="1" smtClean="0"/>
              <a:t>G.Watt</a:t>
            </a:r>
            <a:r>
              <a:rPr lang="en-US" sz="2000" dirty="0" smtClean="0"/>
              <a:t>, </a:t>
            </a:r>
            <a:r>
              <a:rPr lang="en-US" sz="2000" dirty="0" err="1" smtClean="0"/>
              <a:t>Ann.Rev.Nucl.Part.Sci</a:t>
            </a:r>
            <a:r>
              <a:rPr lang="en-US" sz="2000" dirty="0" smtClean="0"/>
              <a:t>. 63 (2013) 291-328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Introduction</a:t>
            </a:r>
          </a:p>
          <a:p>
            <a:r>
              <a:rPr lang="en-US" b="1" dirty="0" smtClean="0">
                <a:solidFill>
                  <a:srgbClr val="0033CC"/>
                </a:solidFill>
                <a:ea typeface="ＭＳ Ｐゴシック" pitchFamily="-108" charset="-128"/>
                <a:cs typeface="ＭＳ Ｐゴシック" pitchFamily="-108" charset="-128"/>
              </a:rPr>
              <a:t>Analysis Overview</a:t>
            </a:r>
          </a:p>
          <a:p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PDF 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Uncertainties in CI Search</a:t>
            </a:r>
          </a:p>
          <a:p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Summary</a:t>
            </a:r>
            <a:endParaRPr lang="en-US" dirty="0" smtClean="0"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Times New Roman" pitchFamily="-108" charset="0"/>
                <a:ea typeface="ＭＳ Ｐゴシック" pitchFamily="-108" charset="-128"/>
                <a:cs typeface="ＭＳ Ｐゴシック" pitchFamily="-108" charset="-128"/>
              </a:rPr>
              <a:t>Harrison Prosper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01086B28-E177-9346-819E-6FDE6411AF2F}" type="slidenum">
              <a:rPr lang="en-US" smtClean="0">
                <a:latin typeface="Times New Roman" pitchFamily="-108" charset="0"/>
                <a:ea typeface="ＭＳ Ｐゴシック" pitchFamily="-108" charset="-128"/>
                <a:cs typeface="ＭＳ Ｐゴシック" pitchFamily="-108" charset="-128"/>
              </a:rPr>
              <a:pPr/>
              <a:t>8</a:t>
            </a:fld>
            <a:endParaRPr lang="en-US" smtClean="0">
              <a:latin typeface="Times New Roman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Analysis Steps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CT10, MSTW2008, generate 100 </a:t>
            </a:r>
            <a:r>
              <a:rPr lang="en-US" i="1" dirty="0" smtClean="0">
                <a:solidFill>
                  <a:srgbClr val="0000FF"/>
                </a:solidFill>
              </a:rPr>
              <a:t>randomly</a:t>
            </a:r>
            <a:r>
              <a:rPr lang="en-US" dirty="0" smtClean="0"/>
              <a:t> sampled PDF </a:t>
            </a:r>
            <a:r>
              <a:rPr lang="en-US" dirty="0" smtClean="0"/>
              <a:t>sets (</a:t>
            </a:r>
            <a:r>
              <a:rPr lang="en-US" dirty="0" smtClean="0"/>
              <a:t>u</a:t>
            </a:r>
            <a:r>
              <a:rPr lang="en-US" dirty="0" smtClean="0"/>
              <a:t>sing </a:t>
            </a:r>
            <a:r>
              <a:rPr lang="en-US" dirty="0" smtClean="0">
                <a:solidFill>
                  <a:srgbClr val="0000FF"/>
                </a:solidFill>
              </a:rPr>
              <a:t>hessian2replicas</a:t>
            </a:r>
            <a:r>
              <a:rPr lang="en-US" dirty="0" smtClean="0"/>
              <a:t> in LHAPDF6), plus the 100 random sets from NNPDF.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each of the randomly sampled PDF sets and 7 combinations of the renormalization and factorization scales, compute the QCD inclusive jet </a:t>
            </a:r>
            <a:r>
              <a:rPr lang="en-US" i="1" dirty="0" smtClean="0"/>
              <a:t>p</a:t>
            </a:r>
            <a:r>
              <a:rPr lang="en-US" baseline="-25000" dirty="0" smtClean="0"/>
              <a:t>T</a:t>
            </a:r>
            <a:r>
              <a:rPr lang="en-US" dirty="0" smtClean="0"/>
              <a:t> </a:t>
            </a:r>
            <a:r>
              <a:rPr lang="en-US" dirty="0" smtClean="0"/>
              <a:t>spectrum</a:t>
            </a:r>
            <a:r>
              <a:rPr lang="en-US" dirty="0" smtClean="0"/>
              <a:t> and   the CI contribution for given </a:t>
            </a:r>
            <a:r>
              <a:rPr lang="en-US" dirty="0" smtClean="0"/>
              <a:t>values </a:t>
            </a:r>
            <a:r>
              <a:rPr lang="en-US" dirty="0" smtClean="0"/>
              <a:t>of </a:t>
            </a:r>
            <a:r>
              <a:rPr lang="en-US" i="1" dirty="0" err="1" smtClean="0">
                <a:solidFill>
                  <a:srgbClr val="0033CC"/>
                </a:solidFill>
              </a:rPr>
              <a:t>κ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33CC"/>
                </a:solidFill>
              </a:rPr>
              <a:t>Λ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Convolve each spectrum with the jet response function taking into account </a:t>
            </a:r>
            <a:r>
              <a:rPr lang="en-US" dirty="0" smtClean="0"/>
              <a:t>JES and JER uncertainties.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Average likelihood over pooled ensemble of spectra.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Compute limit on </a:t>
            </a:r>
            <a:r>
              <a:rPr lang="en-US" dirty="0" err="1" smtClean="0">
                <a:solidFill>
                  <a:srgbClr val="0033CC"/>
                </a:solidFill>
              </a:rPr>
              <a:t>Λ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for specific values of </a:t>
            </a:r>
            <a:r>
              <a:rPr lang="en-US" i="1" dirty="0" err="1" smtClean="0">
                <a:solidFill>
                  <a:srgbClr val="0033CC"/>
                </a:solidFill>
              </a:rPr>
              <a:t>κ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 smtClean="0">
              <a:solidFill>
                <a:srgbClr val="000000"/>
              </a:solidFill>
            </a:endParaRPr>
          </a:p>
          <a:p>
            <a:pPr marL="857250" lvl="1" indent="-457200">
              <a:buNone/>
            </a:pPr>
            <a:endParaRPr lang="en-US" dirty="0" smtClean="0"/>
          </a:p>
          <a:p>
            <a:pPr marL="857250" lvl="1" indent="-457200">
              <a:buNone/>
            </a:pPr>
            <a:r>
              <a:rPr lang="en-US" dirty="0" smtClean="0"/>
              <a:t>	</a:t>
            </a:r>
          </a:p>
          <a:p>
            <a:pPr marL="857250" lvl="1" indent="-457200">
              <a:buNone/>
            </a:pPr>
            <a:r>
              <a:rPr lang="en-US" dirty="0" smtClean="0"/>
              <a:t>	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25594</TotalTime>
  <Words>1085</Words>
  <Application>Microsoft Macintosh PowerPoint</Application>
  <PresentationFormat>Letter Paper (8.5x11 in)</PresentationFormat>
  <Paragraphs>228</Paragraphs>
  <Slides>21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Default Design</vt:lpstr>
      <vt:lpstr>Equation</vt:lpstr>
      <vt:lpstr>MathType 6.0 Equation</vt:lpstr>
      <vt:lpstr>Contact Interactions Search Using Inclusive Jet Spectrum PDF Uncertainties</vt:lpstr>
      <vt:lpstr>Outline</vt:lpstr>
      <vt:lpstr>Introduction</vt:lpstr>
      <vt:lpstr>Introduction</vt:lpstr>
      <vt:lpstr>Introduction</vt:lpstr>
      <vt:lpstr>Introduction</vt:lpstr>
      <vt:lpstr>Summary of PDF Sets Used</vt:lpstr>
      <vt:lpstr>Outline</vt:lpstr>
      <vt:lpstr>Analysis Overview</vt:lpstr>
      <vt:lpstr>Analysis Overview</vt:lpstr>
      <vt:lpstr>Analysis Overview</vt:lpstr>
      <vt:lpstr>Outline</vt:lpstr>
      <vt:lpstr>PDF Uncertainties</vt:lpstr>
      <vt:lpstr>CT10nlo PDF Uncertainties</vt:lpstr>
      <vt:lpstr>CT10nlo PDF Uncertainties</vt:lpstr>
      <vt:lpstr> MSTW2008nlo PDF Uncertainties</vt:lpstr>
      <vt:lpstr> NNPDF23 PDF Uncertainties</vt:lpstr>
      <vt:lpstr>Issues with PDF Fits</vt:lpstr>
      <vt:lpstr>Issues with PDF Fits</vt:lpstr>
      <vt:lpstr>Issues with PDF Fits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Harrison Prosper</cp:lastModifiedBy>
  <cp:revision>700</cp:revision>
  <cp:lastPrinted>1998-10-12T21:43:15Z</cp:lastPrinted>
  <dcterms:created xsi:type="dcterms:W3CDTF">2014-11-20T04:45:55Z</dcterms:created>
  <dcterms:modified xsi:type="dcterms:W3CDTF">2014-11-20T06:59:10Z</dcterms:modified>
</cp:coreProperties>
</file>