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755" r:id="rId2"/>
    <p:sldId id="814" r:id="rId3"/>
    <p:sldId id="816" r:id="rId4"/>
    <p:sldId id="828" r:id="rId5"/>
    <p:sldId id="827" r:id="rId6"/>
    <p:sldId id="817" r:id="rId7"/>
    <p:sldId id="807" r:id="rId8"/>
    <p:sldId id="818" r:id="rId9"/>
    <p:sldId id="819" r:id="rId10"/>
    <p:sldId id="822" r:id="rId11"/>
    <p:sldId id="831" r:id="rId12"/>
    <p:sldId id="823" r:id="rId13"/>
    <p:sldId id="824" r:id="rId14"/>
    <p:sldId id="832" r:id="rId15"/>
    <p:sldId id="829" r:id="rId16"/>
    <p:sldId id="764" r:id="rId17"/>
    <p:sldId id="830" r:id="rId18"/>
    <p:sldId id="826" r:id="rId19"/>
    <p:sldId id="800" r:id="rId20"/>
    <p:sldId id="833" r:id="rId21"/>
    <p:sldId id="808" r:id="rId22"/>
    <p:sldId id="813" r:id="rId23"/>
    <p:sldId id="779" r:id="rId24"/>
    <p:sldId id="793" r:id="rId25"/>
    <p:sldId id="820" r:id="rId26"/>
    <p:sldId id="821" r:id="rId27"/>
    <p:sldId id="834" r:id="rId28"/>
    <p:sldId id="835" r:id="rId29"/>
    <p:sldId id="836" r:id="rId30"/>
    <p:sldId id="837" r:id="rId31"/>
    <p:sldId id="795" r:id="rId32"/>
    <p:sldId id="773" r:id="rId33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ict"/><Relationship Id="rId2" Type="http://schemas.openxmlformats.org/officeDocument/2006/relationships/image" Target="../media/image3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d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d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df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df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df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df"/><Relationship Id="rId3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df"/><Relationship Id="rId3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df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d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Using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</a:t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Plans for 13 TeV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Suneel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Dutt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Bipen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Kotwal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and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Shoolini University, 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Exotica </a:t>
            </a:r>
            <a:r>
              <a:rPr lang="en-US" sz="2000" dirty="0" err="1" smtClean="0">
                <a:ea typeface="ＭＳ Ｐゴシック" pitchFamily="-111" charset="-128"/>
                <a:cs typeface="ＭＳ Ｐゴシック" pitchFamily="-111" charset="-128"/>
              </a:rPr>
              <a:t>Jets+X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Working Group Meeting</a:t>
            </a: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7 March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Proposed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Near Future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results of the proposed analysis to be reliable, it is critical that the uncertainties be correctly accounted for, including the correlations across bins, and across models.</a:t>
            </a:r>
          </a:p>
          <a:p>
            <a:endParaRPr lang="en-US" dirty="0" smtClean="0"/>
          </a:p>
          <a:p>
            <a:r>
              <a:rPr lang="en-US" dirty="0" smtClean="0"/>
              <a:t>We therefore propose to </a:t>
            </a:r>
            <a:r>
              <a:rPr lang="en-US" i="1" dirty="0" smtClean="0"/>
              <a:t>integrate</a:t>
            </a:r>
            <a:r>
              <a:rPr lang="en-US" dirty="0" smtClean="0"/>
              <a:t> over the jet energy scale (JES), jet energy resolution (JER), and </a:t>
            </a:r>
            <a:r>
              <a:rPr lang="en-US" dirty="0" err="1" smtClean="0"/>
              <a:t>parton</a:t>
            </a:r>
            <a:r>
              <a:rPr lang="en-US" dirty="0" smtClean="0"/>
              <a:t> density function (PDF) parameters by </a:t>
            </a:r>
            <a:r>
              <a:rPr lang="en-US" i="1" dirty="0" smtClean="0"/>
              <a:t>sampling</a:t>
            </a:r>
            <a:r>
              <a:rPr lang="en-US" dirty="0" smtClean="0"/>
              <a:t> over these quantities. </a:t>
            </a:r>
          </a:p>
          <a:p>
            <a:endParaRPr lang="en-US" dirty="0" smtClean="0"/>
          </a:p>
          <a:p>
            <a:r>
              <a:rPr lang="en-US" dirty="0" smtClean="0"/>
              <a:t>Furthermore, we plan to </a:t>
            </a:r>
            <a:r>
              <a:rPr lang="en-US" i="1" dirty="0" smtClean="0"/>
              <a:t>sum</a:t>
            </a:r>
            <a:r>
              <a:rPr lang="en-US" dirty="0" smtClean="0"/>
              <a:t> over three different PDF sets in order to account for the uncertainty arising from the different estimates of the PDFs by different PDF groups.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PDF, we shall generate 500 </a:t>
            </a:r>
            <a:r>
              <a:rPr lang="en-US" i="1" dirty="0" smtClean="0">
                <a:solidFill>
                  <a:srgbClr val="0033CC"/>
                </a:solidFill>
              </a:rPr>
              <a:t>randomly</a:t>
            </a:r>
            <a:r>
              <a:rPr lang="en-US" dirty="0" smtClean="0"/>
              <a:t> sampled PDF sets using the tool </a:t>
            </a:r>
            <a:r>
              <a:rPr lang="en-US" dirty="0" smtClean="0">
                <a:solidFill>
                  <a:srgbClr val="0033CC"/>
                </a:solidFill>
              </a:rPr>
              <a:t>hessian2replicas</a:t>
            </a:r>
            <a:r>
              <a:rPr lang="en-US" dirty="0" smtClean="0"/>
              <a:t> in LHAPDF6.1.6, except for NNPDF30_nlo for which the sample already exists.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of the randomly sampled PDF sets and 7 combinations of the renormalization and factorization scales, we shall compute the QCD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spectrum. This will yield 3500 spectra.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the same for the 57 differential coefficients needed to compute the CI spectra for </a:t>
            </a:r>
            <a:r>
              <a:rPr lang="en-US" i="1" dirty="0" smtClean="0"/>
              <a:t>arbitrary</a:t>
            </a:r>
            <a:r>
              <a:rPr lang="en-US" dirty="0" smtClean="0"/>
              <a:t> 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. 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Convolve each differential spectrum, </a:t>
            </a:r>
            <a:r>
              <a:rPr lang="en-US" i="1" dirty="0" err="1" smtClean="0">
                <a:solidFill>
                  <a:srgbClr val="0033CC"/>
                </a:solidFill>
              </a:rPr>
              <a:t>f</a:t>
            </a:r>
            <a:r>
              <a:rPr lang="en-US" i="1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</a:t>
            </a:r>
            <a:r>
              <a:rPr lang="en-US" i="1" dirty="0" smtClean="0">
                <a:solidFill>
                  <a:srgbClr val="0033CC"/>
                </a:solidFill>
              </a:rPr>
              <a:t>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dirty="0" smtClean="0">
                <a:solidFill>
                  <a:srgbClr val="0033CC"/>
                </a:solidFill>
              </a:rPr>
              <a:t>) = </a:t>
            </a:r>
            <a:r>
              <a:rPr lang="en-US" i="1" dirty="0" smtClean="0">
                <a:solidFill>
                  <a:srgbClr val="0033CC"/>
                </a:solidFill>
              </a:rPr>
              <a:t>d</a:t>
            </a:r>
            <a:r>
              <a:rPr lang="en-US" baseline="30000" dirty="0" smtClean="0">
                <a:solidFill>
                  <a:srgbClr val="0033CC"/>
                </a:solidFill>
              </a:rPr>
              <a:t>2</a:t>
            </a:r>
            <a:r>
              <a:rPr lang="en-US" i="1" dirty="0" smtClean="0">
                <a:solidFill>
                  <a:srgbClr val="0033CC"/>
                </a:solidFill>
              </a:rPr>
              <a:t>F</a:t>
            </a:r>
            <a:r>
              <a:rPr lang="en-US" dirty="0" smtClean="0">
                <a:solidFill>
                  <a:srgbClr val="0033CC"/>
                </a:solidFill>
              </a:rPr>
              <a:t>/</a:t>
            </a:r>
            <a:r>
              <a:rPr lang="en-US" i="1" dirty="0" smtClean="0">
                <a:solidFill>
                  <a:srgbClr val="0033CC"/>
                </a:solidFill>
              </a:rPr>
              <a:t>dp</a:t>
            </a:r>
            <a:r>
              <a:rPr lang="en-US" baseline="-25000" dirty="0" smtClean="0">
                <a:solidFill>
                  <a:srgbClr val="0033CC"/>
                </a:solidFill>
              </a:rPr>
              <a:t>T</a:t>
            </a:r>
            <a:r>
              <a:rPr lang="en-US" i="1" dirty="0" smtClean="0">
                <a:solidFill>
                  <a:srgbClr val="0033CC"/>
                </a:solidFill>
              </a:rPr>
              <a:t>d|y|</a:t>
            </a:r>
            <a:r>
              <a:rPr lang="en-US" dirty="0" smtClean="0"/>
              <a:t> (either QCD or the 57 CI coefficients),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with the jet response function </a:t>
            </a:r>
            <a:r>
              <a:rPr lang="en-US" i="1" dirty="0" smtClean="0">
                <a:solidFill>
                  <a:srgbClr val="0033CC"/>
                </a:solidFill>
              </a:rPr>
              <a:t>R</a:t>
            </a:r>
            <a:r>
              <a:rPr lang="en-US" dirty="0" smtClean="0"/>
              <a:t>, while accounting for the uncertainty in the jet energy scale and jet energy resolution, taking care to maintain the correlations across all bins and all spectra.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08275" y="2971800"/>
          <a:ext cx="3517900" cy="619125"/>
        </p:xfrm>
        <a:graphic>
          <a:graphicData uri="http://schemas.openxmlformats.org/presentationml/2006/ole">
            <p:oleObj spid="_x0000_s120834" name="Equation" r:id="rId3" imgW="1879600" imgH="330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Compute the likelihood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denotes the counts per bin, </a:t>
            </a:r>
            <a:r>
              <a:rPr lang="en-US" i="1" dirty="0" err="1" smtClean="0"/>
              <a:t>ν</a:t>
            </a:r>
            <a:r>
              <a:rPr lang="en-US" dirty="0" smtClean="0"/>
              <a:t> denotes the JES, JER, and PDF nuisance parameters and, in the absence of evidence of a significant deviation from QCD, set limits on </a:t>
            </a:r>
            <a:r>
              <a:rPr lang="en-US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for different choices of </a:t>
            </a:r>
            <a:r>
              <a:rPr lang="en-US" i="1" dirty="0" err="1" smtClean="0">
                <a:solidFill>
                  <a:srgbClr val="0000FF"/>
                </a:solidFill>
              </a:rPr>
              <a:t>κ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function </a:t>
            </a:r>
            <a:r>
              <a:rPr lang="en-US" i="1" dirty="0" err="1" smtClean="0"/>
              <a:t>π</a:t>
            </a:r>
            <a:r>
              <a:rPr lang="en-US" dirty="0" err="1" smtClean="0"/>
              <a:t>(</a:t>
            </a:r>
            <a:r>
              <a:rPr lang="en-US" i="1" dirty="0" err="1" smtClean="0"/>
              <a:t>ν</a:t>
            </a:r>
            <a:r>
              <a:rPr lang="en-US" dirty="0" smtClean="0"/>
              <a:t>) encodes the JES, JER, and PDF nuisance parameters.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638300" y="2362200"/>
          <a:ext cx="5811838" cy="1524000"/>
        </p:xfrm>
        <a:graphic>
          <a:graphicData uri="http://schemas.openxmlformats.org/presentationml/2006/ole">
            <p:oleObj spid="_x0000_s129027" name="Equation" r:id="rId3" imgW="2857500" imgH="749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Proposed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0033CC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Near Future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Machinery for computing and smearing spectra thoroughly exercised at 8 TeV. The 13 TeV version requires minor updates.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Corrections</a:t>
            </a:r>
            <a:r>
              <a:rPr lang="en-US" dirty="0" smtClean="0"/>
              <a:t>: Non-</a:t>
            </a:r>
            <a:r>
              <a:rPr lang="en-US" dirty="0" err="1" smtClean="0"/>
              <a:t>perturbative</a:t>
            </a:r>
            <a:r>
              <a:rPr lang="en-US" dirty="0" smtClean="0"/>
              <a:t> corrections obtained from inclusive jet cross section group (Paolo </a:t>
            </a:r>
            <a:r>
              <a:rPr lang="en-US" dirty="0" err="1" smtClean="0"/>
              <a:t>Gunnelli</a:t>
            </a:r>
            <a:r>
              <a:rPr lang="en-US" dirty="0" smtClean="0"/>
              <a:t>). 13 TeV electroweak corrections not yet available.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</a:rPr>
              <a:t>Data</a:t>
            </a:r>
            <a:r>
              <a:rPr lang="en-US" dirty="0" smtClean="0"/>
              <a:t>: Have in hand details of first measurement of inclusive jet spectrum from inclusive jet cross section group. </a:t>
            </a:r>
            <a:r>
              <a:rPr lang="en-US" dirty="0" err="1" smtClean="0"/>
              <a:t>Bipen</a:t>
            </a:r>
            <a:r>
              <a:rPr lang="en-US" dirty="0" smtClean="0"/>
              <a:t> will work with the SMP group on subsequent cross section measurements.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Harrison Prosper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</a:t>
            </a:r>
            <a:r>
              <a:rPr lang="en-US" dirty="0" smtClean="0">
                <a:solidFill>
                  <a:srgbClr val="3366FF"/>
                </a:solidFill>
              </a:rPr>
              <a:t>71.52 pb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8" name="Content Placeholder 7" descr="fig_data_13TeV_L000.07152ifb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</a:t>
            </a:r>
            <a:r>
              <a:rPr lang="en-US" dirty="0" smtClean="0">
                <a:solidFill>
                  <a:srgbClr val="3366FF"/>
                </a:solidFill>
              </a:rPr>
              <a:t>Lessons Learned from 8 TeV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Large range in counts (~700,000 at 500 GeV to 6 at 2000 GeV for 8 TeV data) induces huge dynamic range in likelihood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This makes integrating over JES, JER, and PDF parameters difficult (see next two slides).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Therefore, need to sample over larger and larger numbers of spectra to check for convergence of Monte Carlo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explore whether the use of smaller bins (at lower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), in order to limit count per bin, yield likelihoods with a more manageable dynamic range.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PDF uncertainties now dominate over JES and JER.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Likelihoods: </a:t>
            </a:r>
            <a:r>
              <a:rPr lang="en-US" dirty="0" smtClean="0">
                <a:solidFill>
                  <a:srgbClr val="3366FF"/>
                </a:solidFill>
              </a:rPr>
              <a:t>LL @ 8 TeV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1" name="Content Placeholder 20" descr="CT10_JESJERPDF_workspace_likelihood_LL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22" name="Content Placeholder 21" descr="CT10_JESJERPDF_workspace_likelihood_LL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23" name="TextBox 22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00400" y="5417403"/>
            <a:ext cx="4515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wiggles indicate that the Monte Carlo</a:t>
            </a:r>
          </a:p>
          <a:p>
            <a:r>
              <a:rPr lang="en-US" sz="2000" dirty="0" smtClean="0"/>
              <a:t>integration is not accurate enough.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77000" y="1219200"/>
            <a:ext cx="136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λ</a:t>
            </a:r>
            <a:r>
              <a:rPr lang="en-US" dirty="0" smtClean="0"/>
              <a:t> = 1 / Λ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143000"/>
            <a:ext cx="450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Blue</a:t>
            </a:r>
            <a:r>
              <a:rPr lang="en-US" sz="1800" dirty="0" smtClean="0"/>
              <a:t>: 	without JES, JER, PDF uncertainties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:	with JES, JER, PDF uncertainties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2590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Constructive</a:t>
            </a:r>
          </a:p>
          <a:p>
            <a:r>
              <a:rPr lang="en-US" sz="1800" dirty="0" smtClean="0"/>
              <a:t>interference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38800" y="255406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Destructive</a:t>
            </a:r>
          </a:p>
          <a:p>
            <a:r>
              <a:rPr lang="en-US" sz="1800" dirty="0" smtClean="0"/>
              <a:t>interference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Proposed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Near Future</a:t>
            </a:r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	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8" name="Content Placeholder 7" descr="CT10_JESJERPDF_workspace_likelihood_VV_negative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2" name="Content Placeholder 11" descr="CT10_JESJERPDF_workspace_likelihood_VV_positive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7" name="TextBox 6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  <p:sp>
        <p:nvSpPr>
          <p:cNvPr id="10" name="Title 10"/>
          <p:cNvSpPr txBox="1">
            <a:spLocks/>
          </p:cNvSpPr>
          <p:nvPr/>
        </p:nvSpPr>
        <p:spPr bwMode="auto">
          <a:xfrm>
            <a:off x="838200" y="381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Likelihoods: </a:t>
            </a:r>
            <a:r>
              <a:rPr lang="en-US" sz="3600" b="1" kern="0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rPr>
              <a:t>VV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 @ 8 TeV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5417403"/>
            <a:ext cx="4515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wiggles indicate that the Monte Carlo</a:t>
            </a:r>
          </a:p>
          <a:p>
            <a:r>
              <a:rPr lang="en-US" sz="2000" dirty="0" smtClean="0"/>
              <a:t>integration is not accurate enough.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7000" y="1219200"/>
            <a:ext cx="136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λ</a:t>
            </a:r>
            <a:r>
              <a:rPr lang="en-US" dirty="0" smtClean="0"/>
              <a:t> = 1 / Λ</a:t>
            </a:r>
            <a:r>
              <a:rPr lang="en-US" baseline="30000" dirty="0" smtClean="0"/>
              <a:t>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1143000"/>
            <a:ext cx="4506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Blue</a:t>
            </a:r>
            <a:r>
              <a:rPr lang="en-US" sz="1800" dirty="0" smtClean="0"/>
              <a:t>: 	without JES, JER, PDF uncertainties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Red</a:t>
            </a:r>
            <a:r>
              <a:rPr lang="en-US" sz="1800" dirty="0" smtClean="0"/>
              <a:t>:	with JES, JER, PDF uncertainties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25908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Constructive</a:t>
            </a:r>
          </a:p>
          <a:p>
            <a:r>
              <a:rPr lang="en-US" sz="1800" dirty="0" smtClean="0"/>
              <a:t>interference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2554069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Destructive</a:t>
            </a:r>
          </a:p>
          <a:p>
            <a:r>
              <a:rPr lang="en-US" sz="1800" dirty="0" smtClean="0"/>
              <a:t>interference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QCD  (</a:t>
            </a:r>
            <a:r>
              <a:rPr lang="en-US" dirty="0" smtClean="0">
                <a:solidFill>
                  <a:srgbClr val="3366FF"/>
                </a:solidFill>
              </a:rPr>
              <a:t>19.7fb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@ 8 TeV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" name="Content Placeholder 8" descr="CT10_d2sigma_dpTdy_JES_JER_QCD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0" name="Content Placeholder 9" descr="CT10_data_over_theory_JES_JER_QC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600" y="1219200"/>
            <a:ext cx="579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 + JER (Winter 14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 uncertainties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QCD  (</a:t>
            </a:r>
            <a:r>
              <a:rPr lang="en-US" dirty="0" smtClean="0">
                <a:solidFill>
                  <a:srgbClr val="3366FF"/>
                </a:solidFill>
              </a:rPr>
              <a:t>19.7fb</a:t>
            </a:r>
            <a:r>
              <a:rPr lang="en-US" baseline="30000" dirty="0" smtClean="0">
                <a:solidFill>
                  <a:srgbClr val="3366FF"/>
                </a:solidFill>
              </a:rPr>
              <a:t>-1</a:t>
            </a:r>
            <a:r>
              <a:rPr lang="en-US" dirty="0" smtClean="0">
                <a:solidFill>
                  <a:srgbClr val="3366FF"/>
                </a:solidFill>
              </a:rPr>
              <a:t> @ 8 TeV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5862935"/>
            <a:ext cx="1279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CT10nlo</a:t>
            </a:r>
            <a:endParaRPr lang="en-US" dirty="0"/>
          </a:p>
        </p:txBody>
      </p:sp>
      <p:pic>
        <p:nvPicPr>
          <p:cNvPr id="15" name="Content Placeholder 14" descr="CT10_d2sigma_dpTdy_JES_JER_PDF_QCD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16" name="Content Placeholder 15" descr="CT10_data_over_theory_JES_JER_PDF_QC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9" name="TextBox 8"/>
          <p:cNvSpPr txBox="1"/>
          <p:nvPr/>
        </p:nvSpPr>
        <p:spPr>
          <a:xfrm>
            <a:off x="1752600" y="12192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JES + JER (Winter 14 </a:t>
            </a:r>
            <a:r>
              <a:rPr lang="en-US" dirty="0" smtClean="0">
                <a:solidFill>
                  <a:srgbClr val="0000FF"/>
                </a:solidFill>
              </a:rPr>
              <a:t>V5</a:t>
            </a:r>
            <a:r>
              <a:rPr lang="en-US" dirty="0" smtClean="0"/>
              <a:t>) + </a:t>
            </a:r>
            <a:r>
              <a:rPr lang="en-US" dirty="0" smtClean="0">
                <a:solidFill>
                  <a:srgbClr val="0000FF"/>
                </a:solidFill>
              </a:rPr>
              <a:t>PDF</a:t>
            </a:r>
            <a:r>
              <a:rPr lang="en-US" dirty="0" smtClean="0"/>
              <a:t> uncertainties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 Future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QCD spectra @ 13 TeV.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57 CI coefficient spectra @ 13 TeV.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Smear spectra.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Obtain preliminary limits on all models using existing inclusive jet cross section measurements. For now, use electroweak corrections from 8 TeV.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Bipen</a:t>
            </a:r>
            <a:r>
              <a:rPr lang="en-US" dirty="0" smtClean="0"/>
              <a:t> will make regular presentations at this meeting.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54E272-F36D-864B-8BAF-FCD9FE1FBC2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QCD+CI cross section, at NLO, can 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					and	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 = 1/Λ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The CI term comprises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1905000"/>
          <a:ext cx="4838700" cy="4219575"/>
        </p:xfrm>
        <a:graphic>
          <a:graphicData uri="http://schemas.openxmlformats.org/presentationml/2006/ole">
            <p:oleObj spid="_x0000_s116738" name="Equation" r:id="rId3" imgW="236220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Cross Section Coefficients (8 TeV)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coeff_000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58519" y="1143000"/>
            <a:ext cx="6690081" cy="5156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(LL)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 descr="Left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(LL)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 descr="Left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(VV)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 descr="Vector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</a:p>
          <a:p>
            <a:pPr lvl="1"/>
            <a:r>
              <a:rPr lang="en-US" dirty="0" smtClean="0"/>
              <a:t>Search for new QCD-like interactions that can be modeled as contact interactions (CI). Look for deviations in the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at high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Aim for preliminary results by end of June 2016 using existing inclusive jet cross section measurement.</a:t>
            </a:r>
          </a:p>
          <a:p>
            <a:pPr lvl="1"/>
            <a:r>
              <a:rPr lang="en-US" dirty="0" smtClean="0"/>
              <a:t>Publishable result by the end of calendar year 2016.</a:t>
            </a:r>
          </a:p>
          <a:p>
            <a:pPr lvl="1"/>
            <a:r>
              <a:rPr lang="en-US" dirty="0" smtClean="0"/>
              <a:t>Thereafter, update result periodically.</a:t>
            </a:r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Manpower</a:t>
            </a:r>
          </a:p>
          <a:p>
            <a:pPr lvl="1"/>
            <a:r>
              <a:rPr lang="en-US" u="sng" dirty="0" err="1" smtClean="0"/>
              <a:t>Bipen</a:t>
            </a:r>
            <a:r>
              <a:rPr lang="en-US" u="sng" dirty="0" smtClean="0"/>
              <a:t> </a:t>
            </a:r>
            <a:r>
              <a:rPr lang="en-US" u="sng" dirty="0" err="1" smtClean="0"/>
              <a:t>Kotwal</a:t>
            </a:r>
            <a:r>
              <a:rPr lang="en-US" dirty="0" smtClean="0"/>
              <a:t> (Ph.D. student), co-supervisors S. </a:t>
            </a:r>
            <a:r>
              <a:rPr lang="en-US" dirty="0" err="1" smtClean="0"/>
              <a:t>Beri</a:t>
            </a:r>
            <a:r>
              <a:rPr lang="en-US" dirty="0" smtClean="0"/>
              <a:t> (</a:t>
            </a:r>
            <a:r>
              <a:rPr lang="en-US" dirty="0" err="1" smtClean="0"/>
              <a:t>Panjab</a:t>
            </a:r>
            <a:r>
              <a:rPr lang="en-US" dirty="0" smtClean="0"/>
              <a:t> U.) , S. </a:t>
            </a:r>
            <a:r>
              <a:rPr lang="en-US" dirty="0" err="1" smtClean="0"/>
              <a:t>Dutt</a:t>
            </a:r>
            <a:r>
              <a:rPr lang="en-US" dirty="0" smtClean="0"/>
              <a:t> (</a:t>
            </a:r>
            <a:r>
              <a:rPr lang="en-US" dirty="0" err="1" smtClean="0"/>
              <a:t>Shoolini</a:t>
            </a:r>
            <a:r>
              <a:rPr lang="en-US" dirty="0" smtClean="0"/>
              <a:t> U.)</a:t>
            </a:r>
          </a:p>
          <a:p>
            <a:pPr lvl="1"/>
            <a:r>
              <a:rPr lang="en-US" dirty="0" smtClean="0"/>
              <a:t>H.B. Prosper (FSU)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(VV)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Vector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Our likelihood is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Note: for the 8 TeV data, the counts range from </a:t>
            </a:r>
            <a:br>
              <a:rPr lang="en-US" dirty="0" smtClean="0"/>
            </a:b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722,864</a:t>
            </a:r>
            <a:r>
              <a:rPr lang="en-US" dirty="0" smtClean="0"/>
              <a:t> in the first bin (507 GeV) to </a:t>
            </a:r>
          </a:p>
          <a:p>
            <a:pPr marL="457200" indent="-457200">
              <a:buNone/>
            </a:pPr>
            <a:r>
              <a:rPr lang="en-US" i="1" dirty="0" smtClean="0"/>
              <a:t>	D</a:t>
            </a:r>
            <a:r>
              <a:rPr lang="en-US" baseline="-25000" dirty="0" smtClean="0"/>
              <a:t>20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6</a:t>
            </a:r>
            <a:r>
              <a:rPr lang="en-US" dirty="0" smtClean="0"/>
              <a:t> in the last bin</a:t>
            </a:r>
          </a:p>
          <a:p>
            <a:pPr marL="457200" indent="-457200">
              <a:buNone/>
            </a:pPr>
            <a:r>
              <a:rPr lang="en-US" dirty="0" smtClean="0"/>
              <a:t>So it is perhaps not surprising that computing the multinomial function				is problematic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None/>
            </a:pPr>
            <a:r>
              <a:rPr lang="en-US" baseline="30000" dirty="0" smtClean="0"/>
              <a:t>	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752600"/>
          <a:ext cx="5734402" cy="1524000"/>
        </p:xfrm>
        <a:graphic>
          <a:graphicData uri="http://schemas.openxmlformats.org/presentationml/2006/ole">
            <p:oleObj spid="_x0000_s87042" name="Equation" r:id="rId3" imgW="2819400" imgH="749300" progId="Equation.DSMT4">
              <p:embed/>
            </p:oleObj>
          </a:graphicData>
        </a:graphic>
      </p:graphicFrame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514600" y="5214938"/>
          <a:ext cx="2660650" cy="1033462"/>
        </p:xfrm>
        <a:graphic>
          <a:graphicData uri="http://schemas.openxmlformats.org/presentationml/2006/ole">
            <p:oleObj spid="_x0000_s87046" name="Equation" r:id="rId4" imgW="1308100" imgH="508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Contact Interaction Search @ 7 TeV</a:t>
            </a:r>
            <a:endParaRPr lang="en-US" dirty="0"/>
          </a:p>
        </p:txBody>
      </p:sp>
      <p:pic>
        <p:nvPicPr>
          <p:cNvPr id="14" name="Content Placeholder 13" descr="fig_data_QCD_cteq66_jesjerpdf_spectrum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536" b="-16536"/>
              <a:stretch>
                <a:fillRect/>
              </a:stretch>
            </p:blipFill>
          </mc:Choice>
          <mc:Fallback>
            <p:blipFill>
              <a:blip r:embed="rId3"/>
              <a:srcRect t="-16536" b="-16536"/>
              <a:stretch>
                <a:fillRect/>
              </a:stretch>
            </p:blipFill>
          </mc:Fallback>
        </mc:AlternateContent>
        <p:spPr>
          <a:xfrm>
            <a:off x="711200" y="838200"/>
            <a:ext cx="3810000" cy="4819650"/>
          </a:xfrm>
        </p:spPr>
      </p:pic>
      <p:pic>
        <p:nvPicPr>
          <p:cNvPr id="17" name="Content Placeholder 16" descr="fig_likelihood_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536" b="-16536"/>
              <a:stretch>
                <a:fillRect/>
              </a:stretch>
            </p:blipFill>
          </mc:Choice>
          <mc:Fallback>
            <p:blipFill>
              <a:blip r:embed="rId5"/>
              <a:srcRect t="-16536" b="-16536"/>
              <a:stretch>
                <a:fillRect/>
              </a:stretch>
            </p:blipFill>
          </mc:Fallback>
        </mc:AlternateContent>
        <p:spPr>
          <a:xfrm>
            <a:off x="4673600" y="838200"/>
            <a:ext cx="3810000" cy="4819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" y="4997855"/>
            <a:ext cx="9067800" cy="147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spectrum in |</a:t>
            </a:r>
            <a:r>
              <a:rPr lang="en-US" i="1" dirty="0" err="1" smtClean="0"/>
              <a:t>y</a:t>
            </a:r>
            <a:r>
              <a:rPr lang="en-US" dirty="0" smtClean="0"/>
              <a:t>|  &lt; 0.5, 638 ≤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≤ 3000 GeV. Use a single high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jet trigger and work on trigger plateau</a:t>
            </a:r>
            <a:endParaRPr lang="en-US" u="sng" dirty="0" smtClean="0"/>
          </a:p>
          <a:p>
            <a:pPr lvl="1"/>
            <a:r>
              <a:rPr lang="en-US" dirty="0" smtClean="0"/>
              <a:t>Jet response function (JRF) 	</a:t>
            </a:r>
          </a:p>
          <a:p>
            <a:pPr lvl="1"/>
            <a:r>
              <a:rPr lang="en-US" dirty="0" smtClean="0"/>
              <a:t>Jet energy scale (JES) uncertainty</a:t>
            </a:r>
          </a:p>
          <a:p>
            <a:pPr lvl="1"/>
            <a:r>
              <a:rPr lang="en-US" dirty="0" smtClean="0"/>
              <a:t>Jet energy resolution (JER) uncertainty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Triggers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28750"/>
            <a:ext cx="8153543" cy="428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638800"/>
            <a:ext cx="177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SMP-15-007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PDFs (LHAPDF-6.1.6)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	CT14nlo, MMHT2014nlo68cl, NNPDF30_nlo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QCD@NLO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fastnlo_toolkit-2.3.1pre-2163 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 	InclusiveNJets_fnl5332g_v23_fix.tab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CI@NLO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CIJET-1.1</a:t>
            </a: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Electroweak corrections 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CC"/>
                </a:solidFill>
              </a:rPr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NP &amp; EWK Corrections</a:t>
            </a:r>
            <a:endParaRPr lang="en-US" dirty="0">
              <a:solidFill>
                <a:srgbClr val="3366FF"/>
              </a:solidFill>
            </a:endParaRPr>
          </a:p>
        </p:txBody>
      </p:sp>
      <p:pic>
        <p:nvPicPr>
          <p:cNvPr id="6" name="Content Placeholder 5" descr="Correction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5939135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inclusive jet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76350"/>
            <a:ext cx="7772400" cy="48196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NLO accuracy, new QCD-like interactions can be described using an effective </a:t>
            </a:r>
            <a:r>
              <a:rPr lang="en-US" dirty="0" err="1" smtClean="0"/>
              <a:t>Lagrangian</a:t>
            </a:r>
            <a:r>
              <a:rPr lang="en-US" dirty="0" smtClean="0"/>
              <a:t>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is a mass scale,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additional free parameters,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 over 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20913" y="2133600"/>
          <a:ext cx="2616200" cy="831850"/>
        </p:xfrm>
        <a:graphic>
          <a:graphicData uri="http://schemas.openxmlformats.org/presentationml/2006/ole">
            <p:oleObj spid="_x0000_s114690" name="Equation" r:id="rId3" imgW="13970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r>
              <a:rPr lang="en-US" dirty="0" smtClean="0">
                <a:solidFill>
                  <a:srgbClr val="3366FF"/>
                </a:solidFill>
              </a:rPr>
              <a:t>Models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principle, the parameters </a:t>
            </a:r>
            <a:r>
              <a:rPr lang="en-US" i="1" dirty="0" smtClean="0"/>
              <a:t>κ</a:t>
            </a:r>
            <a:r>
              <a:rPr lang="en-US" baseline="-25000" dirty="0" smtClean="0"/>
              <a:t>1</a:t>
            </a:r>
            <a:r>
              <a:rPr lang="en-US" dirty="0" smtClean="0"/>
              <a:t> …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are free to assume any values. However, we plan to consider only the following discrete set of values: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Model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>
                <a:solidFill>
                  <a:srgbClr val="0033CC"/>
                </a:solidFill>
              </a:rPr>
              <a:t>	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</a:p>
          <a:p>
            <a:pPr>
              <a:buNone/>
            </a:pPr>
            <a:r>
              <a:rPr lang="en-US" dirty="0" smtClean="0"/>
              <a:t>	LL 		±1 	0 	0 </a:t>
            </a:r>
          </a:p>
          <a:p>
            <a:pPr>
              <a:buNone/>
            </a:pPr>
            <a:r>
              <a:rPr lang="en-US" dirty="0" smtClean="0"/>
              <a:t>	RR 		0 	0 	±1 </a:t>
            </a:r>
          </a:p>
          <a:p>
            <a:pPr>
              <a:buNone/>
            </a:pPr>
            <a:r>
              <a:rPr lang="en-US" dirty="0" smtClean="0"/>
              <a:t>	VV 		±1 	±1 	±1 </a:t>
            </a:r>
          </a:p>
          <a:p>
            <a:pPr>
              <a:buNone/>
            </a:pPr>
            <a:r>
              <a:rPr lang="en-US" dirty="0" smtClean="0"/>
              <a:t>	AA 		±1 	∓1 	±1 </a:t>
            </a:r>
          </a:p>
          <a:p>
            <a:pPr>
              <a:buNone/>
            </a:pPr>
            <a:r>
              <a:rPr lang="en-US" dirty="0" smtClean="0"/>
              <a:t>	V-A 	0 	±1 	0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κ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LL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3 </a:t>
            </a:r>
            <a:r>
              <a:rPr lang="en-US" dirty="0" smtClean="0"/>
              <a:t>= 2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RL</a:t>
            </a:r>
            <a:r>
              <a:rPr lang="en-US" dirty="0" smtClean="0"/>
              <a:t>, </a:t>
            </a:r>
            <a:r>
              <a:rPr lang="en-US" i="1" dirty="0" smtClean="0"/>
              <a:t>κ</a:t>
            </a:r>
            <a:r>
              <a:rPr lang="en-US" baseline="-25000" dirty="0" smtClean="0"/>
              <a:t>5</a:t>
            </a:r>
            <a:r>
              <a:rPr lang="en-US" dirty="0" smtClean="0"/>
              <a:t> = </a:t>
            </a:r>
            <a:r>
              <a:rPr lang="en-US" i="1" dirty="0" smtClean="0">
                <a:solidFill>
                  <a:srgbClr val="0033CC"/>
                </a:solidFill>
              </a:rPr>
              <a:t>η</a:t>
            </a:r>
            <a:r>
              <a:rPr lang="en-US" i="1" baseline="-25000" dirty="0" smtClean="0">
                <a:solidFill>
                  <a:srgbClr val="0033CC"/>
                </a:solidFill>
              </a:rPr>
              <a:t>RR</a:t>
            </a:r>
            <a:r>
              <a:rPr lang="en-US" dirty="0" smtClean="0"/>
              <a:t>, and </a:t>
            </a:r>
            <a:r>
              <a:rPr lang="en-US" i="1" dirty="0" smtClean="0"/>
              <a:t>κ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i="1" dirty="0" smtClean="0"/>
              <a:t>κ</a:t>
            </a:r>
            <a:r>
              <a:rPr lang="en-US" baseline="-25000" dirty="0" smtClean="0"/>
              <a:t>6</a:t>
            </a:r>
            <a:r>
              <a:rPr lang="en-US" dirty="0" smtClean="0"/>
              <a:t> = 0.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27995</TotalTime>
  <Words>1518</Words>
  <Application>Microsoft Macintosh PowerPoint</Application>
  <PresentationFormat>Letter Paper (8.5x11 in)</PresentationFormat>
  <Paragraphs>253</Paragraphs>
  <Slides>32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Equation</vt:lpstr>
      <vt:lpstr>Search for Contact Interactions Using Inclusive Jet pT Spectrum Plans for 13 TeV</vt:lpstr>
      <vt:lpstr>Outline</vt:lpstr>
      <vt:lpstr>Overview</vt:lpstr>
      <vt:lpstr>Overview</vt:lpstr>
      <vt:lpstr>Overview: Triggers</vt:lpstr>
      <vt:lpstr>Overview</vt:lpstr>
      <vt:lpstr>Overview: NP &amp; EWK Corrections</vt:lpstr>
      <vt:lpstr>Overview: Models</vt:lpstr>
      <vt:lpstr>Overview: Models</vt:lpstr>
      <vt:lpstr>Outline</vt:lpstr>
      <vt:lpstr>Proposed Analysis</vt:lpstr>
      <vt:lpstr>Proposed Analysis</vt:lpstr>
      <vt:lpstr>Analysis Overview</vt:lpstr>
      <vt:lpstr>Analysis Overview</vt:lpstr>
      <vt:lpstr>Outline</vt:lpstr>
      <vt:lpstr>Status</vt:lpstr>
      <vt:lpstr>Data: 71.52 pb-1 </vt:lpstr>
      <vt:lpstr>Status: Lessons Learned from 8 TeV</vt:lpstr>
      <vt:lpstr>Likelihoods: LL @ 8 TeV</vt:lpstr>
      <vt:lpstr> </vt:lpstr>
      <vt:lpstr>Data vs. QCD  (19.7fb-1 @ 8 TeV)</vt:lpstr>
      <vt:lpstr>Data vs. QCD  (19.7fb-1 @ 8 TeV)</vt:lpstr>
      <vt:lpstr>Near Future</vt:lpstr>
      <vt:lpstr>backup</vt:lpstr>
      <vt:lpstr>Overview: Models</vt:lpstr>
      <vt:lpstr>CI Cross Section Coefficients (8 TeV)</vt:lpstr>
      <vt:lpstr>Left-Left (LL) Model</vt:lpstr>
      <vt:lpstr>Left-Left (LL) Model</vt:lpstr>
      <vt:lpstr>Vector (VV) Model</vt:lpstr>
      <vt:lpstr>Vector (VV) Model</vt:lpstr>
      <vt:lpstr>Likelihood Calculation</vt:lpstr>
      <vt:lpstr>Contact Interaction Search @ 7 TeV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728</cp:revision>
  <cp:lastPrinted>1998-10-12T21:43:15Z</cp:lastPrinted>
  <dcterms:created xsi:type="dcterms:W3CDTF">2016-03-07T14:26:29Z</dcterms:created>
  <dcterms:modified xsi:type="dcterms:W3CDTF">2016-03-07T14:32:06Z</dcterms:modified>
</cp:coreProperties>
</file>