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55" r:id="rId2"/>
    <p:sldId id="814" r:id="rId3"/>
    <p:sldId id="816" r:id="rId4"/>
    <p:sldId id="840" r:id="rId5"/>
    <p:sldId id="828" r:id="rId6"/>
    <p:sldId id="830" r:id="rId7"/>
    <p:sldId id="817" r:id="rId8"/>
    <p:sldId id="807" r:id="rId9"/>
    <p:sldId id="818" r:id="rId10"/>
    <p:sldId id="820" r:id="rId11"/>
    <p:sldId id="819" r:id="rId12"/>
    <p:sldId id="833" r:id="rId13"/>
    <p:sldId id="823" r:id="rId14"/>
    <p:sldId id="824" r:id="rId15"/>
    <p:sldId id="832" r:id="rId16"/>
    <p:sldId id="764" r:id="rId17"/>
    <p:sldId id="834" r:id="rId18"/>
    <p:sldId id="837" r:id="rId19"/>
    <p:sldId id="841" r:id="rId20"/>
    <p:sldId id="839" r:id="rId21"/>
    <p:sldId id="838" r:id="rId22"/>
    <p:sldId id="842" r:id="rId23"/>
    <p:sldId id="843" r:id="rId24"/>
    <p:sldId id="835" r:id="rId25"/>
    <p:sldId id="779" r:id="rId26"/>
    <p:sldId id="836" r:id="rId27"/>
    <p:sldId id="793" r:id="rId28"/>
    <p:sldId id="821" r:id="rId29"/>
    <p:sldId id="773" r:id="rId30"/>
    <p:sldId id="827" r:id="rId31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33FF"/>
    <a:srgbClr val="B2B2B2"/>
    <a:srgbClr val="FFFFCC"/>
    <a:srgbClr val="FF0000"/>
    <a:srgbClr val="0033CC"/>
    <a:srgbClr val="0080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2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8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964"/>
        <p:guide pos="225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735013"/>
            <a:ext cx="4770437" cy="357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59300"/>
            <a:ext cx="5359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425"/>
            <a:ext cx="3170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5425"/>
            <a:ext cx="31702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fld id="{B4026CF4-C604-0442-8E92-B845DD349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12" charset="-128"/>
        <a:cs typeface="ＭＳ Ｐゴシック" pitchFamily="-112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987A508E-C430-DC41-AA15-E769982501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1CDA9D2-3E7F-6340-A503-FD572EC6C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19494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59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D0C0408-B5BD-6C4A-9062-3A5CAD68B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295400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3781425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CC772CA2-2355-204E-833E-E2B6E8C97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CFB1A1B4-A61C-B741-9988-9C8565F8B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3F54E272-F36D-864B-8BAF-FCD9FE1FB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13A9CED-5BC9-DD4E-A782-55C2EA0A7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779068D8-8403-BF43-ADC5-99988EAE1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36BAD71-C20B-CD43-ACD8-4845BCEF8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8D3AC0C5-2408-8449-864B-4497DC5DC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9A7A110-E47D-A540-A521-A57523F42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0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-111" charset="2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Marlett" pitchFamily="-111" charset="0"/>
        <a:buChar char="h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Marlett" pitchFamily="-111" charset="0"/>
        <a:buChar char="h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df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df"/><Relationship Id="rId5" Type="http://schemas.openxmlformats.org/officeDocument/2006/relationships/image" Target="../media/image27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d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458200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Search for Contact Interactions Using 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6387" name="Subtitle 6"/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6629400" cy="1752600"/>
          </a:xfrm>
        </p:spPr>
        <p:txBody>
          <a:bodyPr/>
          <a:lstStyle/>
          <a:p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Suman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Beri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u="sng" dirty="0" err="1" smtClean="0">
                <a:ea typeface="ＭＳ Ｐゴシック" pitchFamily="-111" charset="-128"/>
                <a:cs typeface="ＭＳ Ｐゴシック" pitchFamily="-111" charset="-128"/>
              </a:rPr>
              <a:t>Suneel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> Dutt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Bipen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Kotwal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</a:p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Pampa Ghose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Harrison B. Prosper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u="sng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Panjab University, </a:t>
            </a: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Shoolini University, </a:t>
            </a:r>
            <a:b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Florida State University 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Exotica </a:t>
            </a:r>
            <a:r>
              <a:rPr lang="en-US" sz="2000" dirty="0" err="1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Jets+X</a:t>
            </a:r>
            <a:r>
              <a:rPr lang="en-US" sz="2000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 Working Group Meeting</a:t>
            </a:r>
          </a:p>
          <a:p>
            <a:r>
              <a:rPr lang="en-US" sz="2000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27 June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Models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yields a QCD+CI cross section per p</a:t>
            </a:r>
            <a:r>
              <a:rPr lang="en-US" baseline="-25000" dirty="0" smtClean="0"/>
              <a:t>T</a:t>
            </a:r>
            <a:r>
              <a:rPr lang="en-US" dirty="0" smtClean="0"/>
              <a:t> bin of the form</a:t>
            </a:r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where	 </a:t>
            </a:r>
            <a:r>
              <a:rPr lang="en-US" i="1" dirty="0" err="1" smtClean="0"/>
              <a:t>g</a:t>
            </a:r>
            <a:r>
              <a:rPr lang="en-US" dirty="0" smtClean="0"/>
              <a:t> = –ln(</a:t>
            </a:r>
            <a:r>
              <a:rPr lang="en-US" i="1" dirty="0" smtClean="0"/>
              <a:t>μ</a:t>
            </a:r>
            <a:r>
              <a:rPr lang="en-US" sz="2800" baseline="-25000" dirty="0" smtClean="0"/>
              <a:t>0</a:t>
            </a:r>
            <a:r>
              <a:rPr lang="en-US" dirty="0" smtClean="0"/>
              <a:t>√</a:t>
            </a:r>
            <a:r>
              <a:rPr lang="en-US" i="1" dirty="0" smtClean="0"/>
              <a:t>k</a:t>
            </a:r>
            <a:r>
              <a:rPr lang="en-US" dirty="0" smtClean="0"/>
              <a:t>) 					and	</a:t>
            </a:r>
            <a:r>
              <a:rPr lang="en-US" i="1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  = 1/Λ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r>
              <a:rPr lang="en-US" dirty="0" smtClean="0"/>
              <a:t>							 </a:t>
            </a:r>
            <a:r>
              <a:rPr lang="en-US" i="1" dirty="0" err="1" smtClean="0"/>
              <a:t>f</a:t>
            </a:r>
            <a:r>
              <a:rPr lang="en-US" dirty="0" smtClean="0"/>
              <a:t>  = </a:t>
            </a:r>
            <a:r>
              <a:rPr lang="en-US" dirty="0" err="1" smtClean="0"/>
              <a:t>ln(√(</a:t>
            </a:r>
            <a:r>
              <a:rPr lang="en-US" i="1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					The CI term comprises </a:t>
            </a:r>
            <a:r>
              <a:rPr lang="en-US" dirty="0" smtClean="0">
                <a:solidFill>
                  <a:srgbClr val="0033CC"/>
                </a:solidFill>
              </a:rPr>
              <a:t>57</a:t>
            </a:r>
          </a:p>
          <a:p>
            <a:pPr>
              <a:buNone/>
            </a:pPr>
            <a:r>
              <a:rPr lang="en-US" dirty="0" smtClean="0"/>
              <a:t>							coefficients</a:t>
            </a:r>
          </a:p>
          <a:p>
            <a:pPr>
              <a:buNone/>
            </a:pPr>
            <a:r>
              <a:rPr lang="en-US" dirty="0" smtClean="0"/>
              <a:t>					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123950" y="1905000"/>
          <a:ext cx="4838700" cy="4219575"/>
        </p:xfrm>
        <a:graphic>
          <a:graphicData uri="http://schemas.openxmlformats.org/presentationml/2006/ole">
            <p:oleObj spid="_x0000_s116738" name="Equation" r:id="rId3" imgW="2362200" imgH="2057400" progId="Equation.DSMT4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Models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parameters </a:t>
            </a:r>
            <a:r>
              <a:rPr lang="en-US" i="1" dirty="0" smtClean="0"/>
              <a:t>κ</a:t>
            </a:r>
            <a:r>
              <a:rPr lang="en-US" baseline="-25000" dirty="0" smtClean="0"/>
              <a:t>1</a:t>
            </a:r>
            <a:r>
              <a:rPr lang="en-US" dirty="0" smtClean="0"/>
              <a:t> …</a:t>
            </a:r>
            <a:r>
              <a:rPr lang="en-US" i="1" dirty="0" smtClean="0"/>
              <a:t>κ</a:t>
            </a:r>
            <a:r>
              <a:rPr lang="en-US" baseline="-25000" dirty="0" smtClean="0"/>
              <a:t>6</a:t>
            </a:r>
            <a:r>
              <a:rPr lang="en-US" dirty="0" smtClean="0"/>
              <a:t> are free, but we consider only the following discrete set of values: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33CC"/>
                </a:solidFill>
              </a:rPr>
              <a:t>Model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LL</a:t>
            </a:r>
            <a:r>
              <a:rPr lang="en-US" dirty="0" smtClean="0">
                <a:solidFill>
                  <a:srgbClr val="0033CC"/>
                </a:solidFill>
              </a:rPr>
              <a:t>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RL</a:t>
            </a:r>
            <a:r>
              <a:rPr lang="en-US" dirty="0" smtClean="0">
                <a:solidFill>
                  <a:srgbClr val="0033CC"/>
                </a:solidFill>
              </a:rPr>
              <a:t>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RR</a:t>
            </a:r>
          </a:p>
          <a:p>
            <a:pPr>
              <a:buNone/>
            </a:pPr>
            <a:r>
              <a:rPr lang="en-US" dirty="0" smtClean="0"/>
              <a:t>	LL 		±1 	0 	0</a:t>
            </a:r>
            <a:r>
              <a:rPr lang="en-US" dirty="0" smtClean="0"/>
              <a:t> 	</a:t>
            </a:r>
            <a:r>
              <a:rPr lang="en-US" dirty="0" smtClean="0"/>
              <a:t>Left-Left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RR 		0 	0 	±</a:t>
            </a:r>
            <a:r>
              <a:rPr lang="en-US" dirty="0" smtClean="0"/>
              <a:t>1	Right-Right 	</a:t>
            </a:r>
          </a:p>
          <a:p>
            <a:pPr>
              <a:buNone/>
            </a:pPr>
            <a:r>
              <a:rPr lang="en-US" dirty="0" smtClean="0"/>
              <a:t>	VV 		±1 	±1 	±</a:t>
            </a:r>
            <a:r>
              <a:rPr lang="en-US" dirty="0" smtClean="0"/>
              <a:t>1	Vector-Vector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AA 		±1 	∓1 	±</a:t>
            </a:r>
            <a:r>
              <a:rPr lang="en-US" dirty="0" smtClean="0"/>
              <a:t>1	Axial Vector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V-A 	0 	±1 	</a:t>
            </a:r>
            <a:r>
              <a:rPr lang="en-US" dirty="0" smtClean="0"/>
              <a:t>0	Vector – Axial </a:t>
            </a:r>
            <a:r>
              <a:rPr lang="en-US" dirty="0" smtClean="0"/>
              <a:t>Vector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/>
              <a:t>κ</a:t>
            </a:r>
            <a:r>
              <a:rPr lang="en-US" baseline="-25000" dirty="0" smtClean="0"/>
              <a:t>1 </a:t>
            </a:r>
            <a:r>
              <a:rPr lang="en-US" dirty="0" smtClean="0"/>
              <a:t>= 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LL</a:t>
            </a:r>
            <a:r>
              <a:rPr lang="en-US" dirty="0" smtClean="0"/>
              <a:t>, </a:t>
            </a:r>
            <a:r>
              <a:rPr lang="en-US" i="1" dirty="0" smtClean="0"/>
              <a:t>κ</a:t>
            </a:r>
            <a:r>
              <a:rPr lang="en-US" baseline="-25000" dirty="0" smtClean="0"/>
              <a:t>3 </a:t>
            </a:r>
            <a:r>
              <a:rPr lang="en-US" dirty="0" smtClean="0"/>
              <a:t>= 2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RL</a:t>
            </a:r>
            <a:r>
              <a:rPr lang="en-US" dirty="0" smtClean="0"/>
              <a:t>, </a:t>
            </a:r>
            <a:r>
              <a:rPr lang="en-US" i="1" dirty="0" smtClean="0"/>
              <a:t>κ</a:t>
            </a:r>
            <a:r>
              <a:rPr lang="en-US" baseline="-25000" dirty="0" smtClean="0"/>
              <a:t>5</a:t>
            </a:r>
            <a:r>
              <a:rPr lang="en-US" dirty="0" smtClean="0"/>
              <a:t> = 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RR</a:t>
            </a:r>
            <a:r>
              <a:rPr lang="en-US" dirty="0" smtClean="0"/>
              <a:t>, and </a:t>
            </a:r>
            <a:r>
              <a:rPr lang="en-US" i="1" dirty="0" smtClean="0"/>
              <a:t>κ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i="1" dirty="0" smtClean="0"/>
              <a:t>κ</a:t>
            </a:r>
            <a:r>
              <a:rPr lang="en-US" baseline="-25000" dirty="0" smtClean="0"/>
              <a:t>4</a:t>
            </a:r>
            <a:r>
              <a:rPr lang="en-US" dirty="0" smtClean="0"/>
              <a:t> = </a:t>
            </a:r>
            <a:r>
              <a:rPr lang="en-US" i="1" dirty="0" smtClean="0"/>
              <a:t>κ</a:t>
            </a:r>
            <a:r>
              <a:rPr lang="en-US" baseline="-25000" dirty="0" smtClean="0"/>
              <a:t>6</a:t>
            </a:r>
            <a:r>
              <a:rPr lang="en-US" dirty="0" smtClean="0"/>
              <a:t> = 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Preliminary Results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D9D9D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Plans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</a:t>
            </a:r>
            <a:r>
              <a:rPr lang="en-US" dirty="0" smtClean="0">
                <a:solidFill>
                  <a:srgbClr val="3366FF"/>
                </a:solidFill>
              </a:rPr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Analysis Steps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PDF set (except for </a:t>
            </a:r>
            <a:r>
              <a:rPr lang="en-US" dirty="0" smtClean="0"/>
              <a:t>NNPDF for which sample exists)</a:t>
            </a:r>
            <a:r>
              <a:rPr lang="en-US" dirty="0" smtClean="0"/>
              <a:t>, 200 sets of PDFs are </a:t>
            </a:r>
            <a:r>
              <a:rPr lang="en-US" i="1" dirty="0" smtClean="0">
                <a:solidFill>
                  <a:srgbClr val="0033CC"/>
                </a:solidFill>
              </a:rPr>
              <a:t>randomly</a:t>
            </a:r>
            <a:r>
              <a:rPr lang="en-US" dirty="0" smtClean="0"/>
              <a:t> sampled using the </a:t>
            </a:r>
            <a:r>
              <a:rPr lang="en-US" dirty="0" smtClean="0">
                <a:solidFill>
                  <a:srgbClr val="0033CC"/>
                </a:solidFill>
              </a:rPr>
              <a:t>hessian2replicas</a:t>
            </a:r>
            <a:r>
              <a:rPr lang="en-US" dirty="0" smtClean="0"/>
              <a:t> tool in LHAPDF6.1.5.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of these PDF sets, and 7 combinations of the renormalization and factorization scales,</a:t>
            </a:r>
            <a:r>
              <a:rPr lang="en-US" dirty="0" smtClean="0"/>
              <a:t> compute </a:t>
            </a:r>
            <a:r>
              <a:rPr lang="en-US" dirty="0" smtClean="0"/>
              <a:t>the QCD 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 using </a:t>
            </a:r>
            <a:r>
              <a:rPr lang="en-US" dirty="0" err="1" smtClean="0"/>
              <a:t>fastNLO</a:t>
            </a:r>
            <a:r>
              <a:rPr lang="en-US" dirty="0" smtClean="0"/>
              <a:t>. This yields an ensemble of 3x200x7 = 4200 spectra.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the same for the 57 differential </a:t>
            </a:r>
            <a:r>
              <a:rPr lang="en-US" dirty="0" smtClean="0"/>
              <a:t>coefficients </a:t>
            </a:r>
            <a:r>
              <a:rPr lang="en-US" dirty="0" smtClean="0"/>
              <a:t>needed to compute the CI spectra for </a:t>
            </a:r>
            <a:r>
              <a:rPr lang="en-US" i="1" dirty="0" smtClean="0"/>
              <a:t>arbitrary</a:t>
            </a:r>
            <a:r>
              <a:rPr lang="en-US" dirty="0" smtClean="0"/>
              <a:t> values of </a:t>
            </a:r>
            <a:r>
              <a:rPr lang="en-US" i="1" dirty="0" err="1" smtClean="0">
                <a:solidFill>
                  <a:srgbClr val="0033CC"/>
                </a:solidFill>
              </a:rPr>
              <a:t>κ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33CC"/>
                </a:solidFill>
              </a:rPr>
              <a:t>Λ</a:t>
            </a:r>
            <a:r>
              <a:rPr lang="en-US" dirty="0" smtClean="0"/>
              <a:t>. 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</a:t>
            </a:r>
            <a:r>
              <a:rPr lang="en-US" dirty="0" smtClean="0">
                <a:solidFill>
                  <a:srgbClr val="3366FF"/>
                </a:solidFill>
              </a:rPr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Analysis Steps</a:t>
            </a: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Each spectrum, </a:t>
            </a:r>
            <a:r>
              <a:rPr lang="en-US" i="1" dirty="0" err="1" smtClean="0">
                <a:solidFill>
                  <a:srgbClr val="0033CC"/>
                </a:solidFill>
              </a:rPr>
              <a:t>f</a:t>
            </a:r>
            <a:r>
              <a:rPr lang="en-US" i="1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i="1" dirty="0" smtClean="0">
                <a:solidFill>
                  <a:srgbClr val="0033CC"/>
                </a:solidFill>
              </a:rPr>
              <a:t>p</a:t>
            </a:r>
            <a:r>
              <a:rPr lang="en-US" baseline="-25000" dirty="0" smtClean="0">
                <a:solidFill>
                  <a:srgbClr val="0033CC"/>
                </a:solidFill>
              </a:rPr>
              <a:t>T</a:t>
            </a:r>
            <a:r>
              <a:rPr lang="en-US" dirty="0" smtClean="0">
                <a:solidFill>
                  <a:srgbClr val="0033CC"/>
                </a:solidFill>
              </a:rPr>
              <a:t>) = </a:t>
            </a:r>
            <a:r>
              <a:rPr lang="en-US" i="1" dirty="0" smtClean="0">
                <a:solidFill>
                  <a:srgbClr val="0033CC"/>
                </a:solidFill>
              </a:rPr>
              <a:t>d</a:t>
            </a:r>
            <a:r>
              <a:rPr lang="en-US" baseline="30000" dirty="0" smtClean="0">
                <a:solidFill>
                  <a:srgbClr val="0033CC"/>
                </a:solidFill>
              </a:rPr>
              <a:t>2</a:t>
            </a:r>
            <a:r>
              <a:rPr lang="en-US" i="1" dirty="0" smtClean="0">
                <a:solidFill>
                  <a:srgbClr val="0033CC"/>
                </a:solidFill>
              </a:rPr>
              <a:t>F</a:t>
            </a:r>
            <a:r>
              <a:rPr lang="en-US" dirty="0" smtClean="0">
                <a:solidFill>
                  <a:srgbClr val="0033CC"/>
                </a:solidFill>
              </a:rPr>
              <a:t>/</a:t>
            </a:r>
            <a:r>
              <a:rPr lang="en-US" i="1" dirty="0" smtClean="0">
                <a:solidFill>
                  <a:srgbClr val="0033CC"/>
                </a:solidFill>
              </a:rPr>
              <a:t>dp</a:t>
            </a:r>
            <a:r>
              <a:rPr lang="en-US" baseline="-25000" dirty="0" smtClean="0">
                <a:solidFill>
                  <a:srgbClr val="0033CC"/>
                </a:solidFill>
              </a:rPr>
              <a:t>T</a:t>
            </a:r>
            <a:r>
              <a:rPr lang="en-US" i="1" dirty="0" smtClean="0">
                <a:solidFill>
                  <a:srgbClr val="0033CC"/>
                </a:solidFill>
              </a:rPr>
              <a:t>dy</a:t>
            </a:r>
            <a:r>
              <a:rPr lang="en-US" dirty="0" smtClean="0"/>
              <a:t>, (either QCD or the 57 CI differential coefficients) is smeared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with the jet response function </a:t>
            </a:r>
            <a:r>
              <a:rPr lang="en-US" i="1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. We also randomly sample the jet energy</a:t>
            </a:r>
            <a:r>
              <a:rPr lang="en-US" dirty="0" smtClean="0"/>
              <a:t> </a:t>
            </a:r>
            <a:r>
              <a:rPr lang="en-US" dirty="0" smtClean="0"/>
              <a:t>correction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JEC) </a:t>
            </a:r>
            <a:r>
              <a:rPr lang="en-US" dirty="0" smtClean="0"/>
              <a:t>and jet energy resolution (JER), taking care to maintain the correlations across all bins and all spectra.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708275" y="2971800"/>
          <a:ext cx="3517900" cy="619125"/>
        </p:xfrm>
        <a:graphic>
          <a:graphicData uri="http://schemas.openxmlformats.org/presentationml/2006/ole">
            <p:oleObj spid="_x0000_s120834" name="Equation" r:id="rId3" imgW="1879600" imgH="330200" progId="Equation.DSMT4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</a:t>
            </a:r>
            <a:r>
              <a:rPr lang="en-US" dirty="0" smtClean="0">
                <a:solidFill>
                  <a:srgbClr val="3366FF"/>
                </a:solidFill>
              </a:rPr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Analysis Steps</a:t>
            </a: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Next, compute the likelihood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smtClean="0"/>
              <a:t>D</a:t>
            </a:r>
            <a:r>
              <a:rPr lang="en-US" dirty="0" smtClean="0"/>
              <a:t> denotes the counts per bin and </a:t>
            </a:r>
            <a:r>
              <a:rPr lang="en-US" i="1" dirty="0" err="1" smtClean="0"/>
              <a:t>ν</a:t>
            </a:r>
            <a:r>
              <a:rPr lang="en-US" dirty="0" smtClean="0"/>
              <a:t> denotes the </a:t>
            </a:r>
            <a:r>
              <a:rPr lang="en-US" dirty="0" smtClean="0"/>
              <a:t>JEC, </a:t>
            </a:r>
            <a:r>
              <a:rPr lang="en-US" dirty="0" smtClean="0"/>
              <a:t>JER, and PDF nuisance parameters. Since there is no evidence of a significant deviation from QCD, we set limits on </a:t>
            </a:r>
            <a:r>
              <a:rPr lang="en-US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 for different choices of </a:t>
            </a:r>
            <a:r>
              <a:rPr lang="en-US" i="1" dirty="0" err="1" smtClean="0">
                <a:solidFill>
                  <a:srgbClr val="0000FF"/>
                </a:solidFill>
              </a:rPr>
              <a:t>κ</a:t>
            </a:r>
            <a:r>
              <a:rPr lang="en-US" dirty="0" smtClean="0"/>
              <a:t>. The three PDF sets are given equal weight. The likelihood and data are stored in a RooStats Workspace.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1638300" y="2362200"/>
          <a:ext cx="5811838" cy="1524000"/>
        </p:xfrm>
        <a:graphic>
          <a:graphicData uri="http://schemas.openxmlformats.org/presentationml/2006/ole">
            <p:oleObj spid="_x0000_s129027" name="Equation" r:id="rId3" imgW="2857500" imgH="749300" progId="Equation.DSMT4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</a:t>
            </a:r>
            <a:r>
              <a:rPr lang="en-US" dirty="0" smtClean="0">
                <a:solidFill>
                  <a:srgbClr val="3366FF"/>
                </a:solidFill>
              </a:rPr>
              <a:t>Status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QCD and CI spectra for all PDFs have been calculated. 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All spectra have been smeared. However, we are still using the 8 TeV jet response function and jet energy correction uncertainties. We plan to migrate to the Summer15_50ns uncertainties over the next week or so.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Corrections</a:t>
            </a:r>
            <a:r>
              <a:rPr lang="en-US" dirty="0" smtClean="0"/>
              <a:t>: Non-</a:t>
            </a:r>
            <a:r>
              <a:rPr lang="en-US" dirty="0" err="1" smtClean="0"/>
              <a:t>perturbative</a:t>
            </a:r>
            <a:r>
              <a:rPr lang="en-US" dirty="0" smtClean="0"/>
              <a:t> corrections have been implemented as well as the far more significant electroweak corrections (thanks to Paolo </a:t>
            </a:r>
            <a:r>
              <a:rPr lang="en-US" dirty="0" err="1" smtClean="0"/>
              <a:t>Gunnellini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workspace has been built and preliminary expected limits have been calculated for all models. 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D9D9D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Preliminary Results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Plans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	Data / </a:t>
            </a:r>
            <a:r>
              <a:rPr lang="en-US" dirty="0" smtClean="0">
                <a:solidFill>
                  <a:srgbClr val="0033CC"/>
                </a:solidFill>
              </a:rPr>
              <a:t>QCD Comparison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9" name="Content Placeholder 8" descr="ALL_d2sigma_dpTdy_JESJERPDF_QCD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10" name="Content Placeholder 9" descr="ALL_data_over_theory_JESJERPDF_QCD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765118" y="5562600"/>
            <a:ext cx="7693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 smtClean="0"/>
              <a:t>o evidence of a significant deviation from Standard Model.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	Expected Limits – </a:t>
            </a:r>
            <a:r>
              <a:rPr lang="en-US" dirty="0" smtClean="0">
                <a:solidFill>
                  <a:srgbClr val="0000FF"/>
                </a:solidFill>
              </a:rPr>
              <a:t>LL 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2" name="Content Placeholder 11" descr="ALL_JESJERPDF_workspace_likelihood_LL_positive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11" name="Content Placeholder 10" descr="ALL_JESJERPDF_workspace_likelihood_LL_negative.pn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16313" b="-1631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Preliminary Results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Plans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	Expected Limits – </a:t>
            </a:r>
            <a:r>
              <a:rPr lang="en-US" dirty="0" smtClean="0">
                <a:solidFill>
                  <a:srgbClr val="0000FF"/>
                </a:solidFill>
              </a:rPr>
              <a:t>RR 	</a:t>
            </a:r>
            <a:endParaRPr lang="en-US" dirty="0"/>
          </a:p>
        </p:txBody>
      </p:sp>
      <p:pic>
        <p:nvPicPr>
          <p:cNvPr id="9" name="Content Placeholder 8" descr="ALL_JESJERPDF_workspace_likelihood_RR_negative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10" name="Content Placeholder 9" descr="ALL_JESJERPDF_workspace_likelihood_RR_positive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	Expected Limits – </a:t>
            </a:r>
            <a:r>
              <a:rPr lang="en-US" dirty="0" smtClean="0">
                <a:solidFill>
                  <a:srgbClr val="0000FF"/>
                </a:solidFill>
              </a:rPr>
              <a:t>VV 	</a:t>
            </a:r>
            <a:endParaRPr lang="en-US" dirty="0"/>
          </a:p>
        </p:txBody>
      </p:sp>
      <p:pic>
        <p:nvPicPr>
          <p:cNvPr id="9" name="Content Placeholder 8" descr="ALL_JESJERPDF_workspace_likelihood_VV_negative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10" name="Content Placeholder 9" descr="ALL_JESJERPDF_workspace_likelihood_VV_positive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	Expected Limits –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1" name="Content Placeholder 10" descr="ALL_JESJERPDF_workspace_likelihood_AA_negative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12" name="Content Placeholder 11" descr="ALL_JESJERPDF_workspace_likelihood_AA_positive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	Expected Limits </a:t>
            </a:r>
            <a:r>
              <a:rPr lang="en-US" dirty="0" smtClean="0">
                <a:solidFill>
                  <a:srgbClr val="0033CC"/>
                </a:solidFill>
              </a:rPr>
              <a:t>– </a:t>
            </a:r>
            <a:r>
              <a:rPr lang="en-US" dirty="0" smtClean="0">
                <a:solidFill>
                  <a:srgbClr val="3366FF"/>
                </a:solidFill>
              </a:rPr>
              <a:t>V - A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9" name="Content Placeholder 8" descr="ALL_JESJERPDF_workspace_likelihood_V-A_negative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10" name="Content Placeholder 9" descr="ALL_JESJERPDF_workspace_likelihood_V-A_positive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D9D9D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D9D9D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D9D9D9"/>
                </a:solidFill>
              </a:rPr>
              <a:t>Preliminary Results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Plans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Term Plans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Re-smear all spectra using the same jet response function as used in SMP-15-007 and use the Summer15_50ns jet energy correction uncertainties.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Re-compute expected </a:t>
            </a:r>
            <a:r>
              <a:rPr lang="en-US" dirty="0" smtClean="0"/>
              <a:t>limits.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stability of expected </a:t>
            </a:r>
            <a:r>
              <a:rPr lang="en-US" dirty="0" smtClean="0"/>
              <a:t>limits by repeating </a:t>
            </a:r>
            <a:r>
              <a:rPr lang="en-US" dirty="0" smtClean="0"/>
              <a:t>calculations</a:t>
            </a:r>
            <a:r>
              <a:rPr lang="en-US" dirty="0" smtClean="0"/>
              <a:t>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increasing thresholds on minimum jet p</a:t>
            </a:r>
            <a:r>
              <a:rPr lang="en-US" baseline="-25000" dirty="0" smtClean="0"/>
              <a:t>T</a:t>
            </a:r>
            <a:r>
              <a:rPr lang="en-US" dirty="0" smtClean="0"/>
              <a:t>. Also, repeat calculations with different (bootstrap) samples of </a:t>
            </a:r>
            <a:r>
              <a:rPr lang="en-US" dirty="0" smtClean="0"/>
              <a:t>spectra and study distribution of limits to check that they behave sensibly. 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Term Plans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Compute observed limits for all models.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Complete 13TeV</a:t>
            </a:r>
            <a:r>
              <a:rPr lang="en-US" dirty="0" smtClean="0"/>
              <a:t> </a:t>
            </a:r>
            <a:r>
              <a:rPr lang="en-US" dirty="0" smtClean="0"/>
              <a:t>Analysis </a:t>
            </a:r>
            <a:r>
              <a:rPr lang="en-US" dirty="0" smtClean="0"/>
              <a:t>Note.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Subject analysis to ARC </a:t>
            </a:r>
            <a:r>
              <a:rPr lang="en-US" dirty="0" smtClean="0"/>
              <a:t>review and write paper.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Cross Section Coefficients (8 TeV)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pic>
        <p:nvPicPr>
          <p:cNvPr id="7" name="Picture 6" descr="coeff_00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58519" y="1143000"/>
            <a:ext cx="6690081" cy="51562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9068D8-8403-BF43-ADC5-99988EAE131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838200"/>
          </a:xfrm>
        </p:spPr>
        <p:txBody>
          <a:bodyPr/>
          <a:lstStyle/>
          <a:p>
            <a:r>
              <a:rPr lang="en-US" dirty="0" smtClean="0"/>
              <a:t>Contact Interaction Search @ 7 TeV</a:t>
            </a:r>
            <a:endParaRPr lang="en-US" dirty="0"/>
          </a:p>
        </p:txBody>
      </p:sp>
      <p:pic>
        <p:nvPicPr>
          <p:cNvPr id="14" name="Content Placeholder 13" descr="fig_data_QCD_cteq66_jesjerpdf_spectrum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536" b="-16536"/>
              <a:stretch>
                <a:fillRect/>
              </a:stretch>
            </p:blipFill>
          </mc:Choice>
          <mc:Fallback>
            <p:blipFill>
              <a:blip r:embed="rId3"/>
              <a:srcRect t="-16536" b="-16536"/>
              <a:stretch>
                <a:fillRect/>
              </a:stretch>
            </p:blipFill>
          </mc:Fallback>
        </mc:AlternateContent>
        <p:spPr>
          <a:xfrm>
            <a:off x="711200" y="838200"/>
            <a:ext cx="3810000" cy="4819650"/>
          </a:xfrm>
        </p:spPr>
      </p:pic>
      <p:pic>
        <p:nvPicPr>
          <p:cNvPr id="17" name="Content Placeholder 16" descr="fig_likelihood_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536" b="-16536"/>
              <a:stretch>
                <a:fillRect/>
              </a:stretch>
            </p:blipFill>
          </mc:Choice>
          <mc:Fallback>
            <p:blipFill>
              <a:blip r:embed="rId5"/>
              <a:srcRect t="-16536" b="-16536"/>
              <a:stretch>
                <a:fillRect/>
              </a:stretch>
            </p:blipFill>
          </mc:Fallback>
        </mc:AlternateContent>
        <p:spPr>
          <a:xfrm>
            <a:off x="4673600" y="838200"/>
            <a:ext cx="3810000" cy="48196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997855"/>
            <a:ext cx="9067800" cy="14791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54E272-F36D-864B-8BAF-FCD9FE1FBC2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Goal</a:t>
            </a:r>
          </a:p>
          <a:p>
            <a:pPr lvl="1"/>
            <a:r>
              <a:rPr lang="en-US" dirty="0" smtClean="0"/>
              <a:t>Search for new QCD-like interactions that can be modeled as contact interactions (CI) at LHC energies. Look for deviations in the 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 at high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Preliminary results by end of August 2016 using SMP-15-007 inclusive jet cross section measurement.</a:t>
            </a:r>
          </a:p>
          <a:p>
            <a:pPr lvl="1"/>
            <a:r>
              <a:rPr lang="en-US" dirty="0" smtClean="0"/>
              <a:t>Publishable result by the end of calendar year 2016.</a:t>
            </a:r>
          </a:p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Manpower</a:t>
            </a:r>
          </a:p>
          <a:p>
            <a:pPr lvl="1"/>
            <a:r>
              <a:rPr lang="en-US" u="sng" dirty="0" err="1" smtClean="0"/>
              <a:t>Bipen</a:t>
            </a:r>
            <a:r>
              <a:rPr lang="en-US" u="sng" dirty="0" smtClean="0"/>
              <a:t> </a:t>
            </a:r>
            <a:r>
              <a:rPr lang="en-US" u="sng" dirty="0" err="1" smtClean="0"/>
              <a:t>Kotwal</a:t>
            </a:r>
            <a:r>
              <a:rPr lang="en-US" dirty="0" smtClean="0"/>
              <a:t> (Ph.D. student), co-advisors S. </a:t>
            </a:r>
            <a:r>
              <a:rPr lang="en-US" dirty="0" err="1" smtClean="0"/>
              <a:t>Beri</a:t>
            </a:r>
            <a:r>
              <a:rPr lang="en-US" dirty="0" smtClean="0"/>
              <a:t> (</a:t>
            </a:r>
            <a:r>
              <a:rPr lang="en-US" dirty="0" err="1" smtClean="0"/>
              <a:t>Panjab</a:t>
            </a:r>
            <a:r>
              <a:rPr lang="en-US" dirty="0" smtClean="0"/>
              <a:t> U.) , S. </a:t>
            </a:r>
            <a:r>
              <a:rPr lang="en-US" dirty="0" err="1" smtClean="0"/>
              <a:t>Dutt</a:t>
            </a:r>
            <a:r>
              <a:rPr lang="en-US" dirty="0" smtClean="0"/>
              <a:t> (</a:t>
            </a:r>
            <a:r>
              <a:rPr lang="en-US" dirty="0" err="1" smtClean="0"/>
              <a:t>Shoolini</a:t>
            </a:r>
            <a:r>
              <a:rPr lang="en-US" dirty="0" smtClean="0"/>
              <a:t> U.)</a:t>
            </a:r>
          </a:p>
          <a:p>
            <a:pPr lvl="1"/>
            <a:r>
              <a:rPr lang="en-US" dirty="0" smtClean="0"/>
              <a:t>P. </a:t>
            </a:r>
            <a:r>
              <a:rPr lang="en-US" dirty="0" err="1" smtClean="0"/>
              <a:t>Ghose</a:t>
            </a:r>
            <a:r>
              <a:rPr lang="en-US" dirty="0" smtClean="0"/>
              <a:t> (Ph.D. student), H.B. Prosper (FSU)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Triggers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28750"/>
            <a:ext cx="8153543" cy="428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5638800"/>
            <a:ext cx="1775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SMP-15-007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9068D8-8403-BF43-ADC5-99988EAE131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Previous results at 7 and 8 TeV: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240414"/>
            <a:ext cx="4876800" cy="308418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1"/>
            <a:ext cx="8610600" cy="140456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Experimental Input</a:t>
            </a:r>
            <a:endParaRPr lang="en-US" dirty="0" smtClean="0"/>
          </a:p>
          <a:p>
            <a:pPr lvl="1"/>
            <a:r>
              <a:rPr lang="en-US" dirty="0" smtClean="0"/>
              <a:t>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 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|</a:t>
            </a:r>
            <a:r>
              <a:rPr lang="en-US" i="1" dirty="0" err="1" smtClean="0"/>
              <a:t>y</a:t>
            </a:r>
            <a:r>
              <a:rPr lang="en-US" dirty="0" smtClean="0"/>
              <a:t>|  &lt; 0.5,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638 </a:t>
            </a:r>
            <a:r>
              <a:rPr lang="en-US" dirty="0" smtClean="0"/>
              <a:t>≤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≤ 2000 GeV,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i="1" dirty="0" smtClean="0"/>
              <a:t>L </a:t>
            </a:r>
            <a:r>
              <a:rPr lang="en-US" dirty="0" smtClean="0"/>
              <a:t>= 71.5/</a:t>
            </a:r>
            <a:r>
              <a:rPr lang="en-US" dirty="0" smtClean="0"/>
              <a:t>pb</a:t>
            </a:r>
          </a:p>
          <a:p>
            <a:pPr lvl="1"/>
            <a:r>
              <a:rPr lang="en-US" dirty="0" smtClean="0"/>
              <a:t>Use AK7</a:t>
            </a:r>
            <a:r>
              <a:rPr lang="en-US" dirty="0" smtClean="0"/>
              <a:t> jets</a:t>
            </a:r>
            <a:endParaRPr lang="en-US" u="sng" dirty="0" smtClean="0"/>
          </a:p>
          <a:p>
            <a:pPr lvl="1"/>
            <a:r>
              <a:rPr lang="en-US" dirty="0" smtClean="0"/>
              <a:t>Jet response function (JRF) 	</a:t>
            </a:r>
          </a:p>
          <a:p>
            <a:pPr lvl="1"/>
            <a:r>
              <a:rPr lang="en-US" dirty="0" smtClean="0"/>
              <a:t>Jet energy correction (JEC) uncertainty</a:t>
            </a:r>
          </a:p>
          <a:p>
            <a:pPr lvl="1"/>
            <a:r>
              <a:rPr lang="en-US" dirty="0" smtClean="0"/>
              <a:t>Jet energy resolution (JER) uncertainty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i="1" dirty="0" smtClean="0"/>
              <a:t>L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3366FF"/>
                </a:solidFill>
              </a:rPr>
              <a:t>71.5 pb</a:t>
            </a:r>
            <a:r>
              <a:rPr lang="en-US" baseline="30000" dirty="0" smtClean="0">
                <a:solidFill>
                  <a:srgbClr val="3366FF"/>
                </a:solidFill>
              </a:rPr>
              <a:t>-1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15" name="Content Placeholder 14" descr="fig_data_13TeV_L000.07152if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6908" r="-2690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Theoretical Input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PDFs (LHAPDF-6.1.5)</a:t>
            </a:r>
          </a:p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			CT14nlo, MMHT2014nlo68cl, NNPDF30_nlo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QCD</a:t>
            </a:r>
            <a:r>
              <a:rPr lang="en-US" dirty="0" smtClean="0">
                <a:solidFill>
                  <a:schemeClr val="tx2"/>
                </a:solidFill>
              </a:rPr>
              <a:t> predictions at </a:t>
            </a:r>
            <a:r>
              <a:rPr lang="en-US" dirty="0" smtClean="0">
                <a:solidFill>
                  <a:schemeClr val="tx2"/>
                </a:solidFill>
              </a:rPr>
              <a:t>NLO 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fastnlo_toolkit-2.3.1pre-2163 </a:t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 	InclusiveNJets_fnl5332g_v23_fix.tab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CI</a:t>
            </a:r>
            <a:r>
              <a:rPr lang="en-US" dirty="0" smtClean="0">
                <a:solidFill>
                  <a:schemeClr val="tx2"/>
                </a:solidFill>
              </a:rPr>
              <a:t> predictions at </a:t>
            </a:r>
            <a:r>
              <a:rPr lang="en-US" dirty="0" smtClean="0">
                <a:solidFill>
                  <a:schemeClr val="tx2"/>
                </a:solidFill>
              </a:rPr>
              <a:t>NLO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CIJET-1.1</a:t>
            </a:r>
          </a:p>
          <a:p>
            <a:pPr lvl="1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Non-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perturbative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corrections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Electroweak corrections </a:t>
            </a:r>
          </a:p>
          <a:p>
            <a:pPr lvl="1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NP &amp; EWK Corrections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6" name="Content Placeholder 5" descr="Correction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429000"/>
            <a:ext cx="165502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be</a:t>
            </a:r>
          </a:p>
          <a:p>
            <a:r>
              <a:rPr lang="en-US" dirty="0" smtClean="0"/>
              <a:t>updated.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Models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76350"/>
            <a:ext cx="7772400" cy="4819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New QCD-like interactions described using</a:t>
            </a:r>
            <a:r>
              <a:rPr lang="en-US" dirty="0" smtClean="0"/>
              <a:t> the effective </a:t>
            </a:r>
            <a:r>
              <a:rPr lang="en-US" dirty="0" err="1" smtClean="0"/>
              <a:t>Lagrangian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 is a mass scale, </a:t>
            </a:r>
            <a:r>
              <a:rPr lang="en-US" i="1" dirty="0" err="1" smtClean="0"/>
              <a:t>κ</a:t>
            </a:r>
            <a:r>
              <a:rPr lang="en-US" baseline="-25000" dirty="0" err="1" smtClean="0"/>
              <a:t>i</a:t>
            </a:r>
            <a:r>
              <a:rPr lang="en-US" dirty="0" smtClean="0"/>
              <a:t> are additional free parameters, and each </a:t>
            </a:r>
            <a:r>
              <a:rPr lang="en-US" i="1" dirty="0" err="1" smtClean="0"/>
              <a:t>O</a:t>
            </a:r>
            <a:r>
              <a:rPr lang="en-US" baseline="-25000" dirty="0" err="1" smtClean="0"/>
              <a:t>i</a:t>
            </a:r>
            <a:r>
              <a:rPr lang="en-US" dirty="0" smtClean="0"/>
              <a:t> is a sum over dim-6 operators: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1,2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3,4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5,6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Suneel Dutt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20913" y="2133600"/>
          <a:ext cx="2616200" cy="831850"/>
        </p:xfrm>
        <a:graphic>
          <a:graphicData uri="http://schemas.openxmlformats.org/presentationml/2006/ole">
            <p:oleObj spid="_x0000_s114690" name="Equation" r:id="rId3" imgW="1397000" imgH="444500" progId="Equation.DSMT4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29051</TotalTime>
  <Words>1220</Words>
  <Application>Microsoft Macintosh PowerPoint</Application>
  <PresentationFormat>Letter Paper (8.5x11 in)</PresentationFormat>
  <Paragraphs>218</Paragraphs>
  <Slides>30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Default Design</vt:lpstr>
      <vt:lpstr>Equation</vt:lpstr>
      <vt:lpstr>Search for Contact Interactions Using Inclusive Jet pT Spectrum</vt:lpstr>
      <vt:lpstr>Outline</vt:lpstr>
      <vt:lpstr>Overview</vt:lpstr>
      <vt:lpstr>Overview</vt:lpstr>
      <vt:lpstr>Overview</vt:lpstr>
      <vt:lpstr>Data: L = 71.5 pb-1 </vt:lpstr>
      <vt:lpstr>Overview</vt:lpstr>
      <vt:lpstr>Overview: NP &amp; EWK Corrections</vt:lpstr>
      <vt:lpstr>Overview: Models</vt:lpstr>
      <vt:lpstr>Overview: Models</vt:lpstr>
      <vt:lpstr>Overview: Models</vt:lpstr>
      <vt:lpstr>Outline</vt:lpstr>
      <vt:lpstr>Analysis: Roadmap</vt:lpstr>
      <vt:lpstr>Analysis: Roadmap</vt:lpstr>
      <vt:lpstr>Analysis: Roadmap</vt:lpstr>
      <vt:lpstr>Analysis: Status</vt:lpstr>
      <vt:lpstr>Outline</vt:lpstr>
      <vt:lpstr> Data / QCD Comparison</vt:lpstr>
      <vt:lpstr> Expected Limits – LL  </vt:lpstr>
      <vt:lpstr> Expected Limits – RR  </vt:lpstr>
      <vt:lpstr> Expected Limits – VV  </vt:lpstr>
      <vt:lpstr> Expected Limits – AA  </vt:lpstr>
      <vt:lpstr> Expected Limits – V - A  </vt:lpstr>
      <vt:lpstr>Outline</vt:lpstr>
      <vt:lpstr>Near Term Plans</vt:lpstr>
      <vt:lpstr>Near Term Plans</vt:lpstr>
      <vt:lpstr>backup</vt:lpstr>
      <vt:lpstr>CI Cross Section Coefficients (8 TeV)</vt:lpstr>
      <vt:lpstr>Contact Interaction Search @ 7 TeV</vt:lpstr>
      <vt:lpstr>Overview: Triggers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736</cp:revision>
  <cp:lastPrinted>1998-10-12T21:43:15Z</cp:lastPrinted>
  <dcterms:created xsi:type="dcterms:W3CDTF">2016-06-27T02:01:59Z</dcterms:created>
  <dcterms:modified xsi:type="dcterms:W3CDTF">2016-06-27T02:49:08Z</dcterms:modified>
</cp:coreProperties>
</file>