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55" r:id="rId2"/>
    <p:sldId id="814" r:id="rId3"/>
    <p:sldId id="816" r:id="rId4"/>
    <p:sldId id="828" r:id="rId5"/>
    <p:sldId id="817" r:id="rId6"/>
    <p:sldId id="838" r:id="rId7"/>
    <p:sldId id="807" r:id="rId8"/>
    <p:sldId id="818" r:id="rId9"/>
    <p:sldId id="819" r:id="rId10"/>
    <p:sldId id="820" r:id="rId11"/>
    <p:sldId id="839" r:id="rId12"/>
    <p:sldId id="823" r:id="rId13"/>
    <p:sldId id="842" r:id="rId14"/>
    <p:sldId id="830" r:id="rId15"/>
    <p:sldId id="808" r:id="rId16"/>
    <p:sldId id="843" r:id="rId17"/>
    <p:sldId id="844" r:id="rId18"/>
    <p:sldId id="847" r:id="rId19"/>
    <p:sldId id="848" r:id="rId20"/>
    <p:sldId id="849" r:id="rId21"/>
    <p:sldId id="846" r:id="rId22"/>
    <p:sldId id="779" r:id="rId23"/>
    <p:sldId id="851" r:id="rId24"/>
    <p:sldId id="850" r:id="rId25"/>
    <p:sldId id="793" r:id="rId26"/>
    <p:sldId id="840" r:id="rId27"/>
    <p:sldId id="841" r:id="rId28"/>
    <p:sldId id="824" r:id="rId29"/>
    <p:sldId id="832" r:id="rId30"/>
    <p:sldId id="773" r:id="rId31"/>
    <p:sldId id="827" r:id="rId32"/>
    <p:sldId id="845" r:id="rId3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Multivariate Analysis        Harrison B. Prosper       Durham, UK 2002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026CF4-C604-0442-8E92-B845DD349DB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df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d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Using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33CC"/>
                </a:solidFill>
              </a:rPr>
              <a:t>@13 </a:t>
            </a:r>
            <a:r>
              <a:rPr lang="en-US" dirty="0" smtClean="0">
                <a:solidFill>
                  <a:srgbClr val="0033CC"/>
                </a:solidFill>
              </a:rPr>
              <a:t>TeV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Pampa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Ghose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Bipen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Kotwal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and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Exotica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Jets+X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Working Group Meeting</a:t>
            </a:r>
            <a:endParaRPr lang="en-US" sz="20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October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</a:t>
            </a:r>
            <a:r>
              <a:rPr lang="en-US" dirty="0" smtClean="0"/>
              <a:t> NLO QCD</a:t>
            </a:r>
            <a:r>
              <a:rPr lang="en-US" dirty="0" smtClean="0"/>
              <a:t>+CI cross </a:t>
            </a:r>
            <a:r>
              <a:rPr lang="en-US" dirty="0" smtClean="0"/>
              <a:t>section per jet p</a:t>
            </a:r>
            <a:r>
              <a:rPr lang="en-US" baseline="-25000" dirty="0" smtClean="0"/>
              <a:t>T</a:t>
            </a:r>
            <a:r>
              <a:rPr lang="en-US" dirty="0" smtClean="0"/>
              <a:t> bin can </a:t>
            </a:r>
            <a:r>
              <a:rPr lang="en-US" dirty="0" smtClean="0"/>
              <a:t>be written as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					and	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 = 1/Λ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 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The CI term comprises </a:t>
            </a:r>
            <a:r>
              <a:rPr lang="en-US" dirty="0" smtClean="0">
                <a:solidFill>
                  <a:srgbClr val="0033CC"/>
                </a:solidFill>
              </a:rPr>
              <a:t>57</a:t>
            </a:r>
          </a:p>
          <a:p>
            <a:pPr>
              <a:buNone/>
            </a:pPr>
            <a:r>
              <a:rPr lang="en-US" dirty="0" smtClean="0"/>
              <a:t>							coefficients</a:t>
            </a:r>
          </a:p>
          <a:p>
            <a:pPr>
              <a:buNone/>
            </a:pPr>
            <a:r>
              <a:rPr lang="en-US" dirty="0" smtClean="0"/>
              <a:t>					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2105025"/>
          <a:ext cx="4838700" cy="4219575"/>
        </p:xfrm>
        <a:graphic>
          <a:graphicData uri="http://schemas.openxmlformats.org/presentationml/2006/ole">
            <p:oleObj spid="_x0000_s116738" name="Equation" r:id="rId3" imgW="236220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Analysis</a:t>
            </a:r>
            <a:endParaRPr lang="en-US" b="1" dirty="0" smtClean="0">
              <a:solidFill>
                <a:srgbClr val="0033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Big Picture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multinomial likelihood </a:t>
            </a:r>
            <a:r>
              <a:rPr lang="en-US" dirty="0" err="1" smtClean="0"/>
              <a:t>p(D|</a:t>
            </a:r>
            <a:r>
              <a:rPr lang="en-US" dirty="0" err="1" smtClean="0">
                <a:solidFill>
                  <a:srgbClr val="0000FF"/>
                </a:solidFill>
              </a:rPr>
              <a:t>λ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ν</a:t>
            </a:r>
            <a:r>
              <a:rPr lang="en-US" dirty="0" smtClean="0"/>
              <a:t>) over nuisance parameters </a:t>
            </a:r>
            <a:r>
              <a:rPr lang="en-US" dirty="0" err="1" smtClean="0">
                <a:solidFill>
                  <a:srgbClr val="FF0000"/>
                </a:solidFill>
              </a:rPr>
              <a:t>ν</a:t>
            </a:r>
            <a:r>
              <a:rPr lang="en-US" dirty="0" smtClean="0"/>
              <a:t> associated with PDFs, renormalization and factorization scales, jet energy scale, and jet energy resolution. (</a:t>
            </a:r>
            <a:r>
              <a:rPr lang="en-US" i="1" dirty="0" err="1" smtClean="0">
                <a:solidFill>
                  <a:srgbClr val="0000FF"/>
                </a:solidFill>
              </a:rPr>
              <a:t>λ</a:t>
            </a:r>
            <a:r>
              <a:rPr lang="en-US" i="1" dirty="0" smtClean="0"/>
              <a:t> </a:t>
            </a:r>
            <a:r>
              <a:rPr lang="en-US" dirty="0" smtClean="0"/>
              <a:t>= 1/Λ</a:t>
            </a:r>
            <a:r>
              <a:rPr lang="en-US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denotes the observed counts.)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expected limits by setting </a:t>
            </a:r>
            <a:br>
              <a:rPr lang="en-US" dirty="0" smtClean="0"/>
            </a:br>
            <a:r>
              <a:rPr lang="en-US" dirty="0" smtClean="0"/>
              <a:t>“observed” counts = expected counts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observed limits using </a:t>
            </a:r>
            <a:r>
              <a:rPr lang="en-US" dirty="0" smtClean="0"/>
              <a:t>observed</a:t>
            </a:r>
            <a:r>
              <a:rPr lang="en-US" dirty="0" smtClean="0"/>
              <a:t> counts.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See backup for details.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Results</a:t>
            </a:r>
            <a:endParaRPr lang="en-US" b="1" dirty="0" smtClean="0">
              <a:solidFill>
                <a:srgbClr val="0033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smtClean="0">
                <a:solidFill>
                  <a:srgbClr val="3366FF"/>
                </a:solidFill>
              </a:rPr>
              <a:t>71.52 pb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>
                <a:solidFill>
                  <a:srgbClr val="3366FF"/>
                </a:solidFill>
              </a:rPr>
              <a:t> @ 13TeV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Content Placeholder 7" descr="fig_data_13TeV_L000.07152ifb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LL_JECPDF_workspace_xsection_JECPDF_QCD_ratio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</a:t>
            </a:r>
            <a:r>
              <a:rPr lang="en-US" dirty="0" smtClean="0"/>
              <a:t>QCD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</a:t>
            </a:r>
            <a:r>
              <a:rPr lang="en-US" dirty="0" smtClean="0"/>
              <a:t>+ JER </a:t>
            </a:r>
            <a:r>
              <a:rPr lang="en-US" dirty="0" smtClean="0"/>
              <a:t>(</a:t>
            </a:r>
            <a:r>
              <a:rPr lang="en-US" dirty="0" smtClean="0"/>
              <a:t>Summer</a:t>
            </a:r>
            <a:r>
              <a:rPr lang="en-US" dirty="0" smtClean="0"/>
              <a:t>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pic>
        <p:nvPicPr>
          <p:cNvPr id="14" name="Content Placeholder 13" descr="ALL_JECPDF_workspace_xsection_JECPDF_QCD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</a:t>
            </a:r>
            <a:r>
              <a:rPr lang="en-US" dirty="0" smtClean="0"/>
              <a:t> </a:t>
            </a:r>
            <a:r>
              <a:rPr lang="en-US" dirty="0" smtClean="0"/>
              <a:t>LL Model (Λ=20TeV)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</a:t>
            </a:r>
            <a:r>
              <a:rPr lang="en-US" dirty="0" smtClean="0"/>
              <a:t>+ JER </a:t>
            </a:r>
            <a:r>
              <a:rPr lang="en-US" dirty="0" smtClean="0"/>
              <a:t>(</a:t>
            </a:r>
            <a:r>
              <a:rPr lang="en-US" dirty="0" smtClean="0"/>
              <a:t>Summer</a:t>
            </a:r>
            <a:r>
              <a:rPr lang="en-US" dirty="0" smtClean="0"/>
              <a:t>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pic>
        <p:nvPicPr>
          <p:cNvPr id="19" name="Content Placeholder 18" descr="ALL_JECPDF_workspace_xsection_JECPDF_LL_20.0_c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20" name="Content Placeholder 19" descr="ALL_JECPDF_workspace_xsection_JECPDF_LL_20.0_c_rati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21" name="TextBox 20"/>
          <p:cNvSpPr txBox="1"/>
          <p:nvPr/>
        </p:nvSpPr>
        <p:spPr>
          <a:xfrm>
            <a:off x="1981200" y="5638800"/>
            <a:ext cx="17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</a:t>
            </a:r>
            <a:r>
              <a:rPr lang="en-US" dirty="0" smtClean="0"/>
              <a:t> </a:t>
            </a:r>
            <a:r>
              <a:rPr lang="en-US" dirty="0" smtClean="0"/>
              <a:t>LL Model (Λ=20TeV)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</a:t>
            </a:r>
            <a:r>
              <a:rPr lang="en-US" dirty="0" smtClean="0"/>
              <a:t>+ JER </a:t>
            </a:r>
            <a:r>
              <a:rPr lang="en-US" dirty="0" smtClean="0"/>
              <a:t>(</a:t>
            </a:r>
            <a:r>
              <a:rPr lang="en-US" dirty="0" smtClean="0"/>
              <a:t>Summer</a:t>
            </a:r>
            <a:r>
              <a:rPr lang="en-US" dirty="0" smtClean="0"/>
              <a:t>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pic>
        <p:nvPicPr>
          <p:cNvPr id="9" name="Content Placeholder 8" descr="ALL_JECPDF_workspace_xsection_JECPDF_LL_20.0_d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2" name="Content Placeholder 11" descr="ALL_JECPDF_workspace_xsection_JECPDF_LL_20.0_d_rati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1981200" y="5638800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Destructive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LL</a:t>
            </a:r>
            <a:r>
              <a:rPr lang="en-US" dirty="0" smtClean="0"/>
              <a:t> Limits @ 95% CL: </a:t>
            </a:r>
            <a:r>
              <a:rPr lang="en-US" dirty="0" smtClean="0">
                <a:solidFill>
                  <a:srgbClr val="3366FF"/>
                </a:solidFill>
              </a:rPr>
              <a:t>Expected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8" name="Content Placeholder 7" descr="ALL_JECPDF_workspace_limit_LL_constructive_00072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9" name="Content Placeholder 8" descr="ALL_JECPDF_workspace_limit_LL_destructive_00072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 for 2016 Data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Limits @ 95% CL: </a:t>
            </a:r>
            <a:r>
              <a:rPr lang="en-US" dirty="0" smtClean="0">
                <a:solidFill>
                  <a:srgbClr val="FF0000"/>
                </a:solidFill>
              </a:rPr>
              <a:t>Observed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ALL_JECPDF_workspace_limit_LL_constructive_00072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ALL_JECPDF_workspace_limit_LL_destructive_00072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@ 95% CL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47800" y="1905000"/>
          <a:ext cx="670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813560"/>
                <a:gridCol w="176784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 (TeV)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Expected (TeV)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(LL/RR)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(LL/RR)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(VV)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13.9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(VV)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22.2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(AA)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13.9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(AA)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(V-A)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9.5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(V-A)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9.5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7334" y="1074003"/>
            <a:ext cx="1779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2.6</a:t>
            </a:r>
            <a:r>
              <a:rPr lang="en-US" dirty="0" smtClean="0"/>
              <a:t> fb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AN-15-245*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1092200"/>
            <a:ext cx="190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0.072</a:t>
            </a:r>
            <a:r>
              <a:rPr lang="en-US" dirty="0" smtClean="0"/>
              <a:t> fb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AN-16-338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360" y="5410200"/>
            <a:ext cx="7750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*Search </a:t>
            </a:r>
            <a:r>
              <a:rPr lang="en-US" sz="2000" dirty="0" smtClean="0"/>
              <a:t>for quark contact interactions and extra </a:t>
            </a:r>
            <a:r>
              <a:rPr lang="en-US" sz="2000" dirty="0" smtClean="0"/>
              <a:t>spatial </a:t>
            </a:r>
            <a:r>
              <a:rPr lang="en-US" sz="2000" dirty="0" smtClean="0"/>
              <a:t>dimensions in the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dijet</a:t>
            </a:r>
            <a:r>
              <a:rPr lang="en-US" sz="2000" dirty="0" smtClean="0"/>
              <a:t> </a:t>
            </a:r>
            <a:r>
              <a:rPr lang="en-US" sz="2000" dirty="0" smtClean="0"/>
              <a:t>angular distributions at 13 </a:t>
            </a:r>
            <a:r>
              <a:rPr lang="en-US" sz="2000" dirty="0" smtClean="0"/>
              <a:t>TeV, AN-15-245, L. </a:t>
            </a:r>
            <a:r>
              <a:rPr lang="en-US" sz="2000" dirty="0" err="1" smtClean="0"/>
              <a:t>Apanasevich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2016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We would like to work on a publishable result using the 2016 data set. 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However, this only makes sense if the analysis is not severely limited by systematic uncertainties.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We’ve made a rough estimate for the LL model (assuming JEC uncertainties become &lt;&lt; PDF uncertainties) using CT14.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2016 </a:t>
            </a:r>
            <a:r>
              <a:rPr lang="en-US" dirty="0" smtClean="0"/>
              <a:t>Data: </a:t>
            </a:r>
            <a:r>
              <a:rPr lang="en-US" dirty="0" smtClean="0">
                <a:solidFill>
                  <a:srgbClr val="3366FF"/>
                </a:solidFill>
              </a:rPr>
              <a:t>Λ</a:t>
            </a:r>
            <a:r>
              <a:rPr lang="en-US" baseline="30000" dirty="0" smtClean="0">
                <a:solidFill>
                  <a:srgbClr val="3366FF"/>
                </a:solidFill>
              </a:rPr>
              <a:t>95 </a:t>
            </a:r>
            <a:r>
              <a:rPr lang="en-US" dirty="0" err="1" smtClean="0">
                <a:solidFill>
                  <a:srgbClr val="3366FF"/>
                </a:solidFill>
              </a:rPr>
              <a:t>vs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Lumi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9" name="Content Placeholder 8" descr="fig_limitsvslumi_c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fig_limitsvslumi_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219200"/>
            <a:ext cx="80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plots suggest that we can use up to </a:t>
            </a:r>
            <a:r>
              <a:rPr lang="en-US" dirty="0" smtClean="0">
                <a:solidFill>
                  <a:srgbClr val="0000FF"/>
                </a:solidFill>
              </a:rPr>
              <a:t>~2.0/fb </a:t>
            </a:r>
            <a:r>
              <a:rPr lang="en-US" dirty="0" smtClean="0"/>
              <a:t>for destructive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481935"/>
            <a:ext cx="6752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models and up to </a:t>
            </a:r>
            <a:r>
              <a:rPr lang="en-US" dirty="0" smtClean="0">
                <a:solidFill>
                  <a:srgbClr val="0000FF"/>
                </a:solidFill>
              </a:rPr>
              <a:t>~20/fb </a:t>
            </a:r>
            <a:r>
              <a:rPr lang="en-US" dirty="0" smtClean="0"/>
              <a:t>for constructive</a:t>
            </a:r>
          </a:p>
          <a:p>
            <a:r>
              <a:rPr lang="en-US" dirty="0" smtClean="0"/>
              <a:t>interference models with 2014 PDFs.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2016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 with inclusive jet group on ongoing measurement of inclusive jet p</a:t>
            </a:r>
            <a:r>
              <a:rPr lang="en-US" baseline="-25000" dirty="0" smtClean="0"/>
              <a:t>T</a:t>
            </a:r>
            <a:r>
              <a:rPr lang="en-US" dirty="0" smtClean="0"/>
              <a:t> spectrum using 2016 data.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analysis using 2016 measurement. Extend cross section predictions beyond 2TeV.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AN/paper.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Timescale ~ 6 – 8 months.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Immediate plans: complete current AN, then write a PAS.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smtClean="0"/>
              <a:t>PDF generate </a:t>
            </a:r>
            <a:r>
              <a:rPr lang="en-US" dirty="0" smtClean="0"/>
              <a:t>2</a:t>
            </a:r>
            <a:r>
              <a:rPr lang="en-US" dirty="0" smtClean="0"/>
              <a:t>00 </a:t>
            </a:r>
            <a:r>
              <a:rPr lang="en-US" i="1" dirty="0" smtClean="0">
                <a:solidFill>
                  <a:srgbClr val="0033CC"/>
                </a:solidFill>
              </a:rPr>
              <a:t>randomly</a:t>
            </a:r>
            <a:r>
              <a:rPr lang="en-US" dirty="0" smtClean="0"/>
              <a:t> sampled PDF sets 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hessian2replicas</a:t>
            </a:r>
            <a:r>
              <a:rPr lang="en-US" dirty="0" smtClean="0"/>
              <a:t> </a:t>
            </a:r>
            <a:r>
              <a:rPr lang="en-US" dirty="0" smtClean="0"/>
              <a:t>in LHAPDF6.1.6, except for NNPDF30_nlo for which the sample already exists.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</a:t>
            </a:r>
            <a:r>
              <a:rPr lang="en-US" dirty="0" smtClean="0"/>
              <a:t> sampled </a:t>
            </a:r>
            <a:r>
              <a:rPr lang="en-US" dirty="0" smtClean="0"/>
              <a:t>PDF </a:t>
            </a:r>
            <a:r>
              <a:rPr lang="en-US" dirty="0" smtClean="0"/>
              <a:t>set </a:t>
            </a:r>
            <a:r>
              <a:rPr lang="en-US" dirty="0" smtClean="0"/>
              <a:t>and 7 combinations of the renormalization and factorization scales,</a:t>
            </a:r>
            <a:r>
              <a:rPr lang="en-US" dirty="0" smtClean="0"/>
              <a:t> compute </a:t>
            </a:r>
            <a:r>
              <a:rPr lang="en-US" dirty="0" smtClean="0"/>
              <a:t>the QCD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spectrum (yielding </a:t>
            </a:r>
            <a:r>
              <a:rPr lang="en-US" dirty="0" smtClean="0">
                <a:solidFill>
                  <a:srgbClr val="0033CC"/>
                </a:solidFill>
              </a:rPr>
              <a:t>4200</a:t>
            </a:r>
            <a:r>
              <a:rPr lang="en-US" dirty="0" smtClean="0"/>
              <a:t> spectra).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, but instead use CIJET to compute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57 differential coefficients needed to compute the CI spectra for</a:t>
            </a:r>
            <a:r>
              <a:rPr lang="en-US" dirty="0" smtClean="0"/>
              <a:t> </a:t>
            </a:r>
            <a:r>
              <a:rPr lang="en-US" i="1" dirty="0" smtClean="0"/>
              <a:t>arbitrary</a:t>
            </a:r>
            <a:r>
              <a:rPr lang="en-US" dirty="0" smtClean="0"/>
              <a:t> </a:t>
            </a:r>
            <a:r>
              <a:rPr lang="en-US" dirty="0" smtClean="0"/>
              <a:t>values 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 (57 × 4200 spectra).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Differential Coefficients (CT14, 0)</a:t>
            </a:r>
            <a:endParaRPr lang="en-US" dirty="0"/>
          </a:p>
        </p:txBody>
      </p:sp>
      <p:pic>
        <p:nvPicPr>
          <p:cNvPr id="6" name="Content Placeholder 5" descr="coeff_000_13TeV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15" r="-1261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Convolve each differential spectrum, </a:t>
            </a:r>
            <a:r>
              <a:rPr lang="en-US" i="1" dirty="0" err="1" smtClean="0">
                <a:solidFill>
                  <a:srgbClr val="0033CC"/>
                </a:solidFill>
              </a:rPr>
              <a:t>f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dirty="0" smtClean="0">
                <a:solidFill>
                  <a:srgbClr val="0033CC"/>
                </a:solidFill>
              </a:rPr>
              <a:t>) = </a:t>
            </a:r>
            <a:r>
              <a:rPr lang="en-US" i="1" dirty="0" smtClean="0">
                <a:solidFill>
                  <a:srgbClr val="0033CC"/>
                </a:solidFill>
              </a:rPr>
              <a:t>d</a:t>
            </a:r>
            <a:r>
              <a:rPr lang="en-US" baseline="30000" dirty="0" smtClean="0">
                <a:solidFill>
                  <a:srgbClr val="0033CC"/>
                </a:solidFill>
              </a:rPr>
              <a:t>2</a:t>
            </a:r>
            <a:r>
              <a:rPr lang="en-US" i="1" dirty="0" smtClean="0">
                <a:solidFill>
                  <a:srgbClr val="0033CC"/>
                </a:solidFill>
              </a:rPr>
              <a:t>F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i="1" dirty="0" smtClean="0">
                <a:solidFill>
                  <a:srgbClr val="0033CC"/>
                </a:solidFill>
              </a:rPr>
              <a:t>dp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i="1" dirty="0" smtClean="0">
                <a:solidFill>
                  <a:srgbClr val="0033CC"/>
                </a:solidFill>
              </a:rPr>
              <a:t>d|y|</a:t>
            </a:r>
            <a:r>
              <a:rPr lang="en-US" dirty="0" smtClean="0"/>
              <a:t> (either QCD or the 57 CI coefficients),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with the jet response function </a:t>
            </a:r>
            <a:r>
              <a:rPr lang="en-US" i="1" dirty="0" smtClean="0">
                <a:solidFill>
                  <a:srgbClr val="0033CC"/>
                </a:solidFill>
              </a:rPr>
              <a:t>R</a:t>
            </a:r>
            <a:r>
              <a:rPr lang="en-US" dirty="0" smtClean="0"/>
              <a:t>, while accounting for the uncertainty in the jet energy scale</a:t>
            </a:r>
            <a:r>
              <a:rPr lang="en-US" dirty="0" smtClean="0"/>
              <a:t> (JES) and </a:t>
            </a:r>
            <a:r>
              <a:rPr lang="en-US" dirty="0" smtClean="0"/>
              <a:t>jet energy </a:t>
            </a:r>
            <a:r>
              <a:rPr lang="en-US" dirty="0" smtClean="0"/>
              <a:t>resolution (JER), </a:t>
            </a:r>
            <a:r>
              <a:rPr lang="en-US" dirty="0" smtClean="0"/>
              <a:t>taking care to maintain the correlations across all bins and all spectra.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32088" y="2971800"/>
          <a:ext cx="3470275" cy="619125"/>
        </p:xfrm>
        <a:graphic>
          <a:graphicData uri="http://schemas.openxmlformats.org/presentationml/2006/ole">
            <p:oleObj spid="_x0000_s120834" name="Equation" r:id="rId3" imgW="18542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Compute the</a:t>
            </a:r>
            <a:r>
              <a:rPr lang="en-US" dirty="0" smtClean="0"/>
              <a:t> marginal likelihood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D</a:t>
            </a:r>
            <a:r>
              <a:rPr lang="en-US" dirty="0" smtClean="0"/>
              <a:t> denotes the counts per bin,</a:t>
            </a:r>
            <a:r>
              <a:rPr lang="en-US" dirty="0" smtClean="0"/>
              <a:t> and </a:t>
            </a:r>
            <a:r>
              <a:rPr lang="en-US" i="1" dirty="0" err="1" smtClean="0"/>
              <a:t>ν</a:t>
            </a:r>
            <a:r>
              <a:rPr lang="en-US" dirty="0" smtClean="0"/>
              <a:t> </a:t>
            </a:r>
            <a:r>
              <a:rPr lang="en-US" dirty="0" smtClean="0"/>
              <a:t>denotes the JES, JER, and PDF nuisance </a:t>
            </a:r>
            <a:r>
              <a:rPr lang="en-US" dirty="0" smtClean="0"/>
              <a:t>parameters.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Compute upper limit on </a:t>
            </a:r>
            <a:r>
              <a:rPr lang="en-US" dirty="0" err="1" smtClean="0"/>
              <a:t>λ</a:t>
            </a:r>
            <a:r>
              <a:rPr lang="en-US" dirty="0" smtClean="0"/>
              <a:t> by solving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752600" y="2184400"/>
          <a:ext cx="5697538" cy="1494028"/>
        </p:xfrm>
        <a:graphic>
          <a:graphicData uri="http://schemas.openxmlformats.org/presentationml/2006/ole">
            <p:oleObj spid="_x0000_s129027" name="Equation" r:id="rId3" imgW="2857500" imgH="749300" progId="Equation.DSMT4">
              <p:embed/>
            </p:oleObj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658937" y="4827588"/>
          <a:ext cx="5529263" cy="1446212"/>
        </p:xfrm>
        <a:graphic>
          <a:graphicData uri="http://schemas.openxmlformats.org/presentationml/2006/ole">
            <p:oleObj spid="_x0000_s129030" name="Equation" r:id="rId4" imgW="2717800" imgH="71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</a:p>
          <a:p>
            <a:pPr lvl="1">
              <a:buNone/>
            </a:pPr>
            <a:r>
              <a:rPr lang="en-US" dirty="0" smtClean="0"/>
              <a:t>Search for new QCD-like interactions</a:t>
            </a:r>
            <a:r>
              <a:rPr lang="en-US" dirty="0" smtClean="0"/>
              <a:t> by looking </a:t>
            </a:r>
            <a:r>
              <a:rPr lang="en-US" dirty="0" smtClean="0"/>
              <a:t>for deviations</a:t>
            </a:r>
            <a:r>
              <a:rPr lang="en-US" dirty="0" smtClean="0"/>
              <a:t> from QCD in </a:t>
            </a:r>
            <a:r>
              <a:rPr lang="en-US" dirty="0" smtClean="0"/>
              <a:t>the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spectrum.</a:t>
            </a:r>
          </a:p>
          <a:p>
            <a:pPr lvl="1">
              <a:buNone/>
            </a:pPr>
            <a:r>
              <a:rPr lang="en-US" dirty="0" smtClean="0">
                <a:solidFill>
                  <a:srgbClr val="0033CC"/>
                </a:solidFill>
              </a:rPr>
              <a:t>Inclusive</a:t>
            </a:r>
            <a:r>
              <a:rPr lang="en-US" dirty="0" smtClean="0"/>
              <a:t>: all jets that fall within</a:t>
            </a:r>
            <a:r>
              <a:rPr lang="en-US" dirty="0" smtClean="0"/>
              <a:t> a given </a:t>
            </a:r>
            <a:r>
              <a:rPr lang="en-US" dirty="0" smtClean="0"/>
              <a:t>phase space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Basic A</a:t>
            </a:r>
            <a:r>
              <a:rPr lang="en-US" dirty="0" smtClean="0">
                <a:solidFill>
                  <a:srgbClr val="0033CC"/>
                </a:solidFill>
              </a:rPr>
              <a:t>ssumption</a:t>
            </a:r>
          </a:p>
          <a:p>
            <a:pPr lvl="1">
              <a:buNone/>
            </a:pPr>
            <a:r>
              <a:rPr lang="en-US" dirty="0" smtClean="0"/>
              <a:t>At LHC energies, the “true”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i="1" dirty="0" smtClean="0"/>
              <a:t>L </a:t>
            </a:r>
            <a:r>
              <a:rPr lang="en-US" dirty="0" smtClean="0"/>
              <a:t>can be written as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 which the </a:t>
            </a:r>
            <a:r>
              <a:rPr lang="en-US" i="1" dirty="0" smtClean="0">
                <a:solidFill>
                  <a:srgbClr val="0000FF"/>
                </a:solidFill>
              </a:rPr>
              <a:t>L</a:t>
            </a:r>
            <a:r>
              <a:rPr lang="en-US" baseline="30000" dirty="0" smtClean="0">
                <a:solidFill>
                  <a:srgbClr val="0000FF"/>
                </a:solidFill>
              </a:rPr>
              <a:t>(2)</a:t>
            </a:r>
            <a:r>
              <a:rPr lang="en-US" dirty="0" smtClean="0"/>
              <a:t> term contains dim-6 operators that describe 4-quark interactions, which can be approximated as contact interactions (CI).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4599" y="4114800"/>
          <a:ext cx="4062361" cy="850900"/>
        </p:xfrm>
        <a:graphic>
          <a:graphicData uri="http://schemas.openxmlformats.org/presentationml/2006/ole">
            <p:oleObj spid="_x0000_s17410" name="Equation" r:id="rId3" imgW="18796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Triggers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8750"/>
            <a:ext cx="8153543" cy="428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638800"/>
            <a:ext cx="177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SMP-15-007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638800"/>
            <a:ext cx="17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LL_JECPDF_workspace_xsection_JECPDF_VV_20.0_c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</a:t>
            </a:r>
            <a:r>
              <a:rPr lang="en-US" dirty="0" smtClean="0"/>
              <a:t> </a:t>
            </a:r>
            <a:r>
              <a:rPr lang="en-US" dirty="0" smtClean="0"/>
              <a:t>VV Model (Λ=20TeV)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Harrison Prosper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</a:t>
            </a:r>
            <a:r>
              <a:rPr lang="en-US" dirty="0" smtClean="0"/>
              <a:t>+ JER </a:t>
            </a:r>
            <a:r>
              <a:rPr lang="en-US" dirty="0" smtClean="0"/>
              <a:t>(</a:t>
            </a:r>
            <a:r>
              <a:rPr lang="en-US" dirty="0" smtClean="0"/>
              <a:t>Summer</a:t>
            </a:r>
            <a:r>
              <a:rPr lang="en-US" dirty="0" smtClean="0"/>
              <a:t>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5638800"/>
            <a:ext cx="17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Constructive</a:t>
            </a:r>
            <a:endParaRPr lang="en-US" dirty="0"/>
          </a:p>
        </p:txBody>
      </p:sp>
      <p:pic>
        <p:nvPicPr>
          <p:cNvPr id="16" name="Content Placeholder 15" descr="ALL_JECPDF_workspace_xsection_JECPDF_VV_20.0_c_rati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>
          <a:xfrm>
            <a:off x="4673600" y="1276350"/>
            <a:ext cx="3810000" cy="4819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Experimental Input</a:t>
            </a:r>
            <a:endParaRPr lang="en-US" dirty="0" smtClean="0"/>
          </a:p>
          <a:p>
            <a:pPr lvl="1"/>
            <a:r>
              <a:rPr lang="en-US" dirty="0" smtClean="0"/>
              <a:t>Inclusive </a:t>
            </a:r>
            <a:r>
              <a:rPr lang="en-US" dirty="0" smtClean="0"/>
              <a:t>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|</a:t>
            </a:r>
            <a:r>
              <a:rPr lang="en-US" i="1" dirty="0" err="1" smtClean="0"/>
              <a:t>y</a:t>
            </a:r>
            <a:r>
              <a:rPr lang="en-US" dirty="0" smtClean="0"/>
              <a:t>|  &lt; 0.5, 638 ≤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≤</a:t>
            </a:r>
            <a:r>
              <a:rPr lang="en-US" dirty="0" smtClean="0"/>
              <a:t> 2000 GeV</a:t>
            </a:r>
            <a:r>
              <a:rPr lang="en-US" baseline="30000" dirty="0" smtClean="0"/>
              <a:t>1</a:t>
            </a:r>
            <a:r>
              <a:rPr lang="en-US" dirty="0" smtClean="0"/>
              <a:t>, anti-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smtClean="0"/>
              <a:t> R = 0.7 jets.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Jet </a:t>
            </a:r>
            <a:r>
              <a:rPr lang="en-US" dirty="0" smtClean="0"/>
              <a:t>response function (JRF</a:t>
            </a:r>
            <a:r>
              <a:rPr lang="en-US" dirty="0" smtClean="0"/>
              <a:t>)	</a:t>
            </a:r>
            <a:endParaRPr lang="en-US" dirty="0" smtClean="0"/>
          </a:p>
          <a:p>
            <a:pPr lvl="1"/>
            <a:r>
              <a:rPr lang="en-US" dirty="0" smtClean="0"/>
              <a:t>Jet energy scale (JES) </a:t>
            </a:r>
            <a:r>
              <a:rPr lang="en-US" dirty="0" smtClean="0"/>
              <a:t>uncertainty: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Summer15_50nsV5 </a:t>
            </a:r>
            <a:r>
              <a:rPr lang="en-US" dirty="0" smtClean="0">
                <a:solidFill>
                  <a:srgbClr val="0000FF"/>
                </a:solidFill>
              </a:rPr>
              <a:t>for AK8PF </a:t>
            </a:r>
            <a:r>
              <a:rPr lang="en-US" dirty="0" smtClean="0">
                <a:solidFill>
                  <a:srgbClr val="0000FF"/>
                </a:solidFill>
              </a:rPr>
              <a:t>jets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Jet energy resolution (JER) </a:t>
            </a:r>
            <a:r>
              <a:rPr lang="en-US" dirty="0" smtClean="0"/>
              <a:t>uncertainty: 10%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000690"/>
            <a:ext cx="5264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/>
              <a:t>1</a:t>
            </a:r>
            <a:r>
              <a:rPr lang="en-US" sz="2000" dirty="0" smtClean="0"/>
              <a:t>Eur</a:t>
            </a:r>
            <a:r>
              <a:rPr lang="en-US" sz="2000" dirty="0" smtClean="0"/>
              <a:t>. Phys. J. C</a:t>
            </a:r>
            <a:r>
              <a:rPr lang="en-US" sz="2000" b="1" dirty="0" smtClean="0"/>
              <a:t>76</a:t>
            </a:r>
            <a:r>
              <a:rPr lang="en-US" sz="2000" dirty="0" smtClean="0"/>
              <a:t> (2016) no.8, </a:t>
            </a:r>
            <a:r>
              <a:rPr lang="en-US" sz="2000" dirty="0" smtClean="0"/>
              <a:t>451, SMP-15-007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Theoretical Input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PDFs (LHAPDF-6.1.6)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CT14nlo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MMHT2014nlo68cl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NNPDF30_nlo_as_0118_1000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QCD@NLO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fastnlo_toolkit-2.3.1pre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-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1871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 	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InclusiveNJets_fnl5332g_v23_fix.tab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CI@NLO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CIJET-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1.1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(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J.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Gao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000" dirty="0" err="1" smtClean="0"/>
              <a:t>Comput.Phys.Commun</a:t>
            </a:r>
            <a:r>
              <a:rPr lang="en-US" sz="2000" dirty="0" smtClean="0"/>
              <a:t>. 184 (2013</a:t>
            </a:r>
            <a:r>
              <a:rPr lang="en-US" sz="2000" dirty="0" smtClean="0"/>
              <a:t>) 2362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Non-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perturbative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corrections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(NP)</a:t>
            </a:r>
            <a:endParaRPr lang="en-US" dirty="0" smtClean="0"/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Electroweak corrections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(EWK)</a:t>
            </a: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Many thanks to the Inclusive Jet Group!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Sourav</a:t>
            </a:r>
            <a:r>
              <a:rPr lang="en-US" dirty="0" smtClean="0">
                <a:solidFill>
                  <a:schemeClr val="tx2"/>
                </a:solidFill>
              </a:rPr>
              <a:t> Dev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Giannis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Flouris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Hannes</a:t>
            </a:r>
            <a:r>
              <a:rPr lang="en-US" dirty="0" smtClean="0">
                <a:solidFill>
                  <a:schemeClr val="tx2"/>
                </a:solidFill>
              </a:rPr>
              <a:t> Jung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Panos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Kokkas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Ksenia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Shchelina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and especially to </a:t>
            </a:r>
            <a:r>
              <a:rPr lang="en-US" dirty="0" smtClean="0">
                <a:solidFill>
                  <a:srgbClr val="0033CC"/>
                </a:solidFill>
              </a:rPr>
              <a:t>Paolo </a:t>
            </a:r>
            <a:r>
              <a:rPr lang="en-US" dirty="0" err="1" smtClean="0">
                <a:solidFill>
                  <a:srgbClr val="0033CC"/>
                </a:solidFill>
              </a:rPr>
              <a:t>Gunnellini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who provided the details of the </a:t>
            </a:r>
            <a:r>
              <a:rPr lang="en-US" dirty="0" smtClean="0">
                <a:solidFill>
                  <a:schemeClr val="tx2"/>
                </a:solidFill>
              </a:rPr>
              <a:t>measured spectrum and the NP and EWK correction functions.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NP &amp; EWK Corrections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Content Placeholder 8" descr="fig_correction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908" r="-2690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76350"/>
            <a:ext cx="7772400" cy="4819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NLO accuracy, new</a:t>
            </a:r>
            <a:r>
              <a:rPr lang="en-US" dirty="0" smtClean="0"/>
              <a:t> 4-quark interactions </a:t>
            </a:r>
            <a:r>
              <a:rPr lang="en-US" dirty="0" smtClean="0"/>
              <a:t>can be described using an effective </a:t>
            </a:r>
            <a:r>
              <a:rPr lang="en-US" dirty="0" err="1" smtClean="0"/>
              <a:t>Lagrangian</a:t>
            </a:r>
            <a:r>
              <a:rPr lang="en-US" dirty="0" smtClean="0"/>
              <a:t>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is a mass scale,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 are additional free parameters, 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is a sum over dim-6 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20913" y="2133600"/>
          <a:ext cx="2616200" cy="831850"/>
        </p:xfrm>
        <a:graphic>
          <a:graphicData uri="http://schemas.openxmlformats.org/presentationml/2006/ole">
            <p:oleObj spid="_x0000_s114690" name="Equation" r:id="rId3" imgW="13970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e consider the </a:t>
            </a:r>
            <a:r>
              <a:rPr lang="en-US" dirty="0" smtClean="0"/>
              <a:t>following discrete set of </a:t>
            </a:r>
            <a:r>
              <a:rPr lang="en-US" dirty="0" smtClean="0"/>
              <a:t>values for the </a:t>
            </a:r>
            <a:r>
              <a:rPr lang="en-US" dirty="0" err="1" smtClean="0"/>
              <a:t>κ</a:t>
            </a:r>
            <a:r>
              <a:rPr lang="en-US" dirty="0" smtClean="0"/>
              <a:t> parameters: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Model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</a:p>
          <a:p>
            <a:pPr>
              <a:buNone/>
            </a:pPr>
            <a:r>
              <a:rPr lang="en-US" dirty="0" smtClean="0"/>
              <a:t>	LL 		±1 	0 	0 </a:t>
            </a:r>
          </a:p>
          <a:p>
            <a:pPr>
              <a:buNone/>
            </a:pPr>
            <a:r>
              <a:rPr lang="en-US" dirty="0" smtClean="0"/>
              <a:t>	RR 		0 	0 	±1 </a:t>
            </a:r>
          </a:p>
          <a:p>
            <a:pPr>
              <a:buNone/>
            </a:pPr>
            <a:r>
              <a:rPr lang="en-US" dirty="0" smtClean="0"/>
              <a:t>	VV 		±1 	±1 	±1 </a:t>
            </a:r>
          </a:p>
          <a:p>
            <a:pPr>
              <a:buNone/>
            </a:pPr>
            <a:r>
              <a:rPr lang="en-US" dirty="0" smtClean="0"/>
              <a:t>	AA 		±1 	∓1 	±1 </a:t>
            </a:r>
          </a:p>
          <a:p>
            <a:pPr>
              <a:buNone/>
            </a:pPr>
            <a:r>
              <a:rPr lang="en-US" dirty="0" smtClean="0"/>
              <a:t>	V-A 	0 	±1 	0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κ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3 </a:t>
            </a:r>
            <a:r>
              <a:rPr lang="en-US" dirty="0" smtClean="0"/>
              <a:t>= 2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5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  <a:r>
              <a:rPr lang="en-US" dirty="0" smtClean="0"/>
              <a:t>, and </a:t>
            </a:r>
            <a:r>
              <a:rPr lang="en-US" i="1" dirty="0" smtClean="0"/>
              <a:t>κ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= 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28280</TotalTime>
  <Words>1443</Words>
  <Application>Microsoft Macintosh PowerPoint</Application>
  <PresentationFormat>Letter Paper (8.5x11 in)</PresentationFormat>
  <Paragraphs>276</Paragraphs>
  <Slides>32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Design</vt:lpstr>
      <vt:lpstr>Equation</vt:lpstr>
      <vt:lpstr>MathType 6.0 Equation</vt:lpstr>
      <vt:lpstr>Search for Contact Interactions Using Inclusive Jet pT Spectrum @13 TeV</vt:lpstr>
      <vt:lpstr>Outline</vt:lpstr>
      <vt:lpstr>Overview</vt:lpstr>
      <vt:lpstr>Overview</vt:lpstr>
      <vt:lpstr>Overview</vt:lpstr>
      <vt:lpstr>Overview</vt:lpstr>
      <vt:lpstr>Overview: NP &amp; EWK Corrections</vt:lpstr>
      <vt:lpstr>Overview: Models</vt:lpstr>
      <vt:lpstr>Overview: Models</vt:lpstr>
      <vt:lpstr>Overview: Models</vt:lpstr>
      <vt:lpstr>Outline</vt:lpstr>
      <vt:lpstr>Analysis</vt:lpstr>
      <vt:lpstr>Outline</vt:lpstr>
      <vt:lpstr>Data: 71.52 pb-1 @ 13TeV</vt:lpstr>
      <vt:lpstr>Data vs. QCD</vt:lpstr>
      <vt:lpstr>Data vs. LL Model (Λ=20TeV)</vt:lpstr>
      <vt:lpstr>Data vs. LL Model (Λ=20TeV)</vt:lpstr>
      <vt:lpstr>Limits</vt:lpstr>
      <vt:lpstr>LL Limits @ 95% CL: Expected</vt:lpstr>
      <vt:lpstr>LL Limits @ 95% CL: Observed</vt:lpstr>
      <vt:lpstr>Limits @ 95% CL</vt:lpstr>
      <vt:lpstr>Plans for 2016 Data</vt:lpstr>
      <vt:lpstr>Plans for 2016 Data: Λ95 vs Lumi</vt:lpstr>
      <vt:lpstr>Plans for 2016 Data</vt:lpstr>
      <vt:lpstr>backup</vt:lpstr>
      <vt:lpstr>Analysis</vt:lpstr>
      <vt:lpstr>CI Differential Coefficients (CT14, 0)</vt:lpstr>
      <vt:lpstr>Analysis</vt:lpstr>
      <vt:lpstr>Analysis</vt:lpstr>
      <vt:lpstr>Contact Interaction Search @ 7 TeV</vt:lpstr>
      <vt:lpstr>Overview: Triggers</vt:lpstr>
      <vt:lpstr>Data vs. VV Model (Λ=20TeV)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730</cp:revision>
  <cp:lastPrinted>1998-10-12T21:43:15Z</cp:lastPrinted>
  <dcterms:created xsi:type="dcterms:W3CDTF">2016-10-03T00:39:03Z</dcterms:created>
  <dcterms:modified xsi:type="dcterms:W3CDTF">2016-10-03T05:24:41Z</dcterms:modified>
</cp:coreProperties>
</file>