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55" r:id="rId2"/>
    <p:sldId id="814" r:id="rId3"/>
    <p:sldId id="816" r:id="rId4"/>
    <p:sldId id="852" r:id="rId5"/>
    <p:sldId id="853" r:id="rId6"/>
    <p:sldId id="838" r:id="rId7"/>
    <p:sldId id="828" r:id="rId8"/>
    <p:sldId id="817" r:id="rId9"/>
    <p:sldId id="818" r:id="rId10"/>
    <p:sldId id="819" r:id="rId11"/>
    <p:sldId id="820" r:id="rId12"/>
    <p:sldId id="807" r:id="rId13"/>
    <p:sldId id="823" r:id="rId14"/>
    <p:sldId id="847" r:id="rId15"/>
    <p:sldId id="830" r:id="rId16"/>
    <p:sldId id="808" r:id="rId17"/>
    <p:sldId id="843" r:id="rId18"/>
    <p:sldId id="844" r:id="rId19"/>
    <p:sldId id="848" r:id="rId20"/>
    <p:sldId id="849" r:id="rId21"/>
    <p:sldId id="846" r:id="rId22"/>
    <p:sldId id="779" r:id="rId23"/>
    <p:sldId id="851" r:id="rId24"/>
    <p:sldId id="850" r:id="rId25"/>
    <p:sldId id="793" r:id="rId26"/>
    <p:sldId id="840" r:id="rId27"/>
    <p:sldId id="841" r:id="rId28"/>
    <p:sldId id="824" r:id="rId29"/>
    <p:sldId id="832" r:id="rId30"/>
    <p:sldId id="827" r:id="rId31"/>
    <p:sldId id="845" r:id="rId32"/>
    <p:sldId id="773" r:id="rId3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4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B2B2B2"/>
    <a:srgbClr val="FFFFCC"/>
    <a:srgbClr val="FF0000"/>
    <a:srgbClr val="0033CC"/>
    <a:srgbClr val="008000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>
      <p:cViewPr>
        <p:scale>
          <a:sx n="100" d="100"/>
          <a:sy n="100" d="100"/>
        </p:scale>
        <p:origin x="2744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Multivariate Analysis        Harrison B. Prosper       Durham, UK 2002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026CF4-C604-0442-8E92-B845DD349DB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0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13TeV Inclusive Jets Contact Interaction Analysis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Bipen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Kotwal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SMP-J: Jet Analysis Meeting</a:t>
            </a: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15 December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consider the following discrete set of values for the </a:t>
            </a:r>
            <a:r>
              <a:rPr lang="en-US" i="1" dirty="0" err="1" smtClean="0"/>
              <a:t>κ</a:t>
            </a:r>
            <a:r>
              <a:rPr lang="en-US" dirty="0" smtClean="0"/>
              <a:t> parameters: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Model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</a:p>
          <a:p>
            <a:pPr>
              <a:buNone/>
            </a:pPr>
            <a:r>
              <a:rPr lang="en-US" dirty="0" smtClean="0"/>
              <a:t>	LL 		±1 	0 	0 </a:t>
            </a:r>
          </a:p>
          <a:p>
            <a:pPr>
              <a:buNone/>
            </a:pPr>
            <a:r>
              <a:rPr lang="en-US" dirty="0" smtClean="0"/>
              <a:t>	RR 		0 	0 	±1 </a:t>
            </a:r>
          </a:p>
          <a:p>
            <a:pPr>
              <a:buNone/>
            </a:pPr>
            <a:r>
              <a:rPr lang="en-US" dirty="0" smtClean="0"/>
              <a:t>	VV 		±1 	±1 	±1 </a:t>
            </a:r>
          </a:p>
          <a:p>
            <a:pPr>
              <a:buNone/>
            </a:pPr>
            <a:r>
              <a:rPr lang="en-US" dirty="0" smtClean="0"/>
              <a:t>	AA 		±1 	∓1 	±1 </a:t>
            </a:r>
          </a:p>
          <a:p>
            <a:pPr>
              <a:buNone/>
            </a:pPr>
            <a:r>
              <a:rPr lang="en-US" dirty="0" smtClean="0"/>
              <a:t>	V-A 	0 	±1 	0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κ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3 </a:t>
            </a:r>
            <a:r>
              <a:rPr lang="en-US" dirty="0" smtClean="0"/>
              <a:t>= 2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5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  <a:r>
              <a:rPr lang="en-US" dirty="0" smtClean="0"/>
              <a:t>, and </a:t>
            </a:r>
            <a:r>
              <a:rPr lang="en-US" i="1" dirty="0" smtClean="0"/>
              <a:t>κ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= 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NLO QCD+CI cross section per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bin can 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					and	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 = 1/Λ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The CI term comprises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2105025"/>
          <a:ext cx="48387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1" name="Equation" r:id="rId3" imgW="2362200" imgH="2057400" progId="Equation.DSMT4">
                  <p:embed/>
                </p:oleObj>
              </mc:Choice>
              <mc:Fallback>
                <p:oleObj name="Equation" r:id="rId3" imgW="2362200" imgH="2057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2105025"/>
                        <a:ext cx="4838700" cy="421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28600"/>
            <a:ext cx="7924800" cy="838200"/>
          </a:xfrm>
        </p:spPr>
        <p:txBody>
          <a:bodyPr/>
          <a:lstStyle/>
          <a:p>
            <a:r>
              <a:rPr lang="en-US" dirty="0" smtClean="0"/>
              <a:t>2015 Dataset</a:t>
            </a:r>
            <a:r>
              <a:rPr lang="en-US" dirty="0" smtClean="0">
                <a:solidFill>
                  <a:srgbClr val="0033CC"/>
                </a:solidFill>
              </a:rPr>
              <a:t>: </a:t>
            </a:r>
            <a:r>
              <a:rPr lang="en-US" dirty="0" smtClean="0">
                <a:solidFill>
                  <a:srgbClr val="3366FF"/>
                </a:solidFill>
              </a:rPr>
              <a:t>NP &amp; EWK Corrections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Content Placeholder 8" descr="fig_correction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6908" r="-2690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Dataset: </a:t>
            </a:r>
            <a:r>
              <a:rPr lang="en-US" dirty="0" smtClean="0">
                <a:solidFill>
                  <a:srgbClr val="3366FF"/>
                </a:solidFill>
              </a:rPr>
              <a:t>Overview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Integrate (multinomial) likelihood </a:t>
            </a:r>
            <a:r>
              <a:rPr lang="en-US" dirty="0" err="1" smtClean="0"/>
              <a:t>p(D|</a:t>
            </a:r>
            <a:r>
              <a:rPr lang="en-US" dirty="0" err="1" smtClean="0">
                <a:solidFill>
                  <a:srgbClr val="0000FF"/>
                </a:solidFill>
              </a:rPr>
              <a:t>λ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ν</a:t>
            </a:r>
            <a:r>
              <a:rPr lang="en-US" dirty="0" smtClean="0"/>
              <a:t>) over nuisance parameters </a:t>
            </a:r>
            <a:r>
              <a:rPr lang="en-US" dirty="0" err="1" smtClean="0">
                <a:solidFill>
                  <a:srgbClr val="FF0000"/>
                </a:solidFill>
              </a:rPr>
              <a:t>ν</a:t>
            </a:r>
            <a:r>
              <a:rPr lang="en-US" dirty="0" smtClean="0"/>
              <a:t> associated with PDFs, renormalization and factorization scales, jet energy scale, and jet energy resolution. (</a:t>
            </a:r>
            <a:r>
              <a:rPr lang="en-US" i="1" dirty="0" err="1" smtClean="0">
                <a:solidFill>
                  <a:srgbClr val="0000FF"/>
                </a:solidFill>
              </a:rPr>
              <a:t>λ</a:t>
            </a:r>
            <a:r>
              <a:rPr lang="en-US" i="1" dirty="0" smtClean="0"/>
              <a:t> </a:t>
            </a:r>
            <a:r>
              <a:rPr lang="en-US" dirty="0" smtClean="0"/>
              <a:t>= 1/Λ</a:t>
            </a:r>
            <a:r>
              <a:rPr lang="en-US" baseline="30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denotes the observed counts.)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expected limits by setting </a:t>
            </a:r>
            <a:br>
              <a:rPr lang="en-US" dirty="0" smtClean="0"/>
            </a:br>
            <a:r>
              <a:rPr lang="en-US" dirty="0" smtClean="0"/>
              <a:t>“observed” counts = expected counts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observed limits using observed counts.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See backup for details.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Dataset: </a:t>
            </a:r>
            <a:r>
              <a:rPr lang="en-US" dirty="0" smtClean="0">
                <a:solidFill>
                  <a:srgbClr val="3366FF"/>
                </a:solidFill>
              </a:rPr>
              <a:t>Results &amp; Limits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Dataset: </a:t>
            </a:r>
            <a:r>
              <a:rPr lang="en-US" dirty="0" smtClean="0">
                <a:solidFill>
                  <a:srgbClr val="3366FF"/>
                </a:solidFill>
              </a:rPr>
              <a:t>71.52 pb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@ 13TeV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Content Placeholder 7" descr="fig_data_13TeV_L000.07152ifb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6935" r="-2693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LL_JECPDF_workspace_xsection_JECPDF_QCD_ratio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QCD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+ JER (Summer15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14" name="Content Placeholder 13" descr="ALL_JECPDF_workspace_xsection_JECPDF_QCD.pn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</a:t>
            </a:r>
            <a:r>
              <a:rPr lang="en-US" dirty="0" smtClean="0">
                <a:solidFill>
                  <a:srgbClr val="3366FF"/>
                </a:solidFill>
              </a:rPr>
              <a:t>LL Model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= 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+ JER (Summer15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19" name="Content Placeholder 18" descr="ALL_JECPDF_workspace_xsection_JECPDF_LL_20.0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20" name="Content Placeholder 19" descr="ALL_JECPDF_workspace_xsection_JECPDF_LL_20.0_c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21" name="TextBox 20"/>
          <p:cNvSpPr txBox="1"/>
          <p:nvPr/>
        </p:nvSpPr>
        <p:spPr>
          <a:xfrm>
            <a:off x="1981200" y="5638800"/>
            <a:ext cx="17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</a:t>
            </a:r>
            <a:r>
              <a:rPr lang="en-US" dirty="0" smtClean="0">
                <a:solidFill>
                  <a:srgbClr val="3366FF"/>
                </a:solidFill>
              </a:rPr>
              <a:t>LL Model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= 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+ JER (Summer15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pic>
        <p:nvPicPr>
          <p:cNvPr id="9" name="Content Placeholder 8" descr="ALL_JECPDF_workspace_xsection_JECPDF_LL_20.0_d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2" name="Content Placeholder 11" descr="ALL_JECPDF_workspace_xsection_JECPDF_LL_20.0_d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1981200" y="5638800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Destructive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LL</a:t>
            </a:r>
            <a:r>
              <a:rPr lang="en-US" dirty="0" smtClean="0"/>
              <a:t> Limits @ 95% CL: </a:t>
            </a:r>
            <a:r>
              <a:rPr lang="en-US" dirty="0" smtClean="0">
                <a:solidFill>
                  <a:srgbClr val="3366FF"/>
                </a:solidFill>
              </a:rPr>
              <a:t>Expected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8" name="Content Placeholder 7" descr="ALL_JECPDF_workspace_limit_LL_constructive_00072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9" name="Content Placeholder 8" descr="ALL_JECPDF_workspace_limit_LL_destructive_00072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Review: Analysis 2015 dataset (</a:t>
            </a:r>
            <a:r>
              <a:rPr lang="en-US" dirty="0" smtClean="0">
                <a:solidFill>
                  <a:srgbClr val="0000FF"/>
                </a:solidFill>
              </a:rPr>
              <a:t>72.5pb</a:t>
            </a:r>
            <a:r>
              <a:rPr lang="en-US" baseline="30000" dirty="0" smtClean="0">
                <a:solidFill>
                  <a:srgbClr val="0000FF"/>
                </a:solidFill>
              </a:rPr>
              <a:t>–1</a:t>
            </a:r>
            <a:r>
              <a:rPr lang="en-US" dirty="0" smtClean="0"/>
              <a:t> @ 13TeV)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Plans: Analysis 2016 dataset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Limits @ 95% CL: </a:t>
            </a:r>
            <a:r>
              <a:rPr lang="en-US" dirty="0" smtClean="0">
                <a:solidFill>
                  <a:srgbClr val="FF0000"/>
                </a:solidFill>
              </a:rPr>
              <a:t>Observed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LL_JECPDF_workspace_limit_LL_constructive_00072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ALL_JECPDF_workspace_limit_LL_destructive_00072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@ 95% CL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47800" y="1905000"/>
          <a:ext cx="670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813560"/>
                <a:gridCol w="176784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Observed (TeV)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Expected (TeV)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(LL/RR)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(LL/RR)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17.3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(VV)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(VV)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22.2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(AA)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13.9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(AA)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baseline="0" dirty="0" smtClean="0"/>
                        <a:t>(V-A)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9.5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Λ</a:t>
                      </a:r>
                      <a:r>
                        <a:rPr lang="en-US" baseline="30000" dirty="0" smtClean="0"/>
                        <a:t>-</a:t>
                      </a:r>
                      <a:r>
                        <a:rPr lang="en-US" baseline="0" dirty="0" smtClean="0"/>
                        <a:t>(V-A)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9.5</a:t>
                      </a:r>
                      <a:endParaRPr lang="en-US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7334" y="1074003"/>
            <a:ext cx="1779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2.6</a:t>
            </a:r>
            <a:r>
              <a:rPr lang="en-US" dirty="0" smtClean="0"/>
              <a:t> fb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AN-15-245*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092200"/>
            <a:ext cx="190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0.072</a:t>
            </a:r>
            <a:r>
              <a:rPr lang="en-US" dirty="0" smtClean="0"/>
              <a:t> fb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AN-16-338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8360" y="5410200"/>
            <a:ext cx="7750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*Search for quark contact interactions and extra spatial dimensions in the </a:t>
            </a:r>
          </a:p>
          <a:p>
            <a:r>
              <a:rPr lang="en-US" sz="2000" dirty="0" err="1" smtClean="0"/>
              <a:t>dijet</a:t>
            </a:r>
            <a:r>
              <a:rPr lang="en-US" sz="2000" dirty="0" smtClean="0"/>
              <a:t> angular distributions at 13 TeV, AN-15-245, L. </a:t>
            </a:r>
            <a:r>
              <a:rPr lang="en-US" sz="2000" dirty="0" err="1" smtClean="0"/>
              <a:t>Apanasevich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. 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Plans: </a:t>
            </a:r>
            <a:r>
              <a:rPr lang="en-US" dirty="0" smtClean="0">
                <a:solidFill>
                  <a:srgbClr val="3366FF"/>
                </a:solidFill>
              </a:rPr>
              <a:t>Analysis 2016 Dataset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We plan to work on a publishable result using the 2016 data set. 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However, this only makes sense if the analysis is not severely limited by systematic uncertainties.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We’ve made a rough estimate for the LL model (assuming JEC uncertainties become &lt;&lt; PDF uncertainties) using CT14.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Plans: </a:t>
            </a:r>
            <a:r>
              <a:rPr lang="en-US" dirty="0" smtClean="0">
                <a:solidFill>
                  <a:srgbClr val="3366FF"/>
                </a:solidFill>
              </a:rPr>
              <a:t>2016 Dataset – Λ</a:t>
            </a:r>
            <a:r>
              <a:rPr lang="en-US" baseline="30000" dirty="0" smtClean="0">
                <a:solidFill>
                  <a:srgbClr val="3366FF"/>
                </a:solidFill>
              </a:rPr>
              <a:t>95 </a:t>
            </a:r>
            <a:r>
              <a:rPr lang="en-US" dirty="0" smtClean="0">
                <a:solidFill>
                  <a:srgbClr val="3366FF"/>
                </a:solidFill>
              </a:rPr>
              <a:t>vs. </a:t>
            </a:r>
            <a:r>
              <a:rPr lang="en-US" dirty="0" err="1" smtClean="0">
                <a:solidFill>
                  <a:srgbClr val="3366FF"/>
                </a:solidFill>
              </a:rPr>
              <a:t>Lumi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9" name="Content Placeholder 8" descr="fig_limitsvslumi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pic>
        <p:nvPicPr>
          <p:cNvPr id="10" name="Content Placeholder 9" descr="fig_limitsvslumi_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219200"/>
            <a:ext cx="667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plots suggest that we can use up to </a:t>
            </a:r>
            <a:r>
              <a:rPr lang="en-US" dirty="0" smtClean="0">
                <a:solidFill>
                  <a:srgbClr val="0000FF"/>
                </a:solidFill>
              </a:rPr>
              <a:t>~ 20/fb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481935"/>
            <a:ext cx="6675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 interference models and up to </a:t>
            </a:r>
            <a:r>
              <a:rPr lang="en-US" dirty="0" smtClean="0">
                <a:solidFill>
                  <a:srgbClr val="0000FF"/>
                </a:solidFill>
              </a:rPr>
              <a:t>~ 2/fb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destructive interference models with 2014 PDFs.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Plans: </a:t>
            </a:r>
            <a:r>
              <a:rPr lang="en-US" dirty="0" smtClean="0">
                <a:solidFill>
                  <a:srgbClr val="3366FF"/>
                </a:solidFill>
              </a:rPr>
              <a:t>Analysis 2016 Dataset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 with jet group on ongoing jet measurements, including the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 using 2016 data.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analysis using 2016 inclusive jet cross section measurement. Extend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2TeV.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AN/paper.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Timescale ~ 6 – 8 months (2017)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Immediate plans: work with jet group.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PDF generate 200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sampled PDF sets using </a:t>
            </a:r>
            <a:r>
              <a:rPr lang="en-US" dirty="0" smtClean="0">
                <a:solidFill>
                  <a:srgbClr val="0033CC"/>
                </a:solidFill>
              </a:rPr>
              <a:t>hessian2replicas</a:t>
            </a:r>
            <a:r>
              <a:rPr lang="en-US" dirty="0" smtClean="0"/>
              <a:t> in LHAPDF6.1.6, except for NNPDF30_nlo for which the sample already exists.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sampled PDF set and 7 combinations of the renormalization and factorization scales, compute the QCD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(yielding </a:t>
            </a:r>
            <a:r>
              <a:rPr lang="en-US" dirty="0" smtClean="0">
                <a:solidFill>
                  <a:srgbClr val="0033CC"/>
                </a:solidFill>
              </a:rPr>
              <a:t>4200</a:t>
            </a:r>
            <a:r>
              <a:rPr lang="en-US" dirty="0" smtClean="0"/>
              <a:t> spectra).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en-US" dirty="0" smtClean="0"/>
              <a:t>, but instead use CIJET to compute the 57 differential coefficients needed to compute the CI spectra for </a:t>
            </a:r>
            <a:r>
              <a:rPr lang="en-US" i="1" dirty="0" smtClean="0"/>
              <a:t>arbitrary</a:t>
            </a:r>
            <a:r>
              <a:rPr lang="en-US" dirty="0" smtClean="0"/>
              <a:t> 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 (57 × 4200 spectra).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Differential Coefficients (CT14, 0)</a:t>
            </a:r>
            <a:endParaRPr lang="en-US" dirty="0"/>
          </a:p>
        </p:txBody>
      </p:sp>
      <p:pic>
        <p:nvPicPr>
          <p:cNvPr id="6" name="Content Placeholder 5" descr="coeff_000_13TeV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615" r="-1261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Convolve each differential spectrum, </a:t>
            </a:r>
            <a:r>
              <a:rPr lang="en-US" i="1" dirty="0" err="1" smtClean="0">
                <a:solidFill>
                  <a:srgbClr val="0033CC"/>
                </a:solidFill>
              </a:rPr>
              <a:t>f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) = </a:t>
            </a:r>
            <a:r>
              <a:rPr lang="en-US" i="1" dirty="0" smtClean="0">
                <a:solidFill>
                  <a:srgbClr val="0033CC"/>
                </a:solidFill>
              </a:rPr>
              <a:t>d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i="1" dirty="0" smtClean="0">
                <a:solidFill>
                  <a:srgbClr val="0033CC"/>
                </a:solidFill>
              </a:rPr>
              <a:t>F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i="1" dirty="0" smtClean="0">
                <a:solidFill>
                  <a:srgbClr val="0033CC"/>
                </a:solidFill>
              </a:rPr>
              <a:t>dp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i="1" dirty="0" smtClean="0">
                <a:solidFill>
                  <a:srgbClr val="0033CC"/>
                </a:solidFill>
              </a:rPr>
              <a:t>d|y|</a:t>
            </a:r>
            <a:r>
              <a:rPr lang="en-US" dirty="0" smtClean="0"/>
              <a:t> (either QCD or the 57 CI coefficients),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with the jet response function </a:t>
            </a:r>
            <a:r>
              <a:rPr lang="en-US" i="1" dirty="0" smtClean="0">
                <a:solidFill>
                  <a:srgbClr val="0033CC"/>
                </a:solidFill>
              </a:rPr>
              <a:t>R</a:t>
            </a:r>
            <a:r>
              <a:rPr lang="en-US" dirty="0" smtClean="0"/>
              <a:t>, while accounting for the uncertainty in the jet energy scale (JES) and jet energy resolution (JER), taking care to maintain the correlations across all bins and all spectra.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32088" y="2667000"/>
          <a:ext cx="3470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7" name="Equation" r:id="rId3" imgW="1854200" imgH="330200" progId="Equation.DSMT4">
                  <p:embed/>
                </p:oleObj>
              </mc:Choice>
              <mc:Fallback>
                <p:oleObj name="Equation" r:id="rId3" imgW="18542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667000"/>
                        <a:ext cx="3470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Compute the marginal likelihood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denotes the counts per bin, and </a:t>
            </a:r>
            <a:r>
              <a:rPr lang="en-US" i="1" dirty="0" err="1" smtClean="0"/>
              <a:t>ν</a:t>
            </a:r>
            <a:r>
              <a:rPr lang="en-US" dirty="0" smtClean="0"/>
              <a:t> denotes the JES, JER, and PDF nuisance parameters.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Compute upper limit on </a:t>
            </a:r>
            <a:r>
              <a:rPr lang="en-US" dirty="0" err="1" smtClean="0"/>
              <a:t>λ</a:t>
            </a:r>
            <a:r>
              <a:rPr lang="en-US" dirty="0" smtClean="0"/>
              <a:t> by solving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752600" y="2184400"/>
          <a:ext cx="5697538" cy="1494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3" imgW="2857500" imgH="749300" progId="Equation.DSMT4">
                  <p:embed/>
                </p:oleObj>
              </mc:Choice>
              <mc:Fallback>
                <p:oleObj name="Equation" r:id="rId3" imgW="2857500" imgH="749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84400"/>
                        <a:ext cx="5697538" cy="1494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658937" y="4827588"/>
          <a:ext cx="552926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5" imgW="2717800" imgH="711200" progId="Equation.DSMT4">
                  <p:embed/>
                </p:oleObj>
              </mc:Choice>
              <mc:Fallback>
                <p:oleObj name="Equation" r:id="rId5" imgW="2717800" imgH="71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7" y="4827588"/>
                        <a:ext cx="5529263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Goals</a:t>
            </a:r>
          </a:p>
          <a:p>
            <a:pPr marL="457200" lvl="1" indent="-457200">
              <a:buClr>
                <a:srgbClr val="CC0000"/>
              </a:buClr>
              <a:buFont typeface="+mj-lt"/>
              <a:buAutoNum type="arabicPeriod"/>
            </a:pPr>
            <a:r>
              <a:rPr lang="en-US" dirty="0" smtClean="0"/>
              <a:t>Search for new QCD-like interactions by looking in the inclusive jet spectrum for deviations from QCD predictions at high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lvl="1" indent="-457200">
              <a:buClr>
                <a:srgbClr val="CC0000"/>
              </a:buClr>
              <a:buFont typeface="+mj-lt"/>
              <a:buAutoNum type="arabicPeriod"/>
            </a:pPr>
            <a:r>
              <a:rPr lang="en-US" dirty="0" smtClean="0"/>
              <a:t>Extend the 13TeV contact interaction analysis, based on SMP-15-007 (Eur. Phys. J. C</a:t>
            </a:r>
            <a:r>
              <a:rPr lang="en-US" b="1" dirty="0" smtClean="0"/>
              <a:t>76</a:t>
            </a:r>
            <a:r>
              <a:rPr lang="en-US" dirty="0" smtClean="0"/>
              <a:t> (2016) no.8, 451), to the </a:t>
            </a:r>
            <a:r>
              <a:rPr lang="en-US" dirty="0" smtClean="0">
                <a:solidFill>
                  <a:srgbClr val="0000FF"/>
                </a:solidFill>
              </a:rPr>
              <a:t>2016 dataset</a:t>
            </a:r>
            <a:r>
              <a:rPr lang="en-US" dirty="0" smtClean="0"/>
              <a:t>.</a:t>
            </a:r>
          </a:p>
          <a:p>
            <a:pPr marL="457200" lvl="1" indent="-457200">
              <a:buClr>
                <a:srgbClr val="CC0000"/>
              </a:buClr>
              <a:buFont typeface="+mj-lt"/>
              <a:buAutoNum type="arabicPeriod"/>
            </a:pPr>
            <a:endParaRPr lang="en-US" dirty="0" smtClean="0"/>
          </a:p>
          <a:p>
            <a:pPr marL="457200" lvl="1" indent="-457200">
              <a:buClr>
                <a:srgbClr val="CC0000"/>
              </a:buClr>
              <a:buFont typeface="+mj-lt"/>
              <a:buAutoNum type="arabicPeriod"/>
            </a:pPr>
            <a:r>
              <a:rPr lang="en-US" dirty="0" smtClean="0"/>
              <a:t>Publication before the end of 2017.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Triggers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8750"/>
            <a:ext cx="8153543" cy="428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638800"/>
            <a:ext cx="177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SMP-15-007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LL_JECPDF_workspace_xsection_JECPDF_VV_20.0_c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313" b="-16313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VV Model (Λ=20TeV)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143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PDF + JES + JER (Summer15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5638800"/>
            <a:ext cx="17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Constructive</a:t>
            </a:r>
            <a:endParaRPr lang="en-US" dirty="0"/>
          </a:p>
        </p:txBody>
      </p:sp>
      <p:pic>
        <p:nvPicPr>
          <p:cNvPr id="16" name="Content Placeholder 15" descr="ALL_JECPDF_workspace_xsection_JECPDF_VV_20.0_c_ratio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313" b="-16313"/>
          <a:stretch>
            <a:fillRect/>
          </a:stretch>
        </p:blipFill>
        <p:spPr>
          <a:xfrm>
            <a:off x="4673600" y="1276350"/>
            <a:ext cx="3810000" cy="48196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536" b="-16536"/>
          <a:stretch>
            <a:fillRect/>
          </a:stretch>
        </p:blipFill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536" b="-16536"/>
          <a:stretch>
            <a:fillRect/>
          </a:stretch>
        </p:blipFill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Basic Assumption</a:t>
            </a:r>
          </a:p>
          <a:p>
            <a:pPr lvl="1">
              <a:buNone/>
            </a:pPr>
            <a:r>
              <a:rPr lang="en-US" dirty="0" smtClean="0"/>
              <a:t>At the LHC, the </a:t>
            </a:r>
            <a:r>
              <a:rPr lang="en-US" dirty="0" err="1" smtClean="0"/>
              <a:t>Lagrangian</a:t>
            </a:r>
            <a:r>
              <a:rPr lang="en-US" dirty="0" smtClean="0"/>
              <a:t> </a:t>
            </a:r>
            <a:r>
              <a:rPr lang="en-US" i="1" dirty="0" smtClean="0"/>
              <a:t>L </a:t>
            </a:r>
            <a:r>
              <a:rPr lang="en-US" dirty="0" smtClean="0"/>
              <a:t>can be approximated as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in which the </a:t>
            </a:r>
            <a:r>
              <a:rPr lang="en-US" i="1" dirty="0" smtClean="0">
                <a:solidFill>
                  <a:srgbClr val="0000FF"/>
                </a:solidFill>
              </a:rPr>
              <a:t>L</a:t>
            </a:r>
            <a:r>
              <a:rPr lang="en-US" baseline="30000" dirty="0" smtClean="0">
                <a:solidFill>
                  <a:srgbClr val="0000FF"/>
                </a:solidFill>
              </a:rPr>
              <a:t>(2)</a:t>
            </a:r>
            <a:r>
              <a:rPr lang="en-US" dirty="0" smtClean="0"/>
              <a:t> term, which contains 4-quark dim-6 operators, can be approximated as contact interactions (CI).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2222500"/>
          <a:ext cx="4062361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Equation" r:id="rId3" imgW="1879600" imgH="393700" progId="Equation.DSMT4">
                  <p:embed/>
                </p:oleObj>
              </mc:Choice>
              <mc:Fallback>
                <p:oleObj name="Equation" r:id="rId3" imgW="18796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22500"/>
                        <a:ext cx="4062361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Review: Analysis 2015 dataset (72.5pb</a:t>
            </a:r>
            <a:r>
              <a:rPr lang="en-US" b="1" baseline="30000" dirty="0" smtClean="0">
                <a:solidFill>
                  <a:srgbClr val="0033CC"/>
                </a:solidFill>
              </a:rPr>
              <a:t>–1</a:t>
            </a:r>
            <a:r>
              <a:rPr lang="en-US" b="1" dirty="0" smtClean="0">
                <a:solidFill>
                  <a:srgbClr val="0033CC"/>
                </a:solidFill>
              </a:rPr>
              <a:t> @ 13TeV)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Plans: Analysis 2016 dataset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Many thanks to the Inclusive Jet Group!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Sourav</a:t>
            </a:r>
            <a:r>
              <a:rPr lang="en-US" dirty="0" smtClean="0">
                <a:solidFill>
                  <a:schemeClr val="tx2"/>
                </a:solidFill>
              </a:rPr>
              <a:t> Dev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Giannis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Flouris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Hannes</a:t>
            </a:r>
            <a:r>
              <a:rPr lang="en-US" dirty="0" smtClean="0">
                <a:solidFill>
                  <a:schemeClr val="tx2"/>
                </a:solidFill>
              </a:rPr>
              <a:t> Jung</a:t>
            </a: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Panos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Kokkas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Ksenia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Shchelina</a:t>
            </a: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and special thanks to </a:t>
            </a:r>
            <a:r>
              <a:rPr lang="en-US" dirty="0" smtClean="0">
                <a:solidFill>
                  <a:srgbClr val="0000FF"/>
                </a:solidFill>
              </a:rPr>
              <a:t>Paolo </a:t>
            </a:r>
            <a:r>
              <a:rPr lang="en-US" dirty="0" err="1" smtClean="0">
                <a:solidFill>
                  <a:srgbClr val="0000FF"/>
                </a:solidFill>
              </a:rPr>
              <a:t>Gunnellini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who provided all the necessary details, including the observed jet </a:t>
            </a:r>
            <a:r>
              <a:rPr lang="en-US" i="1" dirty="0" smtClean="0">
                <a:solidFill>
                  <a:schemeClr val="tx2"/>
                </a:solidFill>
              </a:rPr>
              <a:t>p</a:t>
            </a:r>
            <a:r>
              <a:rPr lang="en-US" baseline="-25000" dirty="0" smtClean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 bin counts (L = 71.5pb</a:t>
            </a:r>
            <a:r>
              <a:rPr lang="en-US" baseline="30000" dirty="0" smtClean="0">
                <a:solidFill>
                  <a:schemeClr val="tx2"/>
                </a:solidFill>
              </a:rPr>
              <a:t>–1</a:t>
            </a:r>
            <a:r>
              <a:rPr lang="en-US" dirty="0" smtClean="0">
                <a:solidFill>
                  <a:schemeClr val="tx2"/>
                </a:solidFill>
              </a:rPr>
              <a:t>).</a:t>
            </a:r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in </a:t>
            </a:r>
            <a:br>
              <a:rPr lang="en-US" dirty="0" smtClean="0"/>
            </a:br>
            <a:r>
              <a:rPr lang="en-US" dirty="0" smtClean="0"/>
              <a:t>|</a:t>
            </a:r>
            <a:r>
              <a:rPr lang="en-US" i="1" dirty="0" err="1" smtClean="0"/>
              <a:t>y</a:t>
            </a:r>
            <a:r>
              <a:rPr lang="en-US" dirty="0" smtClean="0"/>
              <a:t>|  &lt; 0.5, 638 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 2000 GeV, anti-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 R = 0.7 jets.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Jet response function (JRF)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Jet energy scale (JES) uncertainty: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Summer15_50nsV5 for AK8PF jets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Jet energy resolution (JER) uncertainty: 10%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PDFs (LHAPDF-6.1.6)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CT14nlo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MMHT2014nlo68cl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NNPDF30_nlo_as_0118_1000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QCD@NLO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fastnlo_toolkit-2.3.1pre-1871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 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InclusiveNJets_fnl5332g_v23_fix.tab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CI@NLO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CIJET-1.1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(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J.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Gao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sz="2000" dirty="0" err="1" smtClean="0"/>
              <a:t>Comput.Phys.Commun</a:t>
            </a:r>
            <a:r>
              <a:rPr lang="en-US" sz="2000" dirty="0" smtClean="0"/>
              <a:t>. 184 (2013) 2362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</a:t>
            </a: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 (NP)</a:t>
            </a:r>
            <a:endParaRPr lang="en-US" dirty="0" smtClean="0"/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Electroweak corrections (EWK)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2015 Dataset: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76350"/>
            <a:ext cx="77724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NLO accuracy, 4-quark interactions can be described using an effective </a:t>
            </a:r>
            <a:r>
              <a:rPr lang="en-US" dirty="0" err="1" smtClean="0"/>
              <a:t>Lagrangian</a:t>
            </a:r>
            <a:r>
              <a:rPr lang="en-US" dirty="0" smtClean="0"/>
              <a:t>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solidFill>
                  <a:srgbClr val="0000FF"/>
                </a:solidFill>
              </a:rPr>
              <a:t>Λ</a:t>
            </a:r>
            <a:r>
              <a:rPr lang="en-US" dirty="0" smtClean="0"/>
              <a:t> is a mass scale,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additional free parameters,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 over 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20913" y="2133600"/>
          <a:ext cx="2616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3" name="Equation" r:id="rId3" imgW="1397000" imgH="444500" progId="Equation.DSMT4">
                  <p:embed/>
                </p:oleObj>
              </mc:Choice>
              <mc:Fallback>
                <p:oleObj name="Equation" r:id="rId3" imgW="13970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2133600"/>
                        <a:ext cx="2616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28630</TotalTime>
  <Words>822</Words>
  <Application>Microsoft Macintosh PowerPoint</Application>
  <PresentationFormat>Letter Paper (8.5x11 in)</PresentationFormat>
  <Paragraphs>264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Marlett</vt:lpstr>
      <vt:lpstr>ＭＳ Ｐゴシック</vt:lpstr>
      <vt:lpstr>Times New Roman</vt:lpstr>
      <vt:lpstr>Wingdings</vt:lpstr>
      <vt:lpstr>Default Design</vt:lpstr>
      <vt:lpstr>Equation</vt:lpstr>
      <vt:lpstr>13TeV Inclusive Jets Contact Interaction Analysis</vt:lpstr>
      <vt:lpstr>Outline</vt:lpstr>
      <vt:lpstr>Introduction</vt:lpstr>
      <vt:lpstr>Introduction</vt:lpstr>
      <vt:lpstr>Outline</vt:lpstr>
      <vt:lpstr>Analysis 2015 Dataset</vt:lpstr>
      <vt:lpstr>Analysis 2015 Dataset</vt:lpstr>
      <vt:lpstr>Analysis 2015 Dataset</vt:lpstr>
      <vt:lpstr>Analysis 2015 Dataset: Models</vt:lpstr>
      <vt:lpstr>Analysis 2015 Dataset: Models</vt:lpstr>
      <vt:lpstr>Analysis 2015 Dataset: Models</vt:lpstr>
      <vt:lpstr>2015 Dataset: NP &amp; EWK Corrections</vt:lpstr>
      <vt:lpstr>Analysis 2015 Dataset: Overview</vt:lpstr>
      <vt:lpstr>Analysis 2015 Dataset: Results &amp; Limits</vt:lpstr>
      <vt:lpstr>2015 Dataset: 71.52 pb-1 @ 13TeV</vt:lpstr>
      <vt:lpstr>Data vs. QCD</vt:lpstr>
      <vt:lpstr>Data vs. LL Model (Λ = 20TeV)</vt:lpstr>
      <vt:lpstr>Data vs. LL Model (Λ = 20TeV)</vt:lpstr>
      <vt:lpstr>LL Limits @ 95% CL: Expected</vt:lpstr>
      <vt:lpstr>LL Limits @ 95% CL: Observed</vt:lpstr>
      <vt:lpstr>Limits @ 95% CL</vt:lpstr>
      <vt:lpstr>Plans: Analysis 2016 Dataset</vt:lpstr>
      <vt:lpstr>Plans: 2016 Dataset – Λ95 vs. Lumi</vt:lpstr>
      <vt:lpstr>Plans: Analysis 2016 Dataset</vt:lpstr>
      <vt:lpstr>backup</vt:lpstr>
      <vt:lpstr>Analysis</vt:lpstr>
      <vt:lpstr>CI Differential Coefficients (CT14, 0)</vt:lpstr>
      <vt:lpstr>Analysis</vt:lpstr>
      <vt:lpstr>Analysis</vt:lpstr>
      <vt:lpstr>Triggers</vt:lpstr>
      <vt:lpstr>Data vs. VV Model (Λ=20TeV)</vt:lpstr>
      <vt:lpstr>Contact Interaction Search @ 7 TeV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737</cp:revision>
  <cp:lastPrinted>1998-10-12T21:43:15Z</cp:lastPrinted>
  <dcterms:created xsi:type="dcterms:W3CDTF">2016-12-16T00:33:59Z</dcterms:created>
  <dcterms:modified xsi:type="dcterms:W3CDTF">2017-10-23T14:44:24Z</dcterms:modified>
</cp:coreProperties>
</file>