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3"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129E0A8-3598-43DB-8C75-A042AFC7697F}">
          <p14:sldIdLst>
            <p14:sldId id="256"/>
            <p14:sldId id="257"/>
            <p14:sldId id="258"/>
            <p14:sldId id="259"/>
            <p14:sldId id="260"/>
            <p14:sldId id="261"/>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6AADD4-E38A-41E5-9294-7539FEAAB4B0}" type="datetimeFigureOut">
              <a:rPr lang="en-IN" smtClean="0"/>
              <a:t>03-03-2025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573F1-5D0F-463A-B2D0-CAF0F039DAB9}" type="slidenum">
              <a:rPr lang="en-IN" smtClean="0"/>
              <a:t>‹#›</a:t>
            </a:fld>
            <a:endParaRPr lang="en-IN"/>
          </a:p>
        </p:txBody>
      </p:sp>
    </p:spTree>
    <p:extLst>
      <p:ext uri="{BB962C8B-B14F-4D97-AF65-F5344CB8AC3E}">
        <p14:creationId xmlns:p14="http://schemas.microsoft.com/office/powerpoint/2010/main" val="2774611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5573F1-5D0F-463A-B2D0-CAF0F039DAB9}" type="slidenum">
              <a:rPr lang="en-IN" smtClean="0"/>
              <a:t>1</a:t>
            </a:fld>
            <a:endParaRPr lang="en-IN"/>
          </a:p>
        </p:txBody>
      </p:sp>
    </p:spTree>
    <p:extLst>
      <p:ext uri="{BB962C8B-B14F-4D97-AF65-F5344CB8AC3E}">
        <p14:creationId xmlns:p14="http://schemas.microsoft.com/office/powerpoint/2010/main" val="375987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5573F1-5D0F-463A-B2D0-CAF0F039DAB9}" type="slidenum">
              <a:rPr lang="en-IN" smtClean="0"/>
              <a:t>3</a:t>
            </a:fld>
            <a:endParaRPr lang="en-IN"/>
          </a:p>
        </p:txBody>
      </p:sp>
    </p:spTree>
    <p:extLst>
      <p:ext uri="{BB962C8B-B14F-4D97-AF65-F5344CB8AC3E}">
        <p14:creationId xmlns:p14="http://schemas.microsoft.com/office/powerpoint/2010/main" val="901038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44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0821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945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908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550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225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99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609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6140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079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3/3/2025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16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57950"/>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lapathi Institute of Technology, Guntur">
            <a:extLst>
              <a:ext uri="{FF2B5EF4-FFF2-40B4-BE49-F238E27FC236}">
                <a16:creationId xmlns:a16="http://schemas.microsoft.com/office/drawing/2014/main" id="{3CF3975F-0A8D-7EC0-4FCF-48AFC58108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34" t="-4188" r="-7834" b="4188"/>
          <a:stretch/>
        </p:blipFill>
        <p:spPr bwMode="auto">
          <a:xfrm>
            <a:off x="10009235" y="-68824"/>
            <a:ext cx="2349909" cy="19664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52F5D3-37A4-4C42-DAC9-BB53723385D5}"/>
              </a:ext>
            </a:extLst>
          </p:cNvPr>
          <p:cNvSpPr>
            <a:spLocks noGrp="1"/>
          </p:cNvSpPr>
          <p:nvPr>
            <p:ph type="title"/>
          </p:nvPr>
        </p:nvSpPr>
        <p:spPr>
          <a:xfrm>
            <a:off x="1403938" y="57796"/>
            <a:ext cx="8590553" cy="895932"/>
          </a:xfrm>
        </p:spPr>
        <p:txBody>
          <a:bodyPr>
            <a:noAutofit/>
          </a:bodyPr>
          <a:lstStyle/>
          <a:p>
            <a:r>
              <a:rPr lang="en-US" sz="2800" b="1" i="0" dirty="0">
                <a:effectLst/>
              </a:rPr>
              <a:t>Image Steganography with CNNs Based on Encoder and Decoder</a:t>
            </a:r>
            <a:endParaRPr lang="en-IN" sz="2800" b="1" dirty="0"/>
          </a:p>
        </p:txBody>
      </p:sp>
      <p:sp>
        <p:nvSpPr>
          <p:cNvPr id="3" name="Content Placeholder 2">
            <a:extLst>
              <a:ext uri="{FF2B5EF4-FFF2-40B4-BE49-F238E27FC236}">
                <a16:creationId xmlns:a16="http://schemas.microsoft.com/office/drawing/2014/main" id="{9ED70E0A-C2AF-F834-CDDD-7B02B9E91714}"/>
              </a:ext>
            </a:extLst>
          </p:cNvPr>
          <p:cNvSpPr>
            <a:spLocks noGrp="1"/>
          </p:cNvSpPr>
          <p:nvPr>
            <p:ph idx="1"/>
          </p:nvPr>
        </p:nvSpPr>
        <p:spPr>
          <a:xfrm>
            <a:off x="1294362" y="914402"/>
            <a:ext cx="9973406" cy="5024267"/>
          </a:xfrm>
        </p:spPr>
        <p:txBody>
          <a:bodyPr>
            <a:normAutofit/>
          </a:bodyPr>
          <a:lstStyle/>
          <a:p>
            <a:pPr marL="0" indent="0">
              <a:buNone/>
            </a:pPr>
            <a:r>
              <a:rPr lang="en-IN" dirty="0"/>
              <a:t>Team No : </a:t>
            </a:r>
            <a:r>
              <a:rPr lang="en-IN" b="1" dirty="0"/>
              <a:t>07</a:t>
            </a:r>
          </a:p>
          <a:p>
            <a:pPr marL="0" indent="0">
              <a:buNone/>
            </a:pPr>
            <a:r>
              <a:rPr lang="en-IN" dirty="0"/>
              <a:t>Presenters : </a:t>
            </a:r>
            <a:r>
              <a:rPr lang="en-IN" b="1" dirty="0"/>
              <a:t>A. Pravallika (Team leader) - 21HT1A0503</a:t>
            </a:r>
          </a:p>
          <a:p>
            <a:pPr marL="0" indent="0">
              <a:buNone/>
            </a:pPr>
            <a:r>
              <a:rPr lang="en-IN" b="1" dirty="0"/>
              <a:t>	    D. Manoj - 21HT1A0523</a:t>
            </a:r>
          </a:p>
          <a:p>
            <a:pPr marL="0" indent="0">
              <a:buNone/>
            </a:pPr>
            <a:r>
              <a:rPr lang="en-IN" b="1" dirty="0"/>
              <a:t>	    J.  Ashok – 21HT1A0544</a:t>
            </a:r>
          </a:p>
          <a:p>
            <a:pPr marL="0" indent="0">
              <a:buNone/>
            </a:pPr>
            <a:r>
              <a:rPr lang="en-IN" b="1" dirty="0"/>
              <a:t>	    R . Naveen – 21HT1A0534</a:t>
            </a:r>
          </a:p>
          <a:p>
            <a:pPr marL="0" indent="0" algn="ctr">
              <a:buNone/>
            </a:pPr>
            <a:r>
              <a:rPr lang="en-IN" dirty="0"/>
              <a:t>Under guidance by :  </a:t>
            </a:r>
            <a:r>
              <a:rPr lang="en-IN" b="1" dirty="0"/>
              <a:t>K</a:t>
            </a:r>
            <a:r>
              <a:rPr lang="en-IN" dirty="0"/>
              <a:t>. </a:t>
            </a:r>
            <a:r>
              <a:rPr lang="en-IN" b="1" dirty="0" err="1"/>
              <a:t>Vineetha</a:t>
            </a:r>
            <a:r>
              <a:rPr lang="en-IN" dirty="0"/>
              <a:t> </a:t>
            </a:r>
          </a:p>
          <a:p>
            <a:pPr marL="0" indent="0" algn="ctr">
              <a:buNone/>
            </a:pPr>
            <a:r>
              <a:rPr lang="en-IN" sz="2400" b="1" dirty="0">
                <a:solidFill>
                  <a:schemeClr val="tx1">
                    <a:lumMod val="95000"/>
                    <a:lumOff val="5000"/>
                  </a:schemeClr>
                </a:solidFill>
              </a:rPr>
              <a:t>DEPARTMENT OF COMPUTER SCIENCE &amp; ENGINEERING</a:t>
            </a:r>
          </a:p>
          <a:p>
            <a:pPr marL="0" indent="0" algn="ctr">
              <a:buNone/>
            </a:pPr>
            <a:r>
              <a:rPr lang="en-IN" b="1" dirty="0">
                <a:solidFill>
                  <a:schemeClr val="tx1">
                    <a:lumMod val="95000"/>
                    <a:lumOff val="5000"/>
                  </a:schemeClr>
                </a:solidFill>
              </a:rPr>
              <a:t>CHALAPATHI INSTITUTE OF TECHNOLOGY</a:t>
            </a:r>
          </a:p>
          <a:p>
            <a:pPr marL="0" indent="0" algn="ctr">
              <a:buNone/>
            </a:pPr>
            <a:r>
              <a:rPr lang="en-IN" dirty="0">
                <a:solidFill>
                  <a:schemeClr val="tx1">
                    <a:lumMod val="95000"/>
                    <a:lumOff val="5000"/>
                  </a:schemeClr>
                </a:solidFill>
              </a:rPr>
              <a:t>An Autonomous Institute with permanent Affiliation JNTUK , Kakinada</a:t>
            </a:r>
          </a:p>
          <a:p>
            <a:pPr marL="0" indent="0" algn="ctr">
              <a:buNone/>
            </a:pPr>
            <a:r>
              <a:rPr lang="en-IN" dirty="0">
                <a:solidFill>
                  <a:schemeClr val="tx1">
                    <a:lumMod val="95000"/>
                    <a:lumOff val="5000"/>
                  </a:schemeClr>
                </a:solidFill>
              </a:rPr>
              <a:t>A.R. Nagar ,</a:t>
            </a:r>
            <a:r>
              <a:rPr lang="en-IN" dirty="0" err="1">
                <a:solidFill>
                  <a:schemeClr val="tx1">
                    <a:lumMod val="95000"/>
                    <a:lumOff val="5000"/>
                  </a:schemeClr>
                </a:solidFill>
              </a:rPr>
              <a:t>Mothadaka</a:t>
            </a:r>
            <a:r>
              <a:rPr lang="en-IN" dirty="0">
                <a:solidFill>
                  <a:schemeClr val="tx1">
                    <a:lumMod val="95000"/>
                    <a:lumOff val="5000"/>
                  </a:schemeClr>
                </a:solidFill>
              </a:rPr>
              <a:t>, Guntur – 522016 , </a:t>
            </a:r>
            <a:r>
              <a:rPr lang="en-IN">
                <a:solidFill>
                  <a:schemeClr val="tx1">
                    <a:lumMod val="95000"/>
                    <a:lumOff val="5000"/>
                  </a:schemeClr>
                </a:solidFill>
              </a:rPr>
              <a:t>Andhra Pradesh </a:t>
            </a:r>
            <a:endParaRPr lang="en-IN" dirty="0">
              <a:solidFill>
                <a:schemeClr val="tx1">
                  <a:lumMod val="95000"/>
                  <a:lumOff val="5000"/>
                </a:schemeClr>
              </a:solidFill>
            </a:endParaRPr>
          </a:p>
          <a:p>
            <a:pPr marL="0" indent="0">
              <a:buNone/>
            </a:pPr>
            <a:endParaRPr lang="en-IN" dirty="0"/>
          </a:p>
        </p:txBody>
      </p:sp>
      <p:sp>
        <p:nvSpPr>
          <p:cNvPr id="8" name="Rectangle 3">
            <a:extLst>
              <a:ext uri="{FF2B5EF4-FFF2-40B4-BE49-F238E27FC236}">
                <a16:creationId xmlns:a16="http://schemas.microsoft.com/office/drawing/2014/main" id="{410F6CD8-408C-1999-36C4-DE3C43A796A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8">
            <a:extLst>
              <a:ext uri="{FF2B5EF4-FFF2-40B4-BE49-F238E27FC236}">
                <a16:creationId xmlns:a16="http://schemas.microsoft.com/office/drawing/2014/main" id="{9EE3AFD8-2CC7-7BA3-8F64-F75E279DC47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3890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9E7B39-E560-2EF6-9C0A-17226B4AEEC1}"/>
              </a:ext>
            </a:extLst>
          </p:cNvPr>
          <p:cNvSpPr txBox="1"/>
          <p:nvPr/>
        </p:nvSpPr>
        <p:spPr>
          <a:xfrm>
            <a:off x="1592828" y="157317"/>
            <a:ext cx="8150942" cy="830997"/>
          </a:xfrm>
          <a:prstGeom prst="rect">
            <a:avLst/>
          </a:prstGeom>
          <a:noFill/>
        </p:spPr>
        <p:txBody>
          <a:bodyPr wrap="square" rtlCol="0">
            <a:spAutoFit/>
          </a:bodyPr>
          <a:lstStyle/>
          <a:p>
            <a:pPr algn="ctr"/>
            <a:r>
              <a:rPr lang="en-IN" sz="4800" b="1" i="0" u="sng" dirty="0">
                <a:effectLst/>
              </a:rPr>
              <a:t>Agenda</a:t>
            </a:r>
            <a:endParaRPr lang="en-IN" b="1" u="sng" dirty="0"/>
          </a:p>
        </p:txBody>
      </p:sp>
      <p:sp>
        <p:nvSpPr>
          <p:cNvPr id="4" name="TextBox 3">
            <a:extLst>
              <a:ext uri="{FF2B5EF4-FFF2-40B4-BE49-F238E27FC236}">
                <a16:creationId xmlns:a16="http://schemas.microsoft.com/office/drawing/2014/main" id="{860CCA4C-82A1-C452-DC44-7A63F69C77E4}"/>
              </a:ext>
            </a:extLst>
          </p:cNvPr>
          <p:cNvSpPr txBox="1"/>
          <p:nvPr/>
        </p:nvSpPr>
        <p:spPr>
          <a:xfrm>
            <a:off x="4277034" y="1214456"/>
            <a:ext cx="5014452" cy="3108543"/>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t>Abstract</a:t>
            </a:r>
          </a:p>
          <a:p>
            <a:pPr marL="457200" indent="-457200">
              <a:buFont typeface="Wingdings" panose="05000000000000000000" pitchFamily="2" charset="2"/>
              <a:buChar char="Ø"/>
            </a:pPr>
            <a:r>
              <a:rPr lang="en-IN" sz="2800" b="1" dirty="0"/>
              <a:t>Existing system </a:t>
            </a:r>
          </a:p>
          <a:p>
            <a:pPr marL="457200" indent="-457200">
              <a:buFont typeface="Wingdings" panose="05000000000000000000" pitchFamily="2" charset="2"/>
              <a:buChar char="Ø"/>
            </a:pPr>
            <a:r>
              <a:rPr lang="en-IN" sz="2800" b="1" dirty="0"/>
              <a:t>Proposed system</a:t>
            </a:r>
          </a:p>
          <a:p>
            <a:pPr marL="457200" indent="-457200">
              <a:buFont typeface="Wingdings" panose="05000000000000000000" pitchFamily="2" charset="2"/>
              <a:buChar char="Ø"/>
            </a:pPr>
            <a:r>
              <a:rPr lang="en-IN" sz="2800" b="1" dirty="0"/>
              <a:t>Algorithm </a:t>
            </a:r>
          </a:p>
          <a:p>
            <a:pPr marL="457200" indent="-457200">
              <a:buFont typeface="Wingdings" panose="05000000000000000000" pitchFamily="2" charset="2"/>
              <a:buChar char="Ø"/>
            </a:pPr>
            <a:r>
              <a:rPr lang="en-IN" sz="2800" b="1" dirty="0"/>
              <a:t>Software requirements</a:t>
            </a:r>
          </a:p>
          <a:p>
            <a:pPr marL="457200" indent="-457200">
              <a:buFont typeface="Wingdings" panose="05000000000000000000" pitchFamily="2" charset="2"/>
              <a:buChar char="Ø"/>
            </a:pPr>
            <a:r>
              <a:rPr lang="en-IN" sz="2800" b="1" dirty="0"/>
              <a:t>Hardware requirements</a:t>
            </a:r>
          </a:p>
          <a:p>
            <a:pPr marL="457200" indent="-457200">
              <a:buFont typeface="Wingdings" panose="05000000000000000000" pitchFamily="2" charset="2"/>
              <a:buChar char="Ø"/>
            </a:pPr>
            <a:r>
              <a:rPr lang="en-IN" sz="2800" b="1" dirty="0"/>
              <a:t>Conclusion</a:t>
            </a:r>
          </a:p>
        </p:txBody>
      </p:sp>
    </p:spTree>
    <p:extLst>
      <p:ext uri="{BB962C8B-B14F-4D97-AF65-F5344CB8AC3E}">
        <p14:creationId xmlns:p14="http://schemas.microsoft.com/office/powerpoint/2010/main" val="367749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65FB8-C448-B3A1-8550-CDF38A104B1C}"/>
              </a:ext>
            </a:extLst>
          </p:cNvPr>
          <p:cNvSpPr txBox="1"/>
          <p:nvPr/>
        </p:nvSpPr>
        <p:spPr>
          <a:xfrm>
            <a:off x="1415846" y="23166"/>
            <a:ext cx="10343534" cy="1569660"/>
          </a:xfrm>
          <a:prstGeom prst="rect">
            <a:avLst/>
          </a:prstGeom>
          <a:noFill/>
        </p:spPr>
        <p:txBody>
          <a:bodyPr wrap="square" rtlCol="0">
            <a:spAutoFit/>
          </a:bodyPr>
          <a:lstStyle/>
          <a:p>
            <a:r>
              <a:rPr lang="en-IN" sz="4800" b="1" dirty="0"/>
              <a:t>Abstract: </a:t>
            </a:r>
            <a:r>
              <a:rPr lang="en-IN" sz="4800" b="1" i="0" dirty="0">
                <a:effectLst/>
              </a:rPr>
              <a:t>Introduction to Image Steganography</a:t>
            </a:r>
            <a:endParaRPr lang="en-IN" sz="4800" b="1" dirty="0"/>
          </a:p>
        </p:txBody>
      </p:sp>
      <p:sp>
        <p:nvSpPr>
          <p:cNvPr id="3" name="TextBox 2">
            <a:extLst>
              <a:ext uri="{FF2B5EF4-FFF2-40B4-BE49-F238E27FC236}">
                <a16:creationId xmlns:a16="http://schemas.microsoft.com/office/drawing/2014/main" id="{54D8CBC6-8F96-DF39-94A7-8286866C1AB0}"/>
              </a:ext>
            </a:extLst>
          </p:cNvPr>
          <p:cNvSpPr txBox="1"/>
          <p:nvPr/>
        </p:nvSpPr>
        <p:spPr>
          <a:xfrm>
            <a:off x="1415846" y="1654649"/>
            <a:ext cx="3156154" cy="2616101"/>
          </a:xfrm>
          <a:prstGeom prst="rect">
            <a:avLst/>
          </a:prstGeom>
          <a:noFill/>
        </p:spPr>
        <p:txBody>
          <a:bodyPr wrap="square" rtlCol="0">
            <a:spAutoFit/>
          </a:bodyPr>
          <a:lstStyle/>
          <a:p>
            <a:pPr algn="just"/>
            <a:r>
              <a:rPr lang="en-IN" sz="2000" b="1" dirty="0"/>
              <a:t>DEFINITION :</a:t>
            </a:r>
          </a:p>
          <a:p>
            <a:r>
              <a:rPr lang="en-US" b="0" i="0" dirty="0">
                <a:effectLst/>
              </a:rPr>
              <a:t>Image Steganography involves concealing secret data within a cover image, resulting in a </a:t>
            </a:r>
            <a:r>
              <a:rPr lang="en-US" b="0" i="0" dirty="0" err="1">
                <a:effectLst/>
              </a:rPr>
              <a:t>stego</a:t>
            </a:r>
            <a:r>
              <a:rPr lang="en-US" b="0" i="0" dirty="0">
                <a:effectLst/>
              </a:rPr>
              <a:t> image. Applications include secure communication and copyright protection, leveraging images as carriers of hidden information.</a:t>
            </a:r>
            <a:endParaRPr lang="en-IN" b="1" dirty="0"/>
          </a:p>
        </p:txBody>
      </p:sp>
      <p:sp>
        <p:nvSpPr>
          <p:cNvPr id="4" name="TextBox 3">
            <a:extLst>
              <a:ext uri="{FF2B5EF4-FFF2-40B4-BE49-F238E27FC236}">
                <a16:creationId xmlns:a16="http://schemas.microsoft.com/office/drawing/2014/main" id="{0E0635F1-6513-438C-3439-A707AA0E00C2}"/>
              </a:ext>
            </a:extLst>
          </p:cNvPr>
          <p:cNvSpPr txBox="1"/>
          <p:nvPr/>
        </p:nvSpPr>
        <p:spPr>
          <a:xfrm>
            <a:off x="4984954" y="1650465"/>
            <a:ext cx="3628103" cy="400110"/>
          </a:xfrm>
          <a:prstGeom prst="rect">
            <a:avLst/>
          </a:prstGeom>
          <a:noFill/>
        </p:spPr>
        <p:txBody>
          <a:bodyPr wrap="square" rtlCol="0">
            <a:spAutoFit/>
          </a:bodyPr>
          <a:lstStyle/>
          <a:p>
            <a:r>
              <a:rPr lang="en-IN" sz="2000" b="1" i="0" dirty="0">
                <a:effectLst/>
              </a:rPr>
              <a:t>Existing Techniques :</a:t>
            </a:r>
            <a:endParaRPr lang="en-IN" sz="2000" b="1" dirty="0"/>
          </a:p>
        </p:txBody>
      </p:sp>
      <p:sp>
        <p:nvSpPr>
          <p:cNvPr id="6" name="TextBox 5">
            <a:extLst>
              <a:ext uri="{FF2B5EF4-FFF2-40B4-BE49-F238E27FC236}">
                <a16:creationId xmlns:a16="http://schemas.microsoft.com/office/drawing/2014/main" id="{FFF0B12D-C1D3-F98C-78D0-AB7DD127967B}"/>
              </a:ext>
            </a:extLst>
          </p:cNvPr>
          <p:cNvSpPr txBox="1"/>
          <p:nvPr/>
        </p:nvSpPr>
        <p:spPr>
          <a:xfrm>
            <a:off x="4984955" y="2009965"/>
            <a:ext cx="3067664" cy="2308324"/>
          </a:xfrm>
          <a:prstGeom prst="rect">
            <a:avLst/>
          </a:prstGeom>
          <a:noFill/>
        </p:spPr>
        <p:txBody>
          <a:bodyPr wrap="square" rtlCol="0">
            <a:spAutoFit/>
          </a:bodyPr>
          <a:lstStyle/>
          <a:p>
            <a:r>
              <a:rPr lang="en-US" b="0" i="0" dirty="0">
                <a:effectLst/>
              </a:rPr>
              <a:t>Traditional techniques range from spatial domain methods like LSB to transform domain methods like DCT and DWT. These methods often suffer from limited capacity and vulnerabilities to various attacks.</a:t>
            </a:r>
            <a:endParaRPr lang="en-IN" dirty="0"/>
          </a:p>
        </p:txBody>
      </p:sp>
      <p:sp>
        <p:nvSpPr>
          <p:cNvPr id="8" name="TextBox 7">
            <a:extLst>
              <a:ext uri="{FF2B5EF4-FFF2-40B4-BE49-F238E27FC236}">
                <a16:creationId xmlns:a16="http://schemas.microsoft.com/office/drawing/2014/main" id="{3FC97ACD-EADC-230D-D091-2D6D7509E2BF}"/>
              </a:ext>
            </a:extLst>
          </p:cNvPr>
          <p:cNvSpPr txBox="1"/>
          <p:nvPr/>
        </p:nvSpPr>
        <p:spPr>
          <a:xfrm>
            <a:off x="1415846" y="4473970"/>
            <a:ext cx="2839064" cy="400110"/>
          </a:xfrm>
          <a:prstGeom prst="rect">
            <a:avLst/>
          </a:prstGeom>
          <a:noFill/>
        </p:spPr>
        <p:txBody>
          <a:bodyPr wrap="square">
            <a:spAutoFit/>
          </a:bodyPr>
          <a:lstStyle/>
          <a:p>
            <a:r>
              <a:rPr lang="en-IN" b="1" i="0" dirty="0">
                <a:effectLst/>
              </a:rPr>
              <a:t>Our CNN </a:t>
            </a:r>
            <a:r>
              <a:rPr lang="en-IN" sz="2000" b="1" i="0" dirty="0">
                <a:effectLst/>
              </a:rPr>
              <a:t>Approach</a:t>
            </a:r>
            <a:r>
              <a:rPr lang="en-IN" b="1" i="0" dirty="0">
                <a:effectLst/>
              </a:rPr>
              <a:t> :</a:t>
            </a:r>
            <a:endParaRPr lang="en-IN" dirty="0"/>
          </a:p>
        </p:txBody>
      </p:sp>
      <p:sp>
        <p:nvSpPr>
          <p:cNvPr id="10" name="TextBox 9">
            <a:extLst>
              <a:ext uri="{FF2B5EF4-FFF2-40B4-BE49-F238E27FC236}">
                <a16:creationId xmlns:a16="http://schemas.microsoft.com/office/drawing/2014/main" id="{27F435F9-AB87-14E2-A1CD-7C665548A252}"/>
              </a:ext>
            </a:extLst>
          </p:cNvPr>
          <p:cNvSpPr txBox="1"/>
          <p:nvPr/>
        </p:nvSpPr>
        <p:spPr>
          <a:xfrm>
            <a:off x="1415846" y="4838204"/>
            <a:ext cx="5329083" cy="1200329"/>
          </a:xfrm>
          <a:prstGeom prst="rect">
            <a:avLst/>
          </a:prstGeom>
          <a:noFill/>
        </p:spPr>
        <p:txBody>
          <a:bodyPr wrap="square">
            <a:spAutoFit/>
          </a:bodyPr>
          <a:lstStyle/>
          <a:p>
            <a:r>
              <a:rPr lang="en-US" b="0" i="0" dirty="0">
                <a:effectLst/>
              </a:rPr>
              <a:t>Our project explores CNN-based steganography, aiming to overcome these limitations by increasing capacity, improving robustness, and enhancing the imperceptibility of hidden data within images.</a:t>
            </a:r>
            <a:endParaRPr lang="en-IN" dirty="0"/>
          </a:p>
        </p:txBody>
      </p:sp>
      <p:pic>
        <p:nvPicPr>
          <p:cNvPr id="4098" name="Picture 2" descr="Image steganography project by Kamal Patodia on Prezi">
            <a:extLst>
              <a:ext uri="{FF2B5EF4-FFF2-40B4-BE49-F238E27FC236}">
                <a16:creationId xmlns:a16="http://schemas.microsoft.com/office/drawing/2014/main" id="{A68BC79A-C8FF-0FFC-D2B2-06F12E613FA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917428" y="992019"/>
            <a:ext cx="4254908" cy="4051929"/>
          </a:xfrm>
          <a:prstGeom prst="rect">
            <a:avLst/>
          </a:prstGeom>
          <a:solidFill>
            <a:schemeClr val="bg1"/>
          </a:solidFill>
          <a:ln>
            <a:solidFill>
              <a:schemeClr val="bg1">
                <a:lumMod val="95000"/>
              </a:schemeClr>
            </a:solidFill>
          </a:ln>
          <a:effectLst>
            <a:glow rad="139700">
              <a:schemeClr val="accent1">
                <a:satMod val="175000"/>
                <a:alpha val="40000"/>
              </a:schemeClr>
            </a:glow>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26241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4C8EF-B973-4695-C1F8-53BD0B7DDAB8}"/>
              </a:ext>
            </a:extLst>
          </p:cNvPr>
          <p:cNvSpPr txBox="1"/>
          <p:nvPr/>
        </p:nvSpPr>
        <p:spPr>
          <a:xfrm>
            <a:off x="1596515" y="20679"/>
            <a:ext cx="8996515" cy="1323439"/>
          </a:xfrm>
          <a:prstGeom prst="rect">
            <a:avLst/>
          </a:prstGeom>
          <a:noFill/>
        </p:spPr>
        <p:txBody>
          <a:bodyPr wrap="square">
            <a:spAutoFit/>
          </a:bodyPr>
          <a:lstStyle/>
          <a:p>
            <a:r>
              <a:rPr lang="en-IN" sz="4000" b="1" i="0" dirty="0">
                <a:effectLst/>
              </a:rPr>
              <a:t>Existing System: Encoder-Decoder Architecture</a:t>
            </a:r>
            <a:endParaRPr lang="en-IN" sz="4000" b="1" dirty="0"/>
          </a:p>
        </p:txBody>
      </p:sp>
      <p:sp>
        <p:nvSpPr>
          <p:cNvPr id="5" name="TextBox 4">
            <a:extLst>
              <a:ext uri="{FF2B5EF4-FFF2-40B4-BE49-F238E27FC236}">
                <a16:creationId xmlns:a16="http://schemas.microsoft.com/office/drawing/2014/main" id="{3004779E-65C9-642C-9017-AB349AC75145}"/>
              </a:ext>
            </a:extLst>
          </p:cNvPr>
          <p:cNvSpPr txBox="1"/>
          <p:nvPr/>
        </p:nvSpPr>
        <p:spPr>
          <a:xfrm>
            <a:off x="1034845" y="1313462"/>
            <a:ext cx="6100916" cy="400110"/>
          </a:xfrm>
          <a:prstGeom prst="rect">
            <a:avLst/>
          </a:prstGeom>
          <a:noFill/>
        </p:spPr>
        <p:txBody>
          <a:bodyPr wrap="square">
            <a:spAutoFit/>
          </a:bodyPr>
          <a:lstStyle/>
          <a:p>
            <a:r>
              <a:rPr lang="en-IN" sz="2000" b="1" i="0" dirty="0">
                <a:effectLst/>
              </a:rPr>
              <a:t>CNN Autoencoders :</a:t>
            </a:r>
            <a:endParaRPr lang="en-IN" sz="2000" b="1" dirty="0"/>
          </a:p>
        </p:txBody>
      </p:sp>
      <p:sp>
        <p:nvSpPr>
          <p:cNvPr id="7" name="TextBox 6">
            <a:extLst>
              <a:ext uri="{FF2B5EF4-FFF2-40B4-BE49-F238E27FC236}">
                <a16:creationId xmlns:a16="http://schemas.microsoft.com/office/drawing/2014/main" id="{15CB62F1-957F-1D47-53EA-1C9B052BA7A7}"/>
              </a:ext>
            </a:extLst>
          </p:cNvPr>
          <p:cNvSpPr txBox="1"/>
          <p:nvPr/>
        </p:nvSpPr>
        <p:spPr>
          <a:xfrm>
            <a:off x="1034845" y="1723819"/>
            <a:ext cx="3094703" cy="2308324"/>
          </a:xfrm>
          <a:prstGeom prst="rect">
            <a:avLst/>
          </a:prstGeom>
          <a:noFill/>
        </p:spPr>
        <p:txBody>
          <a:bodyPr wrap="square">
            <a:spAutoFit/>
          </a:bodyPr>
          <a:lstStyle/>
          <a:p>
            <a:r>
              <a:rPr lang="en-US" b="0" i="0" dirty="0">
                <a:effectLst/>
              </a:rPr>
              <a:t>The existing system utilizes CNN-based autoencoders, where the encoder embeds secret data and the decoder extracts it. Loss functions such as MSE are used to minimize differences between cover and </a:t>
            </a:r>
            <a:r>
              <a:rPr lang="en-US" b="0" i="0" dirty="0" err="1">
                <a:effectLst/>
              </a:rPr>
              <a:t>stego</a:t>
            </a:r>
            <a:r>
              <a:rPr lang="en-US" b="0" i="0" dirty="0">
                <a:effectLst/>
              </a:rPr>
              <a:t> images.</a:t>
            </a:r>
            <a:endParaRPr lang="en-IN" dirty="0"/>
          </a:p>
        </p:txBody>
      </p:sp>
      <p:sp>
        <p:nvSpPr>
          <p:cNvPr id="9" name="TextBox 8">
            <a:extLst>
              <a:ext uri="{FF2B5EF4-FFF2-40B4-BE49-F238E27FC236}">
                <a16:creationId xmlns:a16="http://schemas.microsoft.com/office/drawing/2014/main" id="{B68D0A11-A665-E40F-C6F9-20FA60746A52}"/>
              </a:ext>
            </a:extLst>
          </p:cNvPr>
          <p:cNvSpPr txBox="1"/>
          <p:nvPr/>
        </p:nvSpPr>
        <p:spPr>
          <a:xfrm>
            <a:off x="4494569" y="1297494"/>
            <a:ext cx="6100916" cy="400110"/>
          </a:xfrm>
          <a:prstGeom prst="rect">
            <a:avLst/>
          </a:prstGeom>
          <a:noFill/>
        </p:spPr>
        <p:txBody>
          <a:bodyPr wrap="square">
            <a:spAutoFit/>
          </a:bodyPr>
          <a:lstStyle/>
          <a:p>
            <a:r>
              <a:rPr lang="en-IN" sz="2000" b="1" i="0" dirty="0">
                <a:effectLst/>
              </a:rPr>
              <a:t>Performance Metrics :</a:t>
            </a:r>
            <a:endParaRPr lang="en-IN" sz="2000" dirty="0"/>
          </a:p>
        </p:txBody>
      </p:sp>
      <p:sp>
        <p:nvSpPr>
          <p:cNvPr id="11" name="TextBox 10">
            <a:extLst>
              <a:ext uri="{FF2B5EF4-FFF2-40B4-BE49-F238E27FC236}">
                <a16:creationId xmlns:a16="http://schemas.microsoft.com/office/drawing/2014/main" id="{00D88AA4-0A0E-E732-5F1E-982B373439B1}"/>
              </a:ext>
            </a:extLst>
          </p:cNvPr>
          <p:cNvSpPr txBox="1"/>
          <p:nvPr/>
        </p:nvSpPr>
        <p:spPr>
          <a:xfrm>
            <a:off x="4446636" y="1681113"/>
            <a:ext cx="2868562" cy="2308324"/>
          </a:xfrm>
          <a:prstGeom prst="rect">
            <a:avLst/>
          </a:prstGeom>
          <a:noFill/>
        </p:spPr>
        <p:txBody>
          <a:bodyPr wrap="square">
            <a:spAutoFit/>
          </a:bodyPr>
          <a:lstStyle/>
          <a:p>
            <a:r>
              <a:rPr lang="en-US" b="0" i="0" dirty="0">
                <a:effectLst/>
              </a:rPr>
              <a:t>Performance is evaluated using metrics like PSNR and SSIM to measure image quality. BER is used to assess the accuracy of secret data recovery from the </a:t>
            </a:r>
            <a:r>
              <a:rPr lang="en-US" b="0" i="0" dirty="0" err="1">
                <a:effectLst/>
              </a:rPr>
              <a:t>stego</a:t>
            </a:r>
            <a:r>
              <a:rPr lang="en-US" b="0" i="0" dirty="0">
                <a:effectLst/>
              </a:rPr>
              <a:t> image after the encoding and decoding processes.</a:t>
            </a:r>
            <a:endParaRPr lang="en-IN" dirty="0"/>
          </a:p>
        </p:txBody>
      </p:sp>
      <p:sp>
        <p:nvSpPr>
          <p:cNvPr id="13" name="TextBox 12">
            <a:extLst>
              <a:ext uri="{FF2B5EF4-FFF2-40B4-BE49-F238E27FC236}">
                <a16:creationId xmlns:a16="http://schemas.microsoft.com/office/drawing/2014/main" id="{B0356888-4222-F76A-B04C-0C92BF9A6606}"/>
              </a:ext>
            </a:extLst>
          </p:cNvPr>
          <p:cNvSpPr txBox="1"/>
          <p:nvPr/>
        </p:nvSpPr>
        <p:spPr>
          <a:xfrm>
            <a:off x="8035412" y="1406013"/>
            <a:ext cx="6100916" cy="400110"/>
          </a:xfrm>
          <a:prstGeom prst="rect">
            <a:avLst/>
          </a:prstGeom>
          <a:noFill/>
        </p:spPr>
        <p:txBody>
          <a:bodyPr wrap="square">
            <a:spAutoFit/>
          </a:bodyPr>
          <a:lstStyle/>
          <a:p>
            <a:r>
              <a:rPr lang="en-IN" sz="2000" b="1" i="0" dirty="0">
                <a:effectLst/>
              </a:rPr>
              <a:t>Limitations :</a:t>
            </a:r>
            <a:endParaRPr lang="en-IN" sz="2000" dirty="0"/>
          </a:p>
        </p:txBody>
      </p:sp>
      <p:sp>
        <p:nvSpPr>
          <p:cNvPr id="15" name="TextBox 14">
            <a:extLst>
              <a:ext uri="{FF2B5EF4-FFF2-40B4-BE49-F238E27FC236}">
                <a16:creationId xmlns:a16="http://schemas.microsoft.com/office/drawing/2014/main" id="{24FE46B8-574E-8514-0F26-A85744BCA89F}"/>
              </a:ext>
            </a:extLst>
          </p:cNvPr>
          <p:cNvSpPr txBox="1"/>
          <p:nvPr/>
        </p:nvSpPr>
        <p:spPr>
          <a:xfrm>
            <a:off x="8035412" y="1780178"/>
            <a:ext cx="2868562" cy="1754326"/>
          </a:xfrm>
          <a:prstGeom prst="rect">
            <a:avLst/>
          </a:prstGeom>
          <a:noFill/>
        </p:spPr>
        <p:txBody>
          <a:bodyPr wrap="square">
            <a:spAutoFit/>
          </a:bodyPr>
          <a:lstStyle/>
          <a:p>
            <a:r>
              <a:rPr lang="en-US" b="0" i="0" dirty="0">
                <a:effectLst/>
              </a:rPr>
              <a:t>Despite their utility, existing systems can be vulnerable to detection and have limitations in embedding capacity and maintaining high image quality.</a:t>
            </a:r>
            <a:endParaRPr lang="en-IN" dirty="0"/>
          </a:p>
        </p:txBody>
      </p:sp>
      <p:sp>
        <p:nvSpPr>
          <p:cNvPr id="20" name="TextBox 19">
            <a:extLst>
              <a:ext uri="{FF2B5EF4-FFF2-40B4-BE49-F238E27FC236}">
                <a16:creationId xmlns:a16="http://schemas.microsoft.com/office/drawing/2014/main" id="{1E59662A-5B70-660C-F777-23664667EA98}"/>
              </a:ext>
            </a:extLst>
          </p:cNvPr>
          <p:cNvSpPr txBox="1"/>
          <p:nvPr/>
        </p:nvSpPr>
        <p:spPr>
          <a:xfrm>
            <a:off x="1034845" y="4213534"/>
            <a:ext cx="10122312" cy="1477328"/>
          </a:xfrm>
          <a:prstGeom prst="rect">
            <a:avLst/>
          </a:prstGeom>
          <a:noFill/>
        </p:spPr>
        <p:txBody>
          <a:bodyPr wrap="square">
            <a:spAutoFit/>
          </a:bodyPr>
          <a:lstStyle/>
          <a:p>
            <a:pPr>
              <a:spcAft>
                <a:spcPts val="800"/>
              </a:spcAft>
            </a:pPr>
            <a:r>
              <a:rPr lang="en-IN" sz="1800" dirty="0">
                <a:solidFill>
                  <a:schemeClr val="tx1">
                    <a:lumMod val="95000"/>
                    <a:lumOff val="5000"/>
                  </a:schemeClr>
                </a:solidFill>
                <a:effectLst/>
                <a:ea typeface="Times New Roman" panose="02020603050405020304" pitchFamily="18" charset="0"/>
                <a:cs typeface="Times New Roman" panose="02020603050405020304" pitchFamily="18" charset="0"/>
              </a:rPr>
              <a:t>Traditional image steganography systems rely on methods like Least Significant Bit (LSB) manipulation, Discrete Cosine Transform (DCT), and other signal processing techniques. These approaches have limitations in terms of payload capacity, robustness against attacks, and visual imperceptibility of the embedded image. Additionally, traditional systems often lack the adaptability required to handle the diverse and dynamic challenges in secure communication.</a:t>
            </a:r>
            <a:endParaRPr lang="en-IN" sz="1400" dirty="0">
              <a:solidFill>
                <a:schemeClr val="tx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41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75F40-F95C-6947-D8D2-073D5DDA4E64}"/>
              </a:ext>
            </a:extLst>
          </p:cNvPr>
          <p:cNvSpPr txBox="1"/>
          <p:nvPr/>
        </p:nvSpPr>
        <p:spPr>
          <a:xfrm>
            <a:off x="1519083" y="124064"/>
            <a:ext cx="9153833" cy="1384995"/>
          </a:xfrm>
          <a:prstGeom prst="rect">
            <a:avLst/>
          </a:prstGeom>
          <a:noFill/>
        </p:spPr>
        <p:txBody>
          <a:bodyPr wrap="square">
            <a:spAutoFit/>
          </a:bodyPr>
          <a:lstStyle/>
          <a:p>
            <a:r>
              <a:rPr lang="en-US" sz="4400" b="1" i="0" dirty="0">
                <a:solidFill>
                  <a:schemeClr val="tx1">
                    <a:lumMod val="95000"/>
                    <a:lumOff val="5000"/>
                  </a:schemeClr>
                </a:solidFill>
                <a:effectLst/>
              </a:rPr>
              <a:t>Proposed</a:t>
            </a:r>
            <a:r>
              <a:rPr lang="en-US" sz="4000" b="1" i="0" dirty="0">
                <a:solidFill>
                  <a:schemeClr val="tx1">
                    <a:lumMod val="95000"/>
                    <a:lumOff val="5000"/>
                  </a:schemeClr>
                </a:solidFill>
                <a:effectLst/>
              </a:rPr>
              <a:t> System: Enhanced with CNN Architecture</a:t>
            </a:r>
            <a:endParaRPr lang="en-IN" sz="4000" b="1" dirty="0">
              <a:solidFill>
                <a:schemeClr val="tx1">
                  <a:lumMod val="95000"/>
                  <a:lumOff val="5000"/>
                </a:schemeClr>
              </a:solidFill>
            </a:endParaRPr>
          </a:p>
        </p:txBody>
      </p:sp>
      <p:sp>
        <p:nvSpPr>
          <p:cNvPr id="7" name="TextBox 6">
            <a:extLst>
              <a:ext uri="{FF2B5EF4-FFF2-40B4-BE49-F238E27FC236}">
                <a16:creationId xmlns:a16="http://schemas.microsoft.com/office/drawing/2014/main" id="{06CEB603-6F38-15A5-1A8D-FF319900DDFB}"/>
              </a:ext>
            </a:extLst>
          </p:cNvPr>
          <p:cNvSpPr txBox="1"/>
          <p:nvPr/>
        </p:nvSpPr>
        <p:spPr>
          <a:xfrm>
            <a:off x="1260987" y="1414204"/>
            <a:ext cx="6100916" cy="369332"/>
          </a:xfrm>
          <a:prstGeom prst="rect">
            <a:avLst/>
          </a:prstGeom>
          <a:noFill/>
        </p:spPr>
        <p:txBody>
          <a:bodyPr wrap="square">
            <a:spAutoFit/>
          </a:bodyPr>
          <a:lstStyle/>
          <a:p>
            <a:r>
              <a:rPr lang="en-IN" b="1" i="0" dirty="0">
                <a:solidFill>
                  <a:schemeClr val="tx1">
                    <a:lumMod val="95000"/>
                    <a:lumOff val="5000"/>
                  </a:schemeClr>
                </a:solidFill>
                <a:effectLst/>
              </a:rPr>
              <a:t>Modifications :</a:t>
            </a:r>
            <a:endParaRPr lang="en-IN" b="1" dirty="0">
              <a:solidFill>
                <a:schemeClr val="tx1">
                  <a:lumMod val="95000"/>
                  <a:lumOff val="5000"/>
                </a:schemeClr>
              </a:solidFill>
            </a:endParaRPr>
          </a:p>
        </p:txBody>
      </p:sp>
      <p:sp>
        <p:nvSpPr>
          <p:cNvPr id="9" name="TextBox 8">
            <a:extLst>
              <a:ext uri="{FF2B5EF4-FFF2-40B4-BE49-F238E27FC236}">
                <a16:creationId xmlns:a16="http://schemas.microsoft.com/office/drawing/2014/main" id="{6E29456E-23CC-F1BC-6526-9032F7FF2346}"/>
              </a:ext>
            </a:extLst>
          </p:cNvPr>
          <p:cNvSpPr txBox="1"/>
          <p:nvPr/>
        </p:nvSpPr>
        <p:spPr>
          <a:xfrm>
            <a:off x="5048865" y="1470716"/>
            <a:ext cx="6100916" cy="369332"/>
          </a:xfrm>
          <a:prstGeom prst="rect">
            <a:avLst/>
          </a:prstGeom>
          <a:noFill/>
        </p:spPr>
        <p:txBody>
          <a:bodyPr wrap="square">
            <a:spAutoFit/>
          </a:bodyPr>
          <a:lstStyle/>
          <a:p>
            <a:r>
              <a:rPr lang="en-IN" b="1" i="0" dirty="0">
                <a:solidFill>
                  <a:schemeClr val="tx1">
                    <a:lumMod val="95000"/>
                    <a:lumOff val="5000"/>
                  </a:schemeClr>
                </a:solidFill>
                <a:effectLst/>
              </a:rPr>
              <a:t>Improved Loss Function:</a:t>
            </a:r>
            <a:endParaRPr lang="en-IN" dirty="0">
              <a:solidFill>
                <a:schemeClr val="tx1">
                  <a:lumMod val="95000"/>
                  <a:lumOff val="5000"/>
                </a:schemeClr>
              </a:solidFill>
            </a:endParaRPr>
          </a:p>
        </p:txBody>
      </p:sp>
      <p:sp>
        <p:nvSpPr>
          <p:cNvPr id="11" name="TextBox 10">
            <a:extLst>
              <a:ext uri="{FF2B5EF4-FFF2-40B4-BE49-F238E27FC236}">
                <a16:creationId xmlns:a16="http://schemas.microsoft.com/office/drawing/2014/main" id="{A25293E6-4EB3-C43A-6AB3-D82833C1896C}"/>
              </a:ext>
            </a:extLst>
          </p:cNvPr>
          <p:cNvSpPr txBox="1"/>
          <p:nvPr/>
        </p:nvSpPr>
        <p:spPr>
          <a:xfrm>
            <a:off x="1260987" y="1849033"/>
            <a:ext cx="3016045" cy="2308324"/>
          </a:xfrm>
          <a:prstGeom prst="rect">
            <a:avLst/>
          </a:prstGeom>
          <a:noFill/>
        </p:spPr>
        <p:txBody>
          <a:bodyPr wrap="square">
            <a:spAutoFit/>
          </a:bodyPr>
          <a:lstStyle/>
          <a:p>
            <a:r>
              <a:rPr lang="en-US" b="0" i="0" dirty="0">
                <a:solidFill>
                  <a:schemeClr val="tx1">
                    <a:lumMod val="95000"/>
                    <a:lumOff val="5000"/>
                  </a:schemeClr>
                </a:solidFill>
                <a:effectLst/>
              </a:rPr>
              <a:t>We propose modifications to the CNN architecture, including adding convolutional layers, integrating attention mechanisms, and using residual connections to improve data embedding and extraction.</a:t>
            </a:r>
            <a:endParaRPr lang="en-IN" dirty="0">
              <a:solidFill>
                <a:schemeClr val="tx1">
                  <a:lumMod val="95000"/>
                  <a:lumOff val="5000"/>
                </a:schemeClr>
              </a:solidFill>
            </a:endParaRPr>
          </a:p>
        </p:txBody>
      </p:sp>
      <p:sp>
        <p:nvSpPr>
          <p:cNvPr id="13" name="TextBox 12">
            <a:extLst>
              <a:ext uri="{FF2B5EF4-FFF2-40B4-BE49-F238E27FC236}">
                <a16:creationId xmlns:a16="http://schemas.microsoft.com/office/drawing/2014/main" id="{7950162B-C676-F027-E631-70BE7FCC77C5}"/>
              </a:ext>
            </a:extLst>
          </p:cNvPr>
          <p:cNvSpPr txBox="1"/>
          <p:nvPr/>
        </p:nvSpPr>
        <p:spPr>
          <a:xfrm>
            <a:off x="5048865" y="1882427"/>
            <a:ext cx="6459793" cy="923330"/>
          </a:xfrm>
          <a:prstGeom prst="rect">
            <a:avLst/>
          </a:prstGeom>
          <a:noFill/>
        </p:spPr>
        <p:txBody>
          <a:bodyPr wrap="square">
            <a:spAutoFit/>
          </a:bodyPr>
          <a:lstStyle/>
          <a:p>
            <a:r>
              <a:rPr lang="en-US" b="0" i="0" dirty="0">
                <a:solidFill>
                  <a:schemeClr val="tx1">
                    <a:lumMod val="95000"/>
                    <a:lumOff val="5000"/>
                  </a:schemeClr>
                </a:solidFill>
                <a:effectLst/>
              </a:rPr>
              <a:t>Our system uses a combination of MSE, SSIM, and adversarial loss to improve image quality and robustness against attacks, balancing imperceptibility and data integrity effectively.</a:t>
            </a:r>
            <a:endParaRPr lang="en-IN" dirty="0">
              <a:solidFill>
                <a:schemeClr val="tx1">
                  <a:lumMod val="95000"/>
                  <a:lumOff val="5000"/>
                </a:schemeClr>
              </a:solidFill>
            </a:endParaRPr>
          </a:p>
        </p:txBody>
      </p:sp>
      <p:sp>
        <p:nvSpPr>
          <p:cNvPr id="15" name="TextBox 14">
            <a:extLst>
              <a:ext uri="{FF2B5EF4-FFF2-40B4-BE49-F238E27FC236}">
                <a16:creationId xmlns:a16="http://schemas.microsoft.com/office/drawing/2014/main" id="{E082137E-0646-8466-80A1-CE62BD680241}"/>
              </a:ext>
            </a:extLst>
          </p:cNvPr>
          <p:cNvSpPr txBox="1"/>
          <p:nvPr/>
        </p:nvSpPr>
        <p:spPr>
          <a:xfrm>
            <a:off x="5048865" y="2875041"/>
            <a:ext cx="6100916" cy="369332"/>
          </a:xfrm>
          <a:prstGeom prst="rect">
            <a:avLst/>
          </a:prstGeom>
          <a:noFill/>
        </p:spPr>
        <p:txBody>
          <a:bodyPr wrap="square">
            <a:spAutoFit/>
          </a:bodyPr>
          <a:lstStyle/>
          <a:p>
            <a:r>
              <a:rPr lang="en-IN" b="1" i="0" dirty="0">
                <a:solidFill>
                  <a:schemeClr val="tx1">
                    <a:lumMod val="95000"/>
                    <a:lumOff val="5000"/>
                  </a:schemeClr>
                </a:solidFill>
                <a:effectLst/>
              </a:rPr>
              <a:t>Enhanced Robustness :</a:t>
            </a:r>
            <a:endParaRPr lang="en-IN" dirty="0">
              <a:solidFill>
                <a:schemeClr val="tx1">
                  <a:lumMod val="95000"/>
                  <a:lumOff val="5000"/>
                </a:schemeClr>
              </a:solidFill>
            </a:endParaRPr>
          </a:p>
        </p:txBody>
      </p:sp>
      <p:sp>
        <p:nvSpPr>
          <p:cNvPr id="17" name="TextBox 16">
            <a:extLst>
              <a:ext uri="{FF2B5EF4-FFF2-40B4-BE49-F238E27FC236}">
                <a16:creationId xmlns:a16="http://schemas.microsoft.com/office/drawing/2014/main" id="{40739F3A-AF34-6258-1ABE-94107884D14F}"/>
              </a:ext>
            </a:extLst>
          </p:cNvPr>
          <p:cNvSpPr txBox="1"/>
          <p:nvPr/>
        </p:nvSpPr>
        <p:spPr>
          <a:xfrm>
            <a:off x="5048865" y="3283888"/>
            <a:ext cx="6100916" cy="1200329"/>
          </a:xfrm>
          <a:prstGeom prst="rect">
            <a:avLst/>
          </a:prstGeom>
          <a:noFill/>
        </p:spPr>
        <p:txBody>
          <a:bodyPr wrap="square">
            <a:spAutoFit/>
          </a:bodyPr>
          <a:lstStyle/>
          <a:p>
            <a:r>
              <a:rPr lang="en-US" b="0" i="0" dirty="0">
                <a:solidFill>
                  <a:schemeClr val="tx1">
                    <a:lumMod val="95000"/>
                    <a:lumOff val="5000"/>
                  </a:schemeClr>
                </a:solidFill>
                <a:effectLst/>
              </a:rPr>
              <a:t>The aim is to significantly increase embedding capacity, improve image quality, and enhance robustness against steganalysis attacks compared to existing CNN-based steganography systems.</a:t>
            </a:r>
            <a:endParaRPr lang="en-IN" dirty="0">
              <a:solidFill>
                <a:schemeClr val="tx1">
                  <a:lumMod val="95000"/>
                  <a:lumOff val="5000"/>
                </a:schemeClr>
              </a:solidFill>
            </a:endParaRPr>
          </a:p>
        </p:txBody>
      </p:sp>
    </p:spTree>
    <p:extLst>
      <p:ext uri="{BB962C8B-B14F-4D97-AF65-F5344CB8AC3E}">
        <p14:creationId xmlns:p14="http://schemas.microsoft.com/office/powerpoint/2010/main" val="388035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C3EF1-4D4C-9667-4425-186AF97CC886}"/>
              </a:ext>
            </a:extLst>
          </p:cNvPr>
          <p:cNvSpPr txBox="1"/>
          <p:nvPr/>
        </p:nvSpPr>
        <p:spPr>
          <a:xfrm>
            <a:off x="1595282" y="490250"/>
            <a:ext cx="8640099" cy="769441"/>
          </a:xfrm>
          <a:prstGeom prst="rect">
            <a:avLst/>
          </a:prstGeom>
          <a:noFill/>
        </p:spPr>
        <p:txBody>
          <a:bodyPr wrap="square">
            <a:spAutoFit/>
          </a:bodyPr>
          <a:lstStyle/>
          <a:p>
            <a:r>
              <a:rPr lang="en-IN" sz="4400" b="1" i="0" dirty="0">
                <a:solidFill>
                  <a:schemeClr val="tx1">
                    <a:lumMod val="95000"/>
                    <a:lumOff val="5000"/>
                  </a:schemeClr>
                </a:solidFill>
                <a:effectLst/>
              </a:rPr>
              <a:t>Algorithm and Methodology</a:t>
            </a:r>
            <a:endParaRPr lang="en-IN" sz="4400" b="1" dirty="0">
              <a:solidFill>
                <a:schemeClr val="tx1">
                  <a:lumMod val="95000"/>
                  <a:lumOff val="5000"/>
                </a:schemeClr>
              </a:solidFill>
            </a:endParaRPr>
          </a:p>
        </p:txBody>
      </p:sp>
      <p:sp>
        <p:nvSpPr>
          <p:cNvPr id="5" name="TextBox 4">
            <a:extLst>
              <a:ext uri="{FF2B5EF4-FFF2-40B4-BE49-F238E27FC236}">
                <a16:creationId xmlns:a16="http://schemas.microsoft.com/office/drawing/2014/main" id="{A8EFC51F-424C-730E-DBAC-CD8A52D55039}"/>
              </a:ext>
            </a:extLst>
          </p:cNvPr>
          <p:cNvSpPr txBox="1"/>
          <p:nvPr/>
        </p:nvSpPr>
        <p:spPr>
          <a:xfrm>
            <a:off x="1162663" y="1421718"/>
            <a:ext cx="8315634" cy="3785652"/>
          </a:xfrm>
          <a:prstGeom prst="rect">
            <a:avLst/>
          </a:prstGeom>
          <a:noFill/>
        </p:spPr>
        <p:txBody>
          <a:bodyPr wrap="square">
            <a:spAutoFit/>
          </a:bodyPr>
          <a:lstStyle/>
          <a:p>
            <a:pPr marL="342900" indent="-342900">
              <a:buFont typeface="Wingdings" panose="05000000000000000000" pitchFamily="2" charset="2"/>
              <a:buChar char="q"/>
            </a:pPr>
            <a:r>
              <a:rPr lang="en-US" sz="2000" b="1" dirty="0">
                <a:solidFill>
                  <a:schemeClr val="tx1">
                    <a:lumMod val="95000"/>
                    <a:lumOff val="5000"/>
                  </a:schemeClr>
                </a:solidFill>
              </a:rPr>
              <a:t>Data Preprocessing :</a:t>
            </a:r>
          </a:p>
          <a:p>
            <a:r>
              <a:rPr lang="en-US" sz="2000" dirty="0">
                <a:solidFill>
                  <a:schemeClr val="tx1">
                    <a:lumMod val="95000"/>
                    <a:lumOff val="5000"/>
                  </a:schemeClr>
                </a:solidFill>
              </a:rPr>
              <a:t>Includes image resizing, normalization, and secret message encoding. This ensures data compatibility and optimizes performance during the steganography process.</a:t>
            </a:r>
          </a:p>
          <a:p>
            <a:pPr marL="342900" indent="-342900">
              <a:buFont typeface="Wingdings" panose="05000000000000000000" pitchFamily="2" charset="2"/>
              <a:buChar char="q"/>
            </a:pPr>
            <a:r>
              <a:rPr lang="en-US" sz="2000" b="1" dirty="0">
                <a:solidFill>
                  <a:schemeClr val="tx1">
                    <a:lumMod val="95000"/>
                    <a:lumOff val="5000"/>
                  </a:schemeClr>
                </a:solidFill>
              </a:rPr>
              <a:t>Training Process :</a:t>
            </a:r>
          </a:p>
          <a:p>
            <a:r>
              <a:rPr lang="en-US" sz="2000" dirty="0">
                <a:solidFill>
                  <a:schemeClr val="tx1">
                    <a:lumMod val="95000"/>
                    <a:lumOff val="5000"/>
                  </a:schemeClr>
                </a:solidFill>
              </a:rPr>
              <a:t>Employs a dataset, such as CIFAR-10 or ImageNet, with carefully selected batch sizes and learning rates. The Adam optimization algorithm fine-tunes the network for optimal performance.</a:t>
            </a:r>
          </a:p>
          <a:p>
            <a:pPr marL="457200" indent="-457200">
              <a:buFont typeface="Wingdings" panose="05000000000000000000" pitchFamily="2" charset="2"/>
              <a:buChar char="q"/>
            </a:pPr>
            <a:r>
              <a:rPr lang="en-US" sz="2000" b="1" dirty="0">
                <a:solidFill>
                  <a:schemeClr val="tx1">
                    <a:lumMod val="95000"/>
                    <a:lumOff val="5000"/>
                  </a:schemeClr>
                </a:solidFill>
              </a:rPr>
              <a:t>Evaluation Metrics :</a:t>
            </a:r>
          </a:p>
          <a:p>
            <a:r>
              <a:rPr lang="en-US" sz="2000" dirty="0">
                <a:solidFill>
                  <a:schemeClr val="tx1">
                    <a:lumMod val="95000"/>
                    <a:lumOff val="5000"/>
                  </a:schemeClr>
                </a:solidFill>
              </a:rPr>
              <a:t>Assesses capacity, PSNR, SSIM, BER, and robustness against steganalysis attacks. These metrics measure the effectiveness and security of the steganography system.</a:t>
            </a:r>
          </a:p>
        </p:txBody>
      </p:sp>
    </p:spTree>
    <p:extLst>
      <p:ext uri="{BB962C8B-B14F-4D97-AF65-F5344CB8AC3E}">
        <p14:creationId xmlns:p14="http://schemas.microsoft.com/office/powerpoint/2010/main" val="3156149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3E921-C3D4-AA3D-F660-F2391E7E5B2C}"/>
              </a:ext>
            </a:extLst>
          </p:cNvPr>
          <p:cNvSpPr txBox="1"/>
          <p:nvPr/>
        </p:nvSpPr>
        <p:spPr>
          <a:xfrm>
            <a:off x="1248697" y="203708"/>
            <a:ext cx="10658168" cy="707886"/>
          </a:xfrm>
          <a:prstGeom prst="rect">
            <a:avLst/>
          </a:prstGeom>
          <a:noFill/>
        </p:spPr>
        <p:txBody>
          <a:bodyPr wrap="square">
            <a:spAutoFit/>
          </a:bodyPr>
          <a:lstStyle/>
          <a:p>
            <a:r>
              <a:rPr lang="en-IN" sz="4000" b="1" i="0" dirty="0">
                <a:solidFill>
                  <a:schemeClr val="tx1">
                    <a:lumMod val="95000"/>
                    <a:lumOff val="5000"/>
                  </a:schemeClr>
                </a:solidFill>
                <a:effectLst/>
              </a:rPr>
              <a:t>Software and Hardware Requirements</a:t>
            </a:r>
            <a:endParaRPr lang="en-IN" sz="4000" b="1" dirty="0">
              <a:solidFill>
                <a:schemeClr val="tx1">
                  <a:lumMod val="95000"/>
                  <a:lumOff val="5000"/>
                </a:schemeClr>
              </a:solidFill>
            </a:endParaRPr>
          </a:p>
        </p:txBody>
      </p:sp>
      <p:sp>
        <p:nvSpPr>
          <p:cNvPr id="9" name="TextBox 8">
            <a:extLst>
              <a:ext uri="{FF2B5EF4-FFF2-40B4-BE49-F238E27FC236}">
                <a16:creationId xmlns:a16="http://schemas.microsoft.com/office/drawing/2014/main" id="{41153BBB-5F86-2D13-BF2C-B294303DE14A}"/>
              </a:ext>
            </a:extLst>
          </p:cNvPr>
          <p:cNvSpPr txBox="1"/>
          <p:nvPr/>
        </p:nvSpPr>
        <p:spPr>
          <a:xfrm>
            <a:off x="1162666" y="1272534"/>
            <a:ext cx="6100916" cy="584775"/>
          </a:xfrm>
          <a:prstGeom prst="rect">
            <a:avLst/>
          </a:prstGeom>
          <a:noFill/>
        </p:spPr>
        <p:txBody>
          <a:bodyPr wrap="square">
            <a:spAutoFit/>
          </a:bodyPr>
          <a:lstStyle/>
          <a:p>
            <a:r>
              <a:rPr lang="en-IN" sz="3200" b="1" i="0" dirty="0">
                <a:solidFill>
                  <a:schemeClr val="tx1">
                    <a:lumMod val="95000"/>
                    <a:lumOff val="5000"/>
                  </a:schemeClr>
                </a:solidFill>
                <a:effectLst/>
              </a:rPr>
              <a:t>Software :</a:t>
            </a:r>
            <a:endParaRPr lang="en-IN" sz="3200" dirty="0">
              <a:solidFill>
                <a:schemeClr val="tx1">
                  <a:lumMod val="95000"/>
                  <a:lumOff val="5000"/>
                </a:schemeClr>
              </a:solidFill>
            </a:endParaRPr>
          </a:p>
        </p:txBody>
      </p:sp>
      <p:sp>
        <p:nvSpPr>
          <p:cNvPr id="11" name="TextBox 10">
            <a:extLst>
              <a:ext uri="{FF2B5EF4-FFF2-40B4-BE49-F238E27FC236}">
                <a16:creationId xmlns:a16="http://schemas.microsoft.com/office/drawing/2014/main" id="{AE642DA6-8BF5-D1E1-1380-594950B2C8CA}"/>
              </a:ext>
            </a:extLst>
          </p:cNvPr>
          <p:cNvSpPr txBox="1"/>
          <p:nvPr/>
        </p:nvSpPr>
        <p:spPr>
          <a:xfrm>
            <a:off x="1162666" y="1866812"/>
            <a:ext cx="4697360" cy="2998193"/>
          </a:xfrm>
          <a:prstGeom prst="rect">
            <a:avLst/>
          </a:prstGeom>
          <a:noFill/>
        </p:spPr>
        <p:txBody>
          <a:bodyPr wrap="square">
            <a:spAutoFit/>
          </a:bodyPr>
          <a:lstStyle/>
          <a:p>
            <a:pPr>
              <a:lnSpc>
                <a:spcPct val="150000"/>
              </a:lnSpc>
            </a:pPr>
            <a:r>
              <a:rPr lang="en-IN" b="0" i="0" dirty="0">
                <a:solidFill>
                  <a:schemeClr val="tx1">
                    <a:lumMod val="95000"/>
                    <a:lumOff val="5000"/>
                  </a:schemeClr>
                </a:solidFill>
                <a:effectLst/>
              </a:rPr>
              <a:t>1.Operating System: Windows/Linux/macOS</a:t>
            </a:r>
            <a:endParaRPr lang="en-IN" dirty="0">
              <a:solidFill>
                <a:schemeClr val="tx1">
                  <a:lumMod val="95000"/>
                  <a:lumOff val="5000"/>
                </a:schemeClr>
              </a:solidFill>
              <a:effectLst/>
            </a:endParaRPr>
          </a:p>
          <a:p>
            <a:pPr>
              <a:lnSpc>
                <a:spcPct val="150000"/>
              </a:lnSpc>
            </a:pPr>
            <a:r>
              <a:rPr lang="en-IN" b="0" i="0" dirty="0">
                <a:solidFill>
                  <a:schemeClr val="tx1">
                    <a:lumMod val="95000"/>
                    <a:lumOff val="5000"/>
                  </a:schemeClr>
                </a:solidFill>
                <a:effectLst/>
              </a:rPr>
              <a:t>2.Programming Language: Python 3.7+</a:t>
            </a:r>
            <a:endParaRPr lang="en-IN" dirty="0">
              <a:solidFill>
                <a:schemeClr val="tx1">
                  <a:lumMod val="95000"/>
                  <a:lumOff val="5000"/>
                </a:schemeClr>
              </a:solidFill>
              <a:effectLst/>
            </a:endParaRPr>
          </a:p>
          <a:p>
            <a:pPr>
              <a:lnSpc>
                <a:spcPct val="150000"/>
              </a:lnSpc>
            </a:pPr>
            <a:r>
              <a:rPr lang="en-IN" b="0" i="0" dirty="0">
                <a:solidFill>
                  <a:schemeClr val="tx1">
                    <a:lumMod val="95000"/>
                    <a:lumOff val="5000"/>
                  </a:schemeClr>
                </a:solidFill>
                <a:effectLst/>
              </a:rPr>
              <a:t>3.Framework: Django for web interface</a:t>
            </a:r>
            <a:endParaRPr lang="en-IN" dirty="0">
              <a:solidFill>
                <a:schemeClr val="tx1">
                  <a:lumMod val="95000"/>
                  <a:lumOff val="5000"/>
                </a:schemeClr>
              </a:solidFill>
              <a:effectLst/>
            </a:endParaRPr>
          </a:p>
          <a:p>
            <a:pPr>
              <a:lnSpc>
                <a:spcPct val="150000"/>
              </a:lnSpc>
            </a:pPr>
            <a:r>
              <a:rPr lang="en-IN" dirty="0">
                <a:solidFill>
                  <a:schemeClr val="tx1">
                    <a:lumMod val="95000"/>
                    <a:lumOff val="5000"/>
                  </a:schemeClr>
                </a:solidFill>
              </a:rPr>
              <a:t>4.Libraries: </a:t>
            </a:r>
            <a:r>
              <a:rPr lang="en-IN" sz="2000" dirty="0">
                <a:solidFill>
                  <a:schemeClr val="tx1">
                    <a:lumMod val="95000"/>
                    <a:lumOff val="5000"/>
                  </a:schemeClr>
                </a:solidFill>
              </a:rPr>
              <a:t>TensorFlow</a:t>
            </a:r>
            <a:r>
              <a:rPr lang="en-IN" dirty="0">
                <a:solidFill>
                  <a:schemeClr val="tx1">
                    <a:lumMod val="95000"/>
                    <a:lumOff val="5000"/>
                  </a:schemeClr>
                </a:solidFill>
              </a:rPr>
              <a:t>, </a:t>
            </a:r>
            <a:r>
              <a:rPr lang="en-IN" dirty="0" err="1">
                <a:solidFill>
                  <a:schemeClr val="tx1">
                    <a:lumMod val="95000"/>
                    <a:lumOff val="5000"/>
                  </a:schemeClr>
                </a:solidFill>
              </a:rPr>
              <a:t>Keras</a:t>
            </a:r>
            <a:r>
              <a:rPr lang="en-IN" dirty="0">
                <a:solidFill>
                  <a:schemeClr val="tx1">
                    <a:lumMod val="95000"/>
                    <a:lumOff val="5000"/>
                  </a:schemeClr>
                </a:solidFill>
              </a:rPr>
              <a:t>, NumPy, OpenCV, Matplotlib</a:t>
            </a:r>
            <a:endParaRPr lang="en-IN" dirty="0">
              <a:solidFill>
                <a:schemeClr val="tx1">
                  <a:lumMod val="95000"/>
                  <a:lumOff val="5000"/>
                </a:schemeClr>
              </a:solidFill>
              <a:effectLst/>
            </a:endParaRPr>
          </a:p>
          <a:p>
            <a:pPr>
              <a:lnSpc>
                <a:spcPct val="150000"/>
              </a:lnSpc>
            </a:pPr>
            <a:r>
              <a:rPr lang="en-IN" b="0" i="0" dirty="0">
                <a:solidFill>
                  <a:schemeClr val="tx1">
                    <a:lumMod val="95000"/>
                    <a:lumOff val="5000"/>
                  </a:schemeClr>
                </a:solidFill>
                <a:effectLst/>
              </a:rPr>
              <a:t>5.Database: SQLite/MySQL</a:t>
            </a:r>
            <a:endParaRPr lang="en-IN" dirty="0">
              <a:solidFill>
                <a:schemeClr val="tx1">
                  <a:lumMod val="95000"/>
                  <a:lumOff val="5000"/>
                </a:schemeClr>
              </a:solidFill>
              <a:effectLst/>
            </a:endParaRPr>
          </a:p>
          <a:p>
            <a:pPr>
              <a:lnSpc>
                <a:spcPct val="150000"/>
              </a:lnSpc>
            </a:pPr>
            <a:r>
              <a:rPr lang="en-IN" b="0" i="0" dirty="0">
                <a:solidFill>
                  <a:schemeClr val="tx1">
                    <a:lumMod val="95000"/>
                    <a:lumOff val="5000"/>
                  </a:schemeClr>
                </a:solidFill>
                <a:effectLst/>
              </a:rPr>
              <a:t>6.IDE: PyCharm/</a:t>
            </a:r>
            <a:r>
              <a:rPr lang="en-IN" b="0" i="0" dirty="0" err="1">
                <a:solidFill>
                  <a:schemeClr val="tx1">
                    <a:lumMod val="95000"/>
                    <a:lumOff val="5000"/>
                  </a:schemeClr>
                </a:solidFill>
                <a:effectLst/>
              </a:rPr>
              <a:t>Jupyter</a:t>
            </a:r>
            <a:r>
              <a:rPr lang="en-IN" b="0" i="0" dirty="0">
                <a:solidFill>
                  <a:schemeClr val="tx1">
                    <a:lumMod val="95000"/>
                    <a:lumOff val="5000"/>
                  </a:schemeClr>
                </a:solidFill>
                <a:effectLst/>
              </a:rPr>
              <a:t> Notebook</a:t>
            </a:r>
            <a:endParaRPr lang="en-IN" dirty="0">
              <a:solidFill>
                <a:schemeClr val="tx1">
                  <a:lumMod val="95000"/>
                  <a:lumOff val="5000"/>
                </a:schemeClr>
              </a:solidFill>
              <a:effectLst/>
            </a:endParaRPr>
          </a:p>
        </p:txBody>
      </p:sp>
      <p:sp>
        <p:nvSpPr>
          <p:cNvPr id="13" name="TextBox 12">
            <a:extLst>
              <a:ext uri="{FF2B5EF4-FFF2-40B4-BE49-F238E27FC236}">
                <a16:creationId xmlns:a16="http://schemas.microsoft.com/office/drawing/2014/main" id="{680113E2-7C4E-3EBA-CA99-9FE3C15DFFFB}"/>
              </a:ext>
            </a:extLst>
          </p:cNvPr>
          <p:cNvSpPr txBox="1"/>
          <p:nvPr/>
        </p:nvSpPr>
        <p:spPr>
          <a:xfrm>
            <a:off x="6577781" y="1263031"/>
            <a:ext cx="6100916" cy="584775"/>
          </a:xfrm>
          <a:prstGeom prst="rect">
            <a:avLst/>
          </a:prstGeom>
          <a:noFill/>
        </p:spPr>
        <p:txBody>
          <a:bodyPr wrap="square">
            <a:spAutoFit/>
          </a:bodyPr>
          <a:lstStyle/>
          <a:p>
            <a:r>
              <a:rPr lang="en-IN" sz="3200" b="1" i="0" dirty="0">
                <a:solidFill>
                  <a:schemeClr val="tx1">
                    <a:lumMod val="95000"/>
                    <a:lumOff val="5000"/>
                  </a:schemeClr>
                </a:solidFill>
                <a:effectLst/>
              </a:rPr>
              <a:t>Hardware :</a:t>
            </a:r>
            <a:endParaRPr lang="en-IN" sz="3200" dirty="0">
              <a:solidFill>
                <a:schemeClr val="tx1">
                  <a:lumMod val="95000"/>
                  <a:lumOff val="5000"/>
                </a:schemeClr>
              </a:solidFill>
            </a:endParaRPr>
          </a:p>
        </p:txBody>
      </p:sp>
      <p:sp>
        <p:nvSpPr>
          <p:cNvPr id="15" name="TextBox 14">
            <a:extLst>
              <a:ext uri="{FF2B5EF4-FFF2-40B4-BE49-F238E27FC236}">
                <a16:creationId xmlns:a16="http://schemas.microsoft.com/office/drawing/2014/main" id="{9CBB159E-2E8C-7671-9DF9-5A9C8AA9F677}"/>
              </a:ext>
            </a:extLst>
          </p:cNvPr>
          <p:cNvSpPr txBox="1"/>
          <p:nvPr/>
        </p:nvSpPr>
        <p:spPr>
          <a:xfrm>
            <a:off x="6577781" y="1866812"/>
            <a:ext cx="4451553" cy="2582695"/>
          </a:xfrm>
          <a:prstGeom prst="rect">
            <a:avLst/>
          </a:prstGeom>
          <a:noFill/>
        </p:spPr>
        <p:txBody>
          <a:bodyPr wrap="square">
            <a:spAutoFit/>
          </a:bodyPr>
          <a:lstStyle/>
          <a:p>
            <a:pPr>
              <a:lnSpc>
                <a:spcPct val="150000"/>
              </a:lnSpc>
            </a:pPr>
            <a:r>
              <a:rPr lang="en-US" b="0" i="0" dirty="0">
                <a:solidFill>
                  <a:schemeClr val="tx1">
                    <a:lumMod val="95000"/>
                    <a:lumOff val="5000"/>
                  </a:schemeClr>
                </a:solidFill>
                <a:effectLst/>
              </a:rPr>
              <a:t>1.Processor: Intel i5 or higher</a:t>
            </a:r>
            <a:endParaRPr lang="en-US" dirty="0">
              <a:solidFill>
                <a:schemeClr val="tx1">
                  <a:lumMod val="95000"/>
                  <a:lumOff val="5000"/>
                </a:schemeClr>
              </a:solidFill>
              <a:effectLst/>
            </a:endParaRPr>
          </a:p>
          <a:p>
            <a:pPr>
              <a:lnSpc>
                <a:spcPct val="150000"/>
              </a:lnSpc>
            </a:pPr>
            <a:r>
              <a:rPr lang="en-US" b="0" i="0" dirty="0">
                <a:solidFill>
                  <a:schemeClr val="tx1">
                    <a:lumMod val="95000"/>
                    <a:lumOff val="5000"/>
                  </a:schemeClr>
                </a:solidFill>
                <a:effectLst/>
              </a:rPr>
              <a:t>2.RAM: 8 GB or higher</a:t>
            </a:r>
            <a:endParaRPr lang="en-US" dirty="0">
              <a:solidFill>
                <a:schemeClr val="tx1">
                  <a:lumMod val="95000"/>
                  <a:lumOff val="5000"/>
                </a:schemeClr>
              </a:solidFill>
              <a:effectLst/>
            </a:endParaRPr>
          </a:p>
          <a:p>
            <a:pPr>
              <a:lnSpc>
                <a:spcPct val="150000"/>
              </a:lnSpc>
            </a:pPr>
            <a:r>
              <a:rPr lang="en-US" b="0" i="0" dirty="0">
                <a:solidFill>
                  <a:schemeClr val="tx1">
                    <a:lumMod val="95000"/>
                    <a:lumOff val="5000"/>
                  </a:schemeClr>
                </a:solidFill>
                <a:effectLst/>
              </a:rPr>
              <a:t>3.Storage: Minimum 20 GB free space</a:t>
            </a:r>
            <a:endParaRPr lang="en-US" dirty="0">
              <a:solidFill>
                <a:schemeClr val="tx1">
                  <a:lumMod val="95000"/>
                  <a:lumOff val="5000"/>
                </a:schemeClr>
              </a:solidFill>
              <a:effectLst/>
            </a:endParaRPr>
          </a:p>
          <a:p>
            <a:pPr>
              <a:lnSpc>
                <a:spcPct val="150000"/>
              </a:lnSpc>
            </a:pPr>
            <a:r>
              <a:rPr lang="en-US" b="0" i="0" dirty="0">
                <a:solidFill>
                  <a:schemeClr val="tx1">
                    <a:lumMod val="95000"/>
                    <a:lumOff val="5000"/>
                  </a:schemeClr>
                </a:solidFill>
                <a:effectLst/>
              </a:rPr>
              <a:t>4.GPU: </a:t>
            </a:r>
            <a:r>
              <a:rPr lang="en-US" sz="2000" b="0" i="0" dirty="0">
                <a:solidFill>
                  <a:schemeClr val="tx1">
                    <a:lumMod val="95000"/>
                    <a:lumOff val="5000"/>
                  </a:schemeClr>
                </a:solidFill>
                <a:effectLst/>
              </a:rPr>
              <a:t>NVIDIA</a:t>
            </a:r>
            <a:r>
              <a:rPr lang="en-US" b="0" i="0" dirty="0">
                <a:solidFill>
                  <a:schemeClr val="tx1">
                    <a:lumMod val="95000"/>
                    <a:lumOff val="5000"/>
                  </a:schemeClr>
                </a:solidFill>
                <a:effectLst/>
              </a:rPr>
              <a:t> GPU with CUDA support (optional, for faster training)</a:t>
            </a:r>
            <a:endParaRPr lang="en-US" dirty="0">
              <a:solidFill>
                <a:schemeClr val="tx1">
                  <a:lumMod val="95000"/>
                  <a:lumOff val="5000"/>
                </a:schemeClr>
              </a:solidFill>
              <a:effectLst/>
            </a:endParaRPr>
          </a:p>
          <a:p>
            <a:pPr>
              <a:lnSpc>
                <a:spcPct val="150000"/>
              </a:lnSpc>
            </a:pPr>
            <a:r>
              <a:rPr lang="en-US" b="0" i="0" dirty="0">
                <a:solidFill>
                  <a:schemeClr val="tx1">
                    <a:lumMod val="95000"/>
                    <a:lumOff val="5000"/>
                  </a:schemeClr>
                </a:solidFill>
                <a:effectLst/>
              </a:rPr>
              <a:t>5.Display: 1920x1080 resolution</a:t>
            </a:r>
            <a:endParaRPr lang="en-US" dirty="0">
              <a:solidFill>
                <a:schemeClr val="tx1">
                  <a:lumMod val="95000"/>
                  <a:lumOff val="5000"/>
                </a:schemeClr>
              </a:solidFill>
              <a:effectLst/>
            </a:endParaRPr>
          </a:p>
        </p:txBody>
      </p:sp>
    </p:spTree>
    <p:extLst>
      <p:ext uri="{BB962C8B-B14F-4D97-AF65-F5344CB8AC3E}">
        <p14:creationId xmlns:p14="http://schemas.microsoft.com/office/powerpoint/2010/main" val="118874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C04C-DE3F-3360-0D56-69DA960DA678}"/>
              </a:ext>
            </a:extLst>
          </p:cNvPr>
          <p:cNvSpPr>
            <a:spLocks noGrp="1"/>
          </p:cNvSpPr>
          <p:nvPr>
            <p:ph type="title"/>
          </p:nvPr>
        </p:nvSpPr>
        <p:spPr>
          <a:xfrm>
            <a:off x="1422082" y="1179871"/>
            <a:ext cx="9603275" cy="536231"/>
          </a:xfrm>
        </p:spPr>
        <p:txBody>
          <a:bodyPr>
            <a:normAutofit fontScale="90000"/>
          </a:bodyPr>
          <a:lstStyle/>
          <a:p>
            <a:pPr algn="ctr"/>
            <a:r>
              <a:rPr lang="en-IN" sz="4900" b="1" i="0" dirty="0">
                <a:solidFill>
                  <a:schemeClr val="tx1">
                    <a:lumMod val="95000"/>
                    <a:lumOff val="5000"/>
                  </a:schemeClr>
                </a:solidFill>
                <a:effectLst/>
              </a:rPr>
              <a:t>Conclusion</a:t>
            </a:r>
            <a:endParaRPr lang="en-IN" b="1" dirty="0">
              <a:solidFill>
                <a:schemeClr val="tx1">
                  <a:lumMod val="95000"/>
                  <a:lumOff val="5000"/>
                </a:schemeClr>
              </a:solidFill>
            </a:endParaRPr>
          </a:p>
        </p:txBody>
      </p:sp>
      <p:sp>
        <p:nvSpPr>
          <p:cNvPr id="4" name="TextBox 3">
            <a:extLst>
              <a:ext uri="{FF2B5EF4-FFF2-40B4-BE49-F238E27FC236}">
                <a16:creationId xmlns:a16="http://schemas.microsoft.com/office/drawing/2014/main" id="{E30508EF-54C0-FBDC-B99D-D0ED31CFB02A}"/>
              </a:ext>
            </a:extLst>
          </p:cNvPr>
          <p:cNvSpPr txBox="1"/>
          <p:nvPr/>
        </p:nvSpPr>
        <p:spPr>
          <a:xfrm>
            <a:off x="1464906" y="2001443"/>
            <a:ext cx="9517626" cy="2952027"/>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sz="1800" dirty="0">
                <a:effectLst/>
                <a:ea typeface="Times New Roman" panose="02020603050405020304" pitchFamily="18" charset="0"/>
                <a:cs typeface="Times New Roman" panose="02020603050405020304" pitchFamily="18" charset="0"/>
              </a:rPr>
              <a:t>The CNN-based encoder-decoder model for image steganography offers a robust and efficient solution for secure data hiding. It outperforms traditional methods in terms of imperceptibility, payload capacity, and resistance to distortions. This system demonstrates the potential of deep learning in enhancing steganographic techniques.</a:t>
            </a:r>
            <a:endParaRPr lang="en-IN" dirty="0">
              <a:ea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b="0" i="0" dirty="0">
                <a:effectLst/>
              </a:rPr>
              <a:t>Our project enhances image steganography through CNNs, achieving high capacity and robustness. Future work involves exploring diverse architectures and adversarial training techniques. The system can be applied to other media, expanding its utility</a:t>
            </a:r>
            <a:r>
              <a:rPr lang="en-US" sz="1600" b="0" i="0" dirty="0">
                <a:effectLst/>
              </a:rPr>
              <a:t>.</a:t>
            </a:r>
            <a:endParaRPr lang="en-IN" sz="16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77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3E956-9708-8302-1676-5332CDD3F81D}"/>
              </a:ext>
            </a:extLst>
          </p:cNvPr>
          <p:cNvSpPr txBox="1"/>
          <p:nvPr/>
        </p:nvSpPr>
        <p:spPr>
          <a:xfrm>
            <a:off x="953729" y="2013784"/>
            <a:ext cx="10540181" cy="1569660"/>
          </a:xfrm>
          <a:prstGeom prst="rect">
            <a:avLst/>
          </a:prstGeom>
          <a:noFill/>
        </p:spPr>
        <p:txBody>
          <a:bodyPr wrap="square" rtlCol="0">
            <a:spAutoFit/>
          </a:bodyPr>
          <a:lstStyle/>
          <a:p>
            <a:pPr algn="ctr"/>
            <a:r>
              <a:rPr lang="en-IN" sz="9600" b="1" dirty="0"/>
              <a:t>THANK</a:t>
            </a:r>
            <a:r>
              <a:rPr lang="en-IN" sz="4400" b="1" dirty="0"/>
              <a:t> </a:t>
            </a:r>
            <a:r>
              <a:rPr lang="en-IN" sz="9600" b="1" dirty="0"/>
              <a:t>YOU</a:t>
            </a:r>
            <a:r>
              <a:rPr lang="en-IN" sz="4400" b="1" dirty="0"/>
              <a:t> </a:t>
            </a:r>
          </a:p>
        </p:txBody>
      </p:sp>
    </p:spTree>
    <p:extLst>
      <p:ext uri="{BB962C8B-B14F-4D97-AF65-F5344CB8AC3E}">
        <p14:creationId xmlns:p14="http://schemas.microsoft.com/office/powerpoint/2010/main" val="31445341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125</TotalTime>
  <Words>772</Words>
  <Application>Microsoft Office PowerPoint</Application>
  <PresentationFormat>Widescreen</PresentationFormat>
  <Paragraphs>68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Times New Roman</vt:lpstr>
      <vt:lpstr>Wingdings</vt:lpstr>
      <vt:lpstr>Gallery</vt:lpstr>
      <vt:lpstr>Image Steganography with CNNs Based on Encoder and Decoder</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kumar</dc:creator>
  <cp:lastModifiedBy>Sai kumar</cp:lastModifiedBy>
  <cp:revision>2</cp:revision>
  <dcterms:created xsi:type="dcterms:W3CDTF">2025-03-02T10:03:09Z</dcterms:created>
  <dcterms:modified xsi:type="dcterms:W3CDTF">2025-03-03T05:34:43Z</dcterms:modified>
</cp:coreProperties>
</file>