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3489176a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3489176a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3489176a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3489176a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3489176a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3489176a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3489176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3489176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3489176a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3489176a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3489176a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3489176a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3489176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3489176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304800" marR="304800" rtl="0" algn="l">
              <a:lnSpc>
                <a:spcPct val="115000"/>
              </a:lnSpc>
              <a:spcBef>
                <a:spcPts val="0"/>
              </a:spcBef>
              <a:spcAft>
                <a:spcPts val="0"/>
              </a:spcAft>
              <a:buNone/>
            </a:pPr>
            <a:r>
              <a:rPr lang="ar" sz="2300">
                <a:latin typeface="Arial"/>
                <a:ea typeface="Arial"/>
                <a:cs typeface="Arial"/>
                <a:sym typeface="Arial"/>
              </a:rPr>
              <a:t>Researching Recent FinTech Case Studies</a:t>
            </a:r>
            <a:endParaRPr sz="2300">
              <a:latin typeface="Arial"/>
              <a:ea typeface="Arial"/>
              <a:cs typeface="Arial"/>
              <a:sym typeface="Arial"/>
            </a:endParaRPr>
          </a:p>
          <a:p>
            <a:pPr indent="0" lvl="0" marL="0" rtl="0" algn="l">
              <a:spcBef>
                <a:spcPts val="60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901250" y="318976"/>
            <a:ext cx="4101000" cy="174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ar" sz="3700">
                <a:latin typeface="Times New Roman"/>
                <a:ea typeface="Times New Roman"/>
                <a:cs typeface="Times New Roman"/>
                <a:sym typeface="Times New Roman"/>
              </a:rPr>
              <a:t>Tech Up </a:t>
            </a:r>
            <a:endParaRPr sz="3700">
              <a:latin typeface="Times New Roman"/>
              <a:ea typeface="Times New Roman"/>
              <a:cs typeface="Times New Roman"/>
              <a:sym typeface="Times New Roman"/>
            </a:endParaRPr>
          </a:p>
        </p:txBody>
      </p:sp>
      <p:sp>
        <p:nvSpPr>
          <p:cNvPr id="284" name="Google Shape;284;p14"/>
          <p:cNvSpPr txBox="1"/>
          <p:nvPr>
            <p:ph idx="1" type="subTitle"/>
          </p:nvPr>
        </p:nvSpPr>
        <p:spPr>
          <a:xfrm>
            <a:off x="901250" y="2415125"/>
            <a:ext cx="2229000" cy="22785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None/>
            </a:pPr>
            <a:r>
              <a:rPr lang="ar" sz="1900">
                <a:latin typeface="Times New Roman"/>
                <a:ea typeface="Times New Roman"/>
                <a:cs typeface="Times New Roman"/>
                <a:sym typeface="Times New Roman"/>
              </a:rPr>
              <a:t>By:</a:t>
            </a:r>
            <a:endParaRPr sz="1900">
              <a:latin typeface="Times New Roman"/>
              <a:ea typeface="Times New Roman"/>
              <a:cs typeface="Times New Roman"/>
              <a:sym typeface="Times New Roman"/>
            </a:endParaRPr>
          </a:p>
          <a:p>
            <a:pPr indent="0" lvl="0" marL="0" rtl="0" algn="l">
              <a:lnSpc>
                <a:spcPct val="95000"/>
              </a:lnSpc>
              <a:spcBef>
                <a:spcPts val="600"/>
              </a:spcBef>
              <a:spcAft>
                <a:spcPts val="0"/>
              </a:spcAft>
              <a:buNone/>
            </a:pPr>
            <a:r>
              <a:rPr lang="ar" sz="1700">
                <a:latin typeface="Times New Roman"/>
                <a:ea typeface="Times New Roman"/>
                <a:cs typeface="Times New Roman"/>
                <a:sym typeface="Times New Roman"/>
              </a:rPr>
              <a:t>Shehanh Alotaibi </a:t>
            </a:r>
            <a:endParaRPr sz="1700">
              <a:latin typeface="Times New Roman"/>
              <a:ea typeface="Times New Roman"/>
              <a:cs typeface="Times New Roman"/>
              <a:sym typeface="Times New Roman"/>
            </a:endParaRPr>
          </a:p>
          <a:p>
            <a:pPr indent="0" lvl="0" marL="0" rtl="0" algn="l">
              <a:lnSpc>
                <a:spcPct val="95000"/>
              </a:lnSpc>
              <a:spcBef>
                <a:spcPts val="600"/>
              </a:spcBef>
              <a:spcAft>
                <a:spcPts val="0"/>
              </a:spcAft>
              <a:buNone/>
            </a:pPr>
            <a:r>
              <a:rPr lang="ar" sz="1700">
                <a:latin typeface="Times New Roman"/>
                <a:ea typeface="Times New Roman"/>
                <a:cs typeface="Times New Roman"/>
                <a:sym typeface="Times New Roman"/>
              </a:rPr>
              <a:t>Zainab Aljohani</a:t>
            </a:r>
            <a:endParaRPr sz="1700">
              <a:latin typeface="Times New Roman"/>
              <a:ea typeface="Times New Roman"/>
              <a:cs typeface="Times New Roman"/>
              <a:sym typeface="Times New Roman"/>
            </a:endParaRPr>
          </a:p>
          <a:p>
            <a:pPr indent="0" lvl="0" marL="0" rtl="0" algn="l">
              <a:lnSpc>
                <a:spcPct val="95000"/>
              </a:lnSpc>
              <a:spcBef>
                <a:spcPts val="600"/>
              </a:spcBef>
              <a:spcAft>
                <a:spcPts val="0"/>
              </a:spcAft>
              <a:buNone/>
            </a:pPr>
            <a:r>
              <a:rPr lang="ar" sz="1700">
                <a:latin typeface="Times New Roman"/>
                <a:ea typeface="Times New Roman"/>
                <a:cs typeface="Times New Roman"/>
                <a:sym typeface="Times New Roman"/>
              </a:rPr>
              <a:t>Mona Alomari</a:t>
            </a:r>
            <a:endParaRPr sz="1700">
              <a:latin typeface="Times New Roman"/>
              <a:ea typeface="Times New Roman"/>
              <a:cs typeface="Times New Roman"/>
              <a:sym typeface="Times New Roman"/>
            </a:endParaRPr>
          </a:p>
          <a:p>
            <a:pPr indent="0" lvl="0" marL="0" rtl="0" algn="l">
              <a:lnSpc>
                <a:spcPct val="95000"/>
              </a:lnSpc>
              <a:spcBef>
                <a:spcPts val="600"/>
              </a:spcBef>
              <a:spcAft>
                <a:spcPts val="0"/>
              </a:spcAft>
              <a:buNone/>
            </a:pPr>
            <a:r>
              <a:rPr lang="ar" sz="1700">
                <a:latin typeface="Times New Roman"/>
                <a:ea typeface="Times New Roman"/>
                <a:cs typeface="Times New Roman"/>
                <a:sym typeface="Times New Roman"/>
              </a:rPr>
              <a:t>Basma Aldamegh</a:t>
            </a:r>
            <a:endParaRPr sz="1700">
              <a:latin typeface="Times New Roman"/>
              <a:ea typeface="Times New Roman"/>
              <a:cs typeface="Times New Roman"/>
              <a:sym typeface="Times New Roman"/>
            </a:endParaRPr>
          </a:p>
          <a:p>
            <a:pPr indent="0" lvl="0" marL="0" rtl="0" algn="l">
              <a:lnSpc>
                <a:spcPct val="95000"/>
              </a:lnSpc>
              <a:spcBef>
                <a:spcPts val="600"/>
              </a:spcBef>
              <a:spcAft>
                <a:spcPts val="0"/>
              </a:spcAft>
              <a:buNone/>
            </a:pPr>
            <a:r>
              <a:rPr lang="ar" sz="1700">
                <a:latin typeface="Times New Roman"/>
                <a:ea typeface="Times New Roman"/>
                <a:cs typeface="Times New Roman"/>
                <a:sym typeface="Times New Roman"/>
              </a:rPr>
              <a:t>Eithar Alahmadi</a:t>
            </a:r>
            <a:endParaRPr sz="1700">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733350" y="99650"/>
            <a:ext cx="6366900" cy="995400"/>
          </a:xfrm>
          <a:prstGeom prst="rect">
            <a:avLst/>
          </a:prstGeom>
        </p:spPr>
        <p:txBody>
          <a:bodyPr anchorCtr="0" anchor="ctr" bIns="91425" lIns="91425" spcFirstLastPara="1" rIns="91425" wrap="square" tIns="91425">
            <a:normAutofit/>
          </a:bodyPr>
          <a:lstStyle/>
          <a:p>
            <a:pPr indent="-393700" lvl="0" marL="457200" rtl="0" algn="l">
              <a:lnSpc>
                <a:spcPct val="107916"/>
              </a:lnSpc>
              <a:spcBef>
                <a:spcPts val="0"/>
              </a:spcBef>
              <a:spcAft>
                <a:spcPts val="0"/>
              </a:spcAft>
              <a:buSzPts val="2600"/>
              <a:buFont typeface="Arial"/>
              <a:buAutoNum type="arabicPeriod"/>
            </a:pPr>
            <a:r>
              <a:rPr lang="ar" sz="2600">
                <a:latin typeface="Arial"/>
                <a:ea typeface="Arial"/>
                <a:cs typeface="Arial"/>
                <a:sym typeface="Arial"/>
              </a:rPr>
              <a:t>Moneylion:</a:t>
            </a:r>
            <a:endParaRPr sz="9300"/>
          </a:p>
        </p:txBody>
      </p:sp>
      <p:sp>
        <p:nvSpPr>
          <p:cNvPr id="290" name="Google Shape;290;p15"/>
          <p:cNvSpPr txBox="1"/>
          <p:nvPr>
            <p:ph idx="1" type="body"/>
          </p:nvPr>
        </p:nvSpPr>
        <p:spPr>
          <a:xfrm>
            <a:off x="733350" y="984500"/>
            <a:ext cx="7022100" cy="3425700"/>
          </a:xfrm>
          <a:prstGeom prst="rect">
            <a:avLst/>
          </a:prstGeom>
        </p:spPr>
        <p:txBody>
          <a:bodyPr anchorCtr="0" anchor="t" bIns="91425" lIns="91425" spcFirstLastPara="1" rIns="91425" wrap="square" tIns="91425">
            <a:normAutofit/>
          </a:bodyPr>
          <a:lstStyle/>
          <a:p>
            <a:pPr indent="-317500" lvl="0" marL="457200" rtl="0" algn="l">
              <a:lnSpc>
                <a:spcPct val="107916"/>
              </a:lnSpc>
              <a:spcBef>
                <a:spcPts val="0"/>
              </a:spcBef>
              <a:spcAft>
                <a:spcPts val="0"/>
              </a:spcAft>
              <a:buSzPts val="1400"/>
              <a:buFont typeface="Arial"/>
              <a:buChar char="●"/>
            </a:pPr>
            <a:r>
              <a:rPr lang="ar" sz="1400">
                <a:latin typeface="Arial"/>
                <a:ea typeface="Arial"/>
                <a:cs typeface="Arial"/>
                <a:sym typeface="Arial"/>
              </a:rPr>
              <a:t> American app, the application is used for financial advice and enables customers to access loans, and the app use Blockchain technology. </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Char char="●"/>
            </a:pPr>
            <a:r>
              <a:rPr lang="ar" sz="1400">
                <a:latin typeface="Arial"/>
                <a:ea typeface="Arial"/>
                <a:cs typeface="Arial"/>
                <a:sym typeface="Arial"/>
              </a:rPr>
              <a:t> It’s a personal finance app that works as part of the Lending and Partial Savings app and part of the Wealth Management app.  </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Char char="●"/>
            </a:pPr>
            <a:r>
              <a:rPr lang="ar" sz="1400">
                <a:latin typeface="Arial"/>
                <a:ea typeface="Arial"/>
                <a:cs typeface="Arial"/>
                <a:sym typeface="Arial"/>
              </a:rPr>
              <a:t>We can improve the application services by delving into financial technology by enabling customers to activate the automated savings service. Technology has played a major role in developing this field, as it provided an automatic teller machine, instant transfer without fees, and many technological advantages that served this application.</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Char char="●"/>
            </a:pPr>
            <a:r>
              <a:rPr lang="ar" sz="1400">
                <a:latin typeface="Arial"/>
                <a:ea typeface="Arial"/>
                <a:cs typeface="Arial"/>
                <a:sym typeface="Arial"/>
              </a:rPr>
              <a:t>I think that the adoption of this application in Saudi Arabia will be very successful because most of the people lack personal savings, so when it is automated, it will serve them greatly.</a:t>
            </a:r>
            <a:endParaRPr sz="1400">
              <a:latin typeface="Arial"/>
              <a:ea typeface="Arial"/>
              <a:cs typeface="Arial"/>
              <a:sym typeface="Arial"/>
            </a:endParaRPr>
          </a:p>
          <a:p>
            <a:pPr indent="0" lvl="0" marL="457200" rtl="0" algn="l">
              <a:lnSpc>
                <a:spcPct val="107916"/>
              </a:lnSpc>
              <a:spcBef>
                <a:spcPts val="800"/>
              </a:spcBef>
              <a:spcAft>
                <a:spcPts val="80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735625" y="120550"/>
            <a:ext cx="6366900" cy="1390200"/>
          </a:xfrm>
          <a:prstGeom prst="rect">
            <a:avLst/>
          </a:prstGeom>
        </p:spPr>
        <p:txBody>
          <a:bodyPr anchorCtr="0" anchor="ctr" bIns="91425" lIns="91425" spcFirstLastPara="1" rIns="91425" wrap="square" tIns="91425">
            <a:normAutofit/>
          </a:bodyPr>
          <a:lstStyle/>
          <a:p>
            <a:pPr indent="0" lvl="0" marL="457200" rtl="0" algn="l">
              <a:lnSpc>
                <a:spcPct val="107916"/>
              </a:lnSpc>
              <a:spcBef>
                <a:spcPts val="0"/>
              </a:spcBef>
              <a:spcAft>
                <a:spcPts val="800"/>
              </a:spcAft>
              <a:buNone/>
            </a:pPr>
            <a:r>
              <a:rPr lang="ar" sz="2600">
                <a:latin typeface="Arial"/>
                <a:ea typeface="Arial"/>
                <a:cs typeface="Arial"/>
                <a:sym typeface="Arial"/>
              </a:rPr>
              <a:t>2.Robinhood:</a:t>
            </a:r>
            <a:endParaRPr sz="9300"/>
          </a:p>
        </p:txBody>
      </p:sp>
      <p:sp>
        <p:nvSpPr>
          <p:cNvPr id="296" name="Google Shape;296;p16"/>
          <p:cNvSpPr txBox="1"/>
          <p:nvPr>
            <p:ph idx="1" type="body"/>
          </p:nvPr>
        </p:nvSpPr>
        <p:spPr>
          <a:xfrm>
            <a:off x="946625" y="1205500"/>
            <a:ext cx="6366900" cy="3435600"/>
          </a:xfrm>
          <a:prstGeom prst="rect">
            <a:avLst/>
          </a:prstGeom>
        </p:spPr>
        <p:txBody>
          <a:bodyPr anchorCtr="0" anchor="t" bIns="91425" lIns="91425" spcFirstLastPara="1" rIns="91425" wrap="square" tIns="91425">
            <a:normAutofit/>
          </a:bodyPr>
          <a:lstStyle/>
          <a:p>
            <a:pPr indent="-317500" lvl="0" marL="457200" rtl="0" algn="l">
              <a:lnSpc>
                <a:spcPct val="107916"/>
              </a:lnSpc>
              <a:spcBef>
                <a:spcPts val="0"/>
              </a:spcBef>
              <a:spcAft>
                <a:spcPts val="0"/>
              </a:spcAft>
              <a:buSzPts val="1400"/>
              <a:buFont typeface="Arial"/>
              <a:buChar char="●"/>
            </a:pPr>
            <a:r>
              <a:rPr lang="ar" sz="1400">
                <a:latin typeface="Arial"/>
                <a:ea typeface="Arial"/>
                <a:cs typeface="Arial"/>
                <a:sym typeface="Arial"/>
              </a:rPr>
              <a:t> An American app, which is a disruption in the online mediation industry.  A free stock trading application, for users to invest in public companies and listed exchange-traded funds, </a:t>
            </a:r>
            <a:r>
              <a:rPr lang="ar" sz="1400">
                <a:latin typeface="Arial"/>
                <a:ea typeface="Arial"/>
                <a:cs typeface="Arial"/>
                <a:sym typeface="Arial"/>
              </a:rPr>
              <a:t>it use Blockchain technology.</a:t>
            </a:r>
            <a:r>
              <a:rPr lang="ar" sz="1400">
                <a:latin typeface="Arial"/>
                <a:ea typeface="Arial"/>
                <a:cs typeface="Arial"/>
                <a:sym typeface="Arial"/>
              </a:rPr>
              <a:t>.  </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Char char="●"/>
            </a:pPr>
            <a:r>
              <a:rPr lang="ar" sz="1400">
                <a:latin typeface="Arial"/>
                <a:ea typeface="Arial"/>
                <a:cs typeface="Arial"/>
                <a:sym typeface="Arial"/>
              </a:rPr>
              <a:t>The application can be enhanced with financial technology by enabling users to instantly withdraw and pay through the application.  Technology played a big role in its development, as it enables users to see their shares through mobile phones.  </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Char char="●"/>
            </a:pPr>
            <a:r>
              <a:rPr lang="ar" sz="1400">
                <a:latin typeface="Arial"/>
                <a:ea typeface="Arial"/>
                <a:cs typeface="Arial"/>
                <a:sym typeface="Arial"/>
              </a:rPr>
              <a:t>This application will greatly serve the Saudi market, especially in stocks, as we lack such applications in stocks.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66250" y="109700"/>
            <a:ext cx="6366900" cy="1296600"/>
          </a:xfrm>
          <a:prstGeom prst="rect">
            <a:avLst/>
          </a:prstGeom>
        </p:spPr>
        <p:txBody>
          <a:bodyPr anchorCtr="0" anchor="ctr" bIns="91425" lIns="91425" spcFirstLastPara="1" rIns="91425" wrap="square" tIns="91425">
            <a:normAutofit/>
          </a:bodyPr>
          <a:lstStyle/>
          <a:p>
            <a:pPr indent="0" lvl="0" marL="457200" rtl="0" algn="l">
              <a:lnSpc>
                <a:spcPct val="107916"/>
              </a:lnSpc>
              <a:spcBef>
                <a:spcPts val="0"/>
              </a:spcBef>
              <a:spcAft>
                <a:spcPts val="800"/>
              </a:spcAft>
              <a:buNone/>
            </a:pPr>
            <a:r>
              <a:rPr lang="ar" sz="2600">
                <a:latin typeface="Arial"/>
                <a:ea typeface="Arial"/>
                <a:cs typeface="Arial"/>
                <a:sym typeface="Arial"/>
              </a:rPr>
              <a:t>3.Lendo</a:t>
            </a:r>
            <a:endParaRPr sz="9300"/>
          </a:p>
        </p:txBody>
      </p:sp>
      <p:sp>
        <p:nvSpPr>
          <p:cNvPr id="302" name="Google Shape;302;p17"/>
          <p:cNvSpPr txBox="1"/>
          <p:nvPr>
            <p:ph idx="1" type="body"/>
          </p:nvPr>
        </p:nvSpPr>
        <p:spPr>
          <a:xfrm>
            <a:off x="1165325" y="1195450"/>
            <a:ext cx="6590100" cy="26280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100000"/>
              </a:lnSpc>
              <a:spcBef>
                <a:spcPts val="0"/>
              </a:spcBef>
              <a:spcAft>
                <a:spcPts val="0"/>
              </a:spcAft>
              <a:buSzPct val="100000"/>
              <a:buFont typeface="Arial"/>
              <a:buChar char="●"/>
            </a:pPr>
            <a:r>
              <a:rPr lang="ar" sz="1600">
                <a:latin typeface="Calibri"/>
                <a:ea typeface="Calibri"/>
                <a:cs typeface="Calibri"/>
                <a:sym typeface="Calibri"/>
              </a:rPr>
              <a:t>The first Saudi marketplace lending fintech offering shari’a compliant invoice financing to small and medium businesses, and authorized by the Saudi Arabian Monetary Agency.</a:t>
            </a:r>
            <a:endParaRPr sz="1600">
              <a:latin typeface="Calibri"/>
              <a:ea typeface="Calibri"/>
              <a:cs typeface="Calibri"/>
              <a:sym typeface="Calibri"/>
            </a:endParaRPr>
          </a:p>
          <a:p>
            <a:pPr indent="-314960" lvl="0" marL="457200" rtl="0" algn="l">
              <a:lnSpc>
                <a:spcPct val="100000"/>
              </a:lnSpc>
              <a:spcBef>
                <a:spcPts val="800"/>
              </a:spcBef>
              <a:spcAft>
                <a:spcPts val="0"/>
              </a:spcAft>
              <a:buSzPct val="100000"/>
              <a:buFont typeface="Calibri"/>
              <a:buChar char="●"/>
            </a:pPr>
            <a:r>
              <a:rPr lang="ar" sz="1600">
                <a:latin typeface="Arial"/>
                <a:ea typeface="Arial"/>
                <a:cs typeface="Arial"/>
                <a:sym typeface="Arial"/>
              </a:rPr>
              <a:t>a technology mixed with artificial intelligence tools and machine learning language for credit pricing and financing process to create smart financing solutions.</a:t>
            </a:r>
            <a:endParaRPr sz="1717">
              <a:latin typeface="Calibri"/>
              <a:ea typeface="Calibri"/>
              <a:cs typeface="Calibri"/>
              <a:sym typeface="Calibri"/>
            </a:endParaRPr>
          </a:p>
          <a:p>
            <a:pPr indent="-314960" lvl="0" marL="457200" rtl="0" algn="l">
              <a:lnSpc>
                <a:spcPct val="100000"/>
              </a:lnSpc>
              <a:spcBef>
                <a:spcPts val="800"/>
              </a:spcBef>
              <a:spcAft>
                <a:spcPts val="0"/>
              </a:spcAft>
              <a:buSzPct val="100000"/>
              <a:buFont typeface="Calibri"/>
              <a:buChar char="●"/>
            </a:pPr>
            <a:r>
              <a:rPr lang="ar" sz="1600">
                <a:latin typeface="Calibri"/>
                <a:ea typeface="Calibri"/>
                <a:cs typeface="Calibri"/>
                <a:sym typeface="Calibri"/>
              </a:rPr>
              <a:t>Crowdfunding is the use of small amounts of capital from a large number of individuals to finance SMEs. Crowdfunding has different forms such as equity funding or debt funding.</a:t>
            </a:r>
            <a:endParaRPr sz="1600">
              <a:latin typeface="Calibri"/>
              <a:ea typeface="Calibri"/>
              <a:cs typeface="Calibri"/>
              <a:sym typeface="Calibri"/>
            </a:endParaRPr>
          </a:p>
          <a:p>
            <a:pPr indent="-314960" lvl="0" marL="457200" rtl="0" algn="l">
              <a:lnSpc>
                <a:spcPct val="100000"/>
              </a:lnSpc>
              <a:spcBef>
                <a:spcPts val="800"/>
              </a:spcBef>
              <a:spcAft>
                <a:spcPts val="0"/>
              </a:spcAft>
              <a:buSzPct val="100000"/>
              <a:buFont typeface="Calibri"/>
              <a:buChar char="●"/>
            </a:pPr>
            <a:r>
              <a:rPr lang="ar" sz="1600">
                <a:latin typeface="Calibri"/>
                <a:ea typeface="Calibri"/>
                <a:cs typeface="Calibri"/>
                <a:sym typeface="Calibri"/>
              </a:rPr>
              <a:t>One of the most prominent effects on the Saudi market is ended dealing with traditional loans that consume a longer time.</a:t>
            </a:r>
            <a:endParaRPr sz="1600">
              <a:latin typeface="Calibri"/>
              <a:ea typeface="Calibri"/>
              <a:cs typeface="Calibri"/>
              <a:sym typeface="Calibri"/>
            </a:endParaRPr>
          </a:p>
          <a:p>
            <a:pPr indent="0" lvl="0" marL="457200" rtl="0" algn="l">
              <a:lnSpc>
                <a:spcPct val="100000"/>
              </a:lnSpc>
              <a:spcBef>
                <a:spcPts val="800"/>
              </a:spcBef>
              <a:spcAft>
                <a:spcPts val="800"/>
              </a:spcAft>
              <a:buNone/>
            </a:pPr>
            <a:r>
              <a:t/>
            </a:r>
            <a:endParaRPr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715525" y="89600"/>
            <a:ext cx="6366900" cy="1186200"/>
          </a:xfrm>
          <a:prstGeom prst="rect">
            <a:avLst/>
          </a:prstGeom>
        </p:spPr>
        <p:txBody>
          <a:bodyPr anchorCtr="0" anchor="ctr" bIns="91425" lIns="91425" spcFirstLastPara="1" rIns="91425" wrap="square" tIns="91425">
            <a:normAutofit/>
          </a:bodyPr>
          <a:lstStyle/>
          <a:p>
            <a:pPr indent="0" lvl="0" marL="457200" rtl="0" algn="l">
              <a:lnSpc>
                <a:spcPct val="107916"/>
              </a:lnSpc>
              <a:spcBef>
                <a:spcPts val="0"/>
              </a:spcBef>
              <a:spcAft>
                <a:spcPts val="800"/>
              </a:spcAft>
              <a:buNone/>
            </a:pPr>
            <a:r>
              <a:rPr lang="ar" sz="2600">
                <a:latin typeface="Arial"/>
                <a:ea typeface="Arial"/>
                <a:cs typeface="Arial"/>
                <a:sym typeface="Arial"/>
              </a:rPr>
              <a:t>4.Forsah</a:t>
            </a:r>
            <a:endParaRPr sz="9300"/>
          </a:p>
        </p:txBody>
      </p:sp>
      <p:sp>
        <p:nvSpPr>
          <p:cNvPr id="308" name="Google Shape;308;p18"/>
          <p:cNvSpPr txBox="1"/>
          <p:nvPr>
            <p:ph idx="1" type="body"/>
          </p:nvPr>
        </p:nvSpPr>
        <p:spPr>
          <a:xfrm>
            <a:off x="798925" y="1043450"/>
            <a:ext cx="6366900" cy="2758500"/>
          </a:xfrm>
          <a:prstGeom prst="rect">
            <a:avLst/>
          </a:prstGeom>
        </p:spPr>
        <p:txBody>
          <a:bodyPr anchorCtr="0" anchor="t" bIns="91425" lIns="91425" spcFirstLastPara="1" rIns="91425" wrap="square" tIns="91425">
            <a:normAutofit fontScale="70000" lnSpcReduction="20000"/>
          </a:bodyPr>
          <a:lstStyle/>
          <a:p>
            <a:pPr indent="-319933" lvl="0" marL="457200" rtl="0" algn="l">
              <a:lnSpc>
                <a:spcPct val="107916"/>
              </a:lnSpc>
              <a:spcBef>
                <a:spcPts val="0"/>
              </a:spcBef>
              <a:spcAft>
                <a:spcPts val="0"/>
              </a:spcAft>
              <a:buSzPct val="100000"/>
              <a:buFont typeface="Arial"/>
              <a:buChar char="●"/>
            </a:pPr>
            <a:r>
              <a:rPr lang="ar" sz="2054">
                <a:latin typeface="Arial"/>
                <a:ea typeface="Arial"/>
                <a:cs typeface="Arial"/>
                <a:sym typeface="Arial"/>
              </a:rPr>
              <a:t>It is an initiative of the Saudi Human Resources Development Fund that enables small medium enterprises to view electronic quotations in government and private sector purchases.It links between buyers and suppliers ( B2B) , where the buyer will be able to post purchase requests electronically.</a:t>
            </a:r>
            <a:endParaRPr sz="2054">
              <a:latin typeface="Arial"/>
              <a:ea typeface="Arial"/>
              <a:cs typeface="Arial"/>
              <a:sym typeface="Arial"/>
            </a:endParaRPr>
          </a:p>
          <a:p>
            <a:pPr indent="-319933" lvl="0" marL="457200" rtl="0" algn="l">
              <a:lnSpc>
                <a:spcPct val="107916"/>
              </a:lnSpc>
              <a:spcBef>
                <a:spcPts val="0"/>
              </a:spcBef>
              <a:spcAft>
                <a:spcPts val="0"/>
              </a:spcAft>
              <a:buSzPct val="100000"/>
              <a:buFont typeface="Arial"/>
              <a:buChar char="●"/>
            </a:pPr>
            <a:r>
              <a:rPr lang="ar" sz="2054">
                <a:latin typeface="Arial"/>
                <a:ea typeface="Arial"/>
                <a:cs typeface="Arial"/>
                <a:sym typeface="Arial"/>
              </a:rPr>
              <a:t> This application may reflect is an increase the customer confidence through electronic evaluation and an increase in the number of financial service that have been automated.</a:t>
            </a:r>
            <a:endParaRPr sz="2054">
              <a:latin typeface="Arial"/>
              <a:ea typeface="Arial"/>
              <a:cs typeface="Arial"/>
              <a:sym typeface="Arial"/>
            </a:endParaRPr>
          </a:p>
          <a:p>
            <a:pPr indent="0" lvl="0" marL="914400" rtl="0" algn="l">
              <a:lnSpc>
                <a:spcPct val="107916"/>
              </a:lnSpc>
              <a:spcBef>
                <a:spcPts val="800"/>
              </a:spcBef>
              <a:spcAft>
                <a:spcPts val="0"/>
              </a:spcAft>
              <a:buNone/>
            </a:pPr>
            <a:r>
              <a:t/>
            </a:r>
            <a:endParaRPr sz="1400">
              <a:latin typeface="Arial"/>
              <a:ea typeface="Arial"/>
              <a:cs typeface="Arial"/>
              <a:sym typeface="Arial"/>
            </a:endParaRPr>
          </a:p>
          <a:p>
            <a:pPr indent="0" lvl="0" marL="914400" rtl="0" algn="l">
              <a:lnSpc>
                <a:spcPct val="107916"/>
              </a:lnSpc>
              <a:spcBef>
                <a:spcPts val="800"/>
              </a:spcBef>
              <a:spcAft>
                <a:spcPts val="0"/>
              </a:spcAft>
              <a:buNone/>
            </a:pPr>
            <a:r>
              <a:t/>
            </a:r>
            <a:endParaRPr sz="1400">
              <a:latin typeface="Arial"/>
              <a:ea typeface="Arial"/>
              <a:cs typeface="Arial"/>
              <a:sym typeface="Arial"/>
            </a:endParaRPr>
          </a:p>
          <a:p>
            <a:pPr indent="0" lvl="0" marL="914400" rtl="0" algn="l">
              <a:lnSpc>
                <a:spcPct val="107916"/>
              </a:lnSpc>
              <a:spcBef>
                <a:spcPts val="800"/>
              </a:spcBef>
              <a:spcAft>
                <a:spcPts val="0"/>
              </a:spcAft>
              <a:buNone/>
            </a:pPr>
            <a:r>
              <a:t/>
            </a:r>
            <a:endParaRPr sz="1400">
              <a:latin typeface="Arial"/>
              <a:ea typeface="Arial"/>
              <a:cs typeface="Arial"/>
              <a:sym typeface="Arial"/>
            </a:endParaRPr>
          </a:p>
          <a:p>
            <a:pPr indent="0" lvl="0" marL="0" rtl="0" algn="ctr">
              <a:spcBef>
                <a:spcPts val="8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695450" y="461300"/>
            <a:ext cx="6366900" cy="1863300"/>
          </a:xfrm>
          <a:prstGeom prst="rect">
            <a:avLst/>
          </a:prstGeom>
        </p:spPr>
        <p:txBody>
          <a:bodyPr anchorCtr="0" anchor="ctr" bIns="91425" lIns="91425" spcFirstLastPara="1" rIns="91425" wrap="square" tIns="91425">
            <a:noAutofit/>
          </a:bodyPr>
          <a:lstStyle/>
          <a:p>
            <a:pPr indent="0" lvl="0" marL="457200" rtl="0" algn="l">
              <a:lnSpc>
                <a:spcPct val="107916"/>
              </a:lnSpc>
              <a:spcBef>
                <a:spcPts val="0"/>
              </a:spcBef>
              <a:spcAft>
                <a:spcPts val="0"/>
              </a:spcAft>
              <a:buNone/>
            </a:pPr>
            <a:r>
              <a:rPr lang="ar" sz="2600">
                <a:latin typeface="Arial"/>
                <a:ea typeface="Arial"/>
                <a:cs typeface="Arial"/>
                <a:sym typeface="Arial"/>
              </a:rPr>
              <a:t>5.HAKBAH</a:t>
            </a:r>
            <a:endParaRPr sz="2600">
              <a:latin typeface="Arial"/>
              <a:ea typeface="Arial"/>
              <a:cs typeface="Arial"/>
              <a:sym typeface="Arial"/>
            </a:endParaRPr>
          </a:p>
          <a:p>
            <a:pPr indent="0" lvl="0" marL="0" rtl="0" algn="ctr">
              <a:spcBef>
                <a:spcPts val="800"/>
              </a:spcBef>
              <a:spcAft>
                <a:spcPts val="0"/>
              </a:spcAft>
              <a:buNone/>
            </a:pPr>
            <a:r>
              <a:t/>
            </a:r>
            <a:endParaRPr/>
          </a:p>
        </p:txBody>
      </p:sp>
      <p:sp>
        <p:nvSpPr>
          <p:cNvPr id="314" name="Google Shape;314;p19"/>
          <p:cNvSpPr txBox="1"/>
          <p:nvPr>
            <p:ph idx="1" type="body"/>
          </p:nvPr>
        </p:nvSpPr>
        <p:spPr>
          <a:xfrm>
            <a:off x="946625" y="1245700"/>
            <a:ext cx="6366900" cy="2346900"/>
          </a:xfrm>
          <a:prstGeom prst="rect">
            <a:avLst/>
          </a:prstGeom>
        </p:spPr>
        <p:txBody>
          <a:bodyPr anchorCtr="0" anchor="t" bIns="91425" lIns="91425" spcFirstLastPara="1" rIns="91425" wrap="square" tIns="91425">
            <a:normAutofit lnSpcReduction="10000"/>
          </a:bodyPr>
          <a:lstStyle/>
          <a:p>
            <a:pPr indent="-311150" lvl="0" marL="457200" rtl="0" algn="l">
              <a:lnSpc>
                <a:spcPct val="107916"/>
              </a:lnSpc>
              <a:spcBef>
                <a:spcPts val="0"/>
              </a:spcBef>
              <a:spcAft>
                <a:spcPts val="0"/>
              </a:spcAft>
              <a:buSzPts val="1300"/>
              <a:buFont typeface="Arial"/>
              <a:buChar char="●"/>
            </a:pPr>
            <a:r>
              <a:rPr lang="ar">
                <a:latin typeface="Arial"/>
                <a:ea typeface="Arial"/>
                <a:cs typeface="Arial"/>
                <a:sym typeface="Arial"/>
              </a:rPr>
              <a:t>First Cooperative Saving Platform(for Mass transfer of debt(P2p lending)But in individual) in Saudi Arabia An integrated solution for (the financial association) or what is known as the financial period for individuals easily and conveniently.</a:t>
            </a:r>
            <a:endParaRPr>
              <a:latin typeface="Arial"/>
              <a:ea typeface="Arial"/>
              <a:cs typeface="Arial"/>
              <a:sym typeface="Arial"/>
            </a:endParaRPr>
          </a:p>
          <a:p>
            <a:pPr indent="-311150" lvl="0" marL="457200" rtl="0" algn="l">
              <a:lnSpc>
                <a:spcPct val="107916"/>
              </a:lnSpc>
              <a:spcBef>
                <a:spcPts val="0"/>
              </a:spcBef>
              <a:spcAft>
                <a:spcPts val="0"/>
              </a:spcAft>
              <a:buSzPts val="1300"/>
              <a:buFont typeface="Arial"/>
              <a:buChar char="●"/>
            </a:pPr>
            <a:r>
              <a:rPr lang="ar">
                <a:latin typeface="Arial"/>
                <a:ea typeface="Arial"/>
                <a:cs typeface="Arial"/>
                <a:sym typeface="Arial"/>
              </a:rPr>
              <a:t>Hakbah is the most comprehensive and integrated app to manage and organize the Jamiya, or as it may know (Savings Groups).</a:t>
            </a:r>
            <a:endParaRPr>
              <a:latin typeface="Arial"/>
              <a:ea typeface="Arial"/>
              <a:cs typeface="Arial"/>
              <a:sym typeface="Arial"/>
            </a:endParaRPr>
          </a:p>
          <a:p>
            <a:pPr indent="-311150" lvl="0" marL="457200" rtl="0" algn="l">
              <a:lnSpc>
                <a:spcPct val="107916"/>
              </a:lnSpc>
              <a:spcBef>
                <a:spcPts val="0"/>
              </a:spcBef>
              <a:spcAft>
                <a:spcPts val="0"/>
              </a:spcAft>
              <a:buSzPts val="1300"/>
              <a:buFont typeface="Arial"/>
              <a:buChar char="●"/>
            </a:pPr>
            <a:r>
              <a:rPr lang="ar">
                <a:latin typeface="Arial"/>
                <a:ea typeface="Arial"/>
                <a:cs typeface="Arial"/>
                <a:sym typeface="Arial"/>
              </a:rPr>
              <a:t>Pay directly within the Hakbah App. you will Pay using any Mada Card.then you will Receive the fund on your banking account at any bank in Saudi Arabia.</a:t>
            </a:r>
            <a:endParaRPr>
              <a:latin typeface="Arial"/>
              <a:ea typeface="Arial"/>
              <a:cs typeface="Arial"/>
              <a:sym typeface="Arial"/>
            </a:endParaRPr>
          </a:p>
          <a:p>
            <a:pPr indent="-311150" lvl="0" marL="457200" rtl="0" algn="l">
              <a:lnSpc>
                <a:spcPct val="107916"/>
              </a:lnSpc>
              <a:spcBef>
                <a:spcPts val="0"/>
              </a:spcBef>
              <a:spcAft>
                <a:spcPts val="0"/>
              </a:spcAft>
              <a:buSzPts val="1300"/>
              <a:buFont typeface="Arial"/>
              <a:buChar char="●"/>
            </a:pPr>
            <a:r>
              <a:rPr lang="ar">
                <a:latin typeface="Arial"/>
                <a:ea typeface="Arial"/>
                <a:cs typeface="Arial"/>
                <a:sym typeface="Arial"/>
              </a:rPr>
              <a:t>It positively affected the Saudi market, as it facilitated cooperative savings in the Kingdom for individuals.</a:t>
            </a:r>
            <a:endParaRPr>
              <a:latin typeface="Arial"/>
              <a:ea typeface="Arial"/>
              <a:cs typeface="Arial"/>
              <a:sym typeface="Arial"/>
            </a:endParaRPr>
          </a:p>
          <a:p>
            <a:pPr indent="0" lvl="0" marL="457200" rtl="0" algn="l">
              <a:lnSpc>
                <a:spcPct val="107916"/>
              </a:lnSpc>
              <a:spcBef>
                <a:spcPts val="800"/>
              </a:spcBef>
              <a:spcAft>
                <a:spcPts val="800"/>
              </a:spcAft>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88625" y="772725"/>
            <a:ext cx="6737700" cy="2219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ar" sz="6000">
                <a:latin typeface="Times New Roman"/>
                <a:ea typeface="Times New Roman"/>
                <a:cs typeface="Times New Roman"/>
                <a:sym typeface="Times New Roman"/>
              </a:rPr>
              <a:t>Thanks.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