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258" r:id="rId3"/>
    <p:sldId id="259" r:id="rId4"/>
    <p:sldId id="261" r:id="rId5"/>
    <p:sldId id="262" r:id="rId6"/>
    <p:sldId id="263" r:id="rId7"/>
    <p:sldId id="264" r:id="rId8"/>
    <p:sldId id="265" r:id="rId9"/>
    <p:sldId id="293" r:id="rId10"/>
    <p:sldId id="280" r:id="rId11"/>
  </p:sldIdLst>
  <p:sldSz cx="9144000" cy="5143500" type="screen16x9"/>
  <p:notesSz cx="6858000" cy="9144000"/>
  <p:embeddedFontLst>
    <p:embeddedFont>
      <p:font typeface="Roboto Slab" pitchFamily="2" charset="0"/>
      <p:regular r:id="rId13"/>
      <p:bold r:id="rId14"/>
    </p:embeddedFont>
    <p:embeddedFont>
      <p:font typeface="Source Sans Pro" panose="020B0503030403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42" d="100"/>
          <a:sy n="142" d="100"/>
        </p:scale>
        <p:origin x="7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eststartup.asia/21-top-saudi-arabian-fintech-companies-and-startup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manafa.c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my.gov.sa/wps/portal/snp/aboutksa/digitaltransformation#header2_15"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www.moh.gov.sa/en/Ministry/MediaCenter/News/Pages/news-2019-08-17-002.aspx" TargetMode="External"/><Relationship Id="rId3" Type="http://schemas.openxmlformats.org/officeDocument/2006/relationships/hyperlink" Target="https://ai.sa/index-en.html" TargetMode="External"/><Relationship Id="rId7" Type="http://schemas.openxmlformats.org/officeDocument/2006/relationships/hyperlink" Target="https://www.citc.gov.sa/en/RulesandSystems/RegulatoryDocuments/Documents/IoT_REGULATORY_FRAMEWORK.pd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sdaia.gov.sa/ndmo/Files/PoliciesEn.pdf" TargetMode="External"/><Relationship Id="rId5" Type="http://schemas.openxmlformats.org/officeDocument/2006/relationships/hyperlink" Target="https://sdaia.gov.sa/ndmo/?Lang=en" TargetMode="External"/><Relationship Id="rId4" Type="http://schemas.openxmlformats.org/officeDocument/2006/relationships/hyperlink" Target="https://sdaia.gov.sa/ncai/"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itc.gov.sa/ar/services/spectrum/Documents/National%20Spectrum%20Strategy_E.pdf" TargetMode="External"/><Relationship Id="rId2" Type="http://schemas.openxmlformats.org/officeDocument/2006/relationships/hyperlink" Target="https://www.my.gov.sa/wps/portal/snp/aboutksa/digitaltransformation"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r>
              <a:rPr lang="en-US" sz="4400" dirty="0"/>
              <a:t>The KSA FinTech Market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1180684" y="1843318"/>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Thanks</a:t>
            </a:r>
            <a:r>
              <a:rPr lang="ar-SA" sz="6000" b="1"/>
              <a:t>.</a:t>
            </a:r>
            <a:endParaRPr sz="6000" b="1" dirty="0"/>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417742" y="1269406"/>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t>Tech Up </a:t>
            </a:r>
            <a:endParaRPr sz="3600" b="1" dirty="0"/>
          </a:p>
        </p:txBody>
      </p:sp>
      <p:sp>
        <p:nvSpPr>
          <p:cNvPr id="87" name="Google Shape;87;p14"/>
          <p:cNvSpPr txBox="1">
            <a:spLocks noGrp="1"/>
          </p:cNvSpPr>
          <p:nvPr>
            <p:ph type="body" idx="4294967295"/>
          </p:nvPr>
        </p:nvSpPr>
        <p:spPr>
          <a:xfrm>
            <a:off x="882659" y="2429206"/>
            <a:ext cx="2136641" cy="2237588"/>
          </a:xfrm>
          <a:prstGeom prst="rect">
            <a:avLst/>
          </a:prstGeom>
        </p:spPr>
        <p:txBody>
          <a:bodyPr spcFirstLastPara="1" wrap="square" lIns="91425" tIns="91425" rIns="91425" bIns="91425" anchor="t" anchorCtr="0">
            <a:noAutofit/>
          </a:bodyPr>
          <a:lstStyle/>
          <a:p>
            <a:pPr marL="0" indent="0">
              <a:buNone/>
            </a:pPr>
            <a:r>
              <a:rPr lang="en-US" sz="1800" dirty="0"/>
              <a:t>By:</a:t>
            </a:r>
          </a:p>
          <a:p>
            <a:pPr marL="0" indent="0">
              <a:buNone/>
            </a:pPr>
            <a:r>
              <a:rPr lang="en-US" sz="1600" dirty="0" err="1"/>
              <a:t>Shehanh</a:t>
            </a:r>
            <a:r>
              <a:rPr lang="en-US" sz="1600" dirty="0"/>
              <a:t> Alotaibi </a:t>
            </a:r>
          </a:p>
          <a:p>
            <a:pPr marL="0" indent="0">
              <a:buNone/>
            </a:pPr>
            <a:r>
              <a:rPr lang="en-US" sz="1600" dirty="0"/>
              <a:t>Zainab </a:t>
            </a:r>
            <a:r>
              <a:rPr lang="en-US" sz="1600" dirty="0" err="1"/>
              <a:t>Aljohani</a:t>
            </a:r>
            <a:endParaRPr lang="en-US" sz="1600" dirty="0"/>
          </a:p>
          <a:p>
            <a:pPr marL="0" indent="0">
              <a:buNone/>
            </a:pPr>
            <a:r>
              <a:rPr lang="en-US" sz="1600" dirty="0"/>
              <a:t>Mona </a:t>
            </a:r>
            <a:r>
              <a:rPr lang="en-US" sz="1600" dirty="0" err="1"/>
              <a:t>Alomari</a:t>
            </a:r>
            <a:r>
              <a:rPr lang="en-US" sz="1600" dirty="0"/>
              <a:t> </a:t>
            </a:r>
          </a:p>
          <a:p>
            <a:pPr marL="0" indent="0">
              <a:buNone/>
            </a:pPr>
            <a:r>
              <a:rPr lang="en-US" sz="1600" dirty="0"/>
              <a:t>Basma </a:t>
            </a:r>
            <a:r>
              <a:rPr lang="en-US" sz="1600" dirty="0" err="1"/>
              <a:t>Aldamegh</a:t>
            </a:r>
            <a:r>
              <a:rPr lang="en-US" sz="1600" dirty="0"/>
              <a:t> </a:t>
            </a:r>
          </a:p>
          <a:p>
            <a:pPr marL="0" indent="0">
              <a:buNone/>
            </a:pPr>
            <a:r>
              <a:rPr lang="en-US" sz="1600" dirty="0" err="1"/>
              <a:t>Eithar</a:t>
            </a:r>
            <a:r>
              <a:rPr lang="en-US" sz="1600" dirty="0"/>
              <a:t> </a:t>
            </a:r>
            <a:r>
              <a:rPr lang="en-US" sz="1600" dirty="0" err="1"/>
              <a:t>Alahmadi</a:t>
            </a:r>
            <a:endParaRPr lang="en-US" sz="1600" dirty="0"/>
          </a:p>
          <a:p>
            <a:pPr marL="0" lvl="0" indent="0" algn="l" rtl="0">
              <a:spcBef>
                <a:spcPts val="600"/>
              </a:spcBef>
              <a:spcAft>
                <a:spcPts val="0"/>
              </a:spcAft>
              <a:buNone/>
            </a:pPr>
            <a:endParaRPr sz="1800"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735004" y="822463"/>
            <a:ext cx="5832600" cy="1159800"/>
          </a:xfrm>
          <a:prstGeom prst="rect">
            <a:avLst/>
          </a:prstGeom>
        </p:spPr>
        <p:txBody>
          <a:bodyPr spcFirstLastPara="1" wrap="square" lIns="91425" tIns="91425" rIns="91425" bIns="91425" anchor="b" anchorCtr="0">
            <a:noAutofit/>
          </a:bodyPr>
          <a:lstStyle/>
          <a:p>
            <a:r>
              <a:rPr lang="en" sz="1600" dirty="0">
                <a:solidFill>
                  <a:schemeClr val="accent4"/>
                </a:solidFill>
              </a:rPr>
              <a:t>1.</a:t>
            </a:r>
            <a:r>
              <a:rPr lang="en-US" sz="1600" dirty="0"/>
              <a:t> </a:t>
            </a:r>
            <a:r>
              <a:rPr lang="en-US" sz="1400" dirty="0"/>
              <a:t>Describe 3 potential applications of FinTech and Saudi Arabia with at least one suggested application focused on how FinTech may be applied in the city of Neom. Provide links to research that you located that back up your suggestions.</a:t>
            </a:r>
            <a:br>
              <a:rPr lang="en-US" sz="1400" dirty="0"/>
            </a:br>
            <a:endParaRPr sz="800" dirty="0">
              <a:solidFill>
                <a:schemeClr val="accent4"/>
              </a:solidFill>
            </a:endParaRPr>
          </a:p>
        </p:txBody>
      </p:sp>
      <p:sp>
        <p:nvSpPr>
          <p:cNvPr id="98" name="Google Shape;98;p15"/>
          <p:cNvSpPr txBox="1">
            <a:spLocks noGrp="1"/>
          </p:cNvSpPr>
          <p:nvPr>
            <p:ph type="subTitle" idx="1"/>
          </p:nvPr>
        </p:nvSpPr>
        <p:spPr>
          <a:xfrm>
            <a:off x="1084730" y="1856805"/>
            <a:ext cx="6822141" cy="2893046"/>
          </a:xfrm>
          <a:prstGeom prst="rect">
            <a:avLst/>
          </a:prstGeom>
        </p:spPr>
        <p:txBody>
          <a:bodyPr spcFirstLastPara="1" wrap="square" lIns="91425" tIns="91425" rIns="91425" bIns="91425" anchor="t" anchorCtr="0">
            <a:noAutofit/>
          </a:bodyPr>
          <a:lstStyle/>
          <a:p>
            <a:r>
              <a:rPr lang="en-US" sz="1400" b="1" dirty="0">
                <a:solidFill>
                  <a:schemeClr val="tx1"/>
                </a:solidFill>
              </a:rPr>
              <a:t>1-Bayan pay:</a:t>
            </a:r>
            <a:r>
              <a:rPr lang="en-US" sz="1400" dirty="0">
                <a:solidFill>
                  <a:schemeClr val="tx1"/>
                </a:solidFill>
              </a:rPr>
              <a:t> </a:t>
            </a:r>
          </a:p>
          <a:p>
            <a:r>
              <a:rPr lang="en-US" sz="1400" dirty="0" err="1">
                <a:solidFill>
                  <a:schemeClr val="tx1"/>
                </a:solidFill>
              </a:rPr>
              <a:t>BayanPay</a:t>
            </a:r>
            <a:r>
              <a:rPr lang="en-US" sz="1400" dirty="0">
                <a:solidFill>
                  <a:schemeClr val="tx1"/>
                </a:solidFill>
              </a:rPr>
              <a:t> provides a payment gateway aggregator for e-commerce merchants. Enables payment gateway solution for Business to Business customers , Business to Consumer customers, and Business to Government. Supports multiple payment options, such as </a:t>
            </a:r>
            <a:r>
              <a:rPr lang="en-US" sz="1400" dirty="0" err="1">
                <a:solidFill>
                  <a:schemeClr val="tx1"/>
                </a:solidFill>
              </a:rPr>
              <a:t>Sadad</a:t>
            </a:r>
            <a:r>
              <a:rPr lang="en-US" sz="1400" dirty="0">
                <a:solidFill>
                  <a:schemeClr val="tx1"/>
                </a:solidFill>
              </a:rPr>
              <a:t>, </a:t>
            </a:r>
            <a:r>
              <a:rPr lang="en-US" sz="1400" dirty="0" err="1">
                <a:solidFill>
                  <a:schemeClr val="tx1"/>
                </a:solidFill>
              </a:rPr>
              <a:t>Mada</a:t>
            </a:r>
            <a:r>
              <a:rPr lang="en-US" sz="1400" dirty="0">
                <a:solidFill>
                  <a:schemeClr val="tx1"/>
                </a:solidFill>
              </a:rPr>
              <a:t>, Visa, Mastercard, and </a:t>
            </a:r>
            <a:r>
              <a:rPr lang="en-US" sz="1400" dirty="0" err="1">
                <a:solidFill>
                  <a:schemeClr val="tx1"/>
                </a:solidFill>
              </a:rPr>
              <a:t>Amix</a:t>
            </a:r>
            <a:r>
              <a:rPr lang="en-US" sz="1400" dirty="0">
                <a:solidFill>
                  <a:schemeClr val="tx1"/>
                </a:solidFill>
              </a:rPr>
              <a:t>.</a:t>
            </a:r>
          </a:p>
          <a:p>
            <a:r>
              <a:rPr lang="en-US" sz="1400" b="1" dirty="0">
                <a:solidFill>
                  <a:schemeClr val="tx1"/>
                </a:solidFill>
              </a:rPr>
              <a:t>2-Tamara:</a:t>
            </a:r>
            <a:endParaRPr lang="en-US" sz="1400" dirty="0">
              <a:solidFill>
                <a:schemeClr val="tx1"/>
              </a:solidFill>
            </a:endParaRPr>
          </a:p>
          <a:p>
            <a:r>
              <a:rPr lang="en-US" sz="1400" dirty="0">
                <a:solidFill>
                  <a:schemeClr val="tx1"/>
                </a:solidFill>
              </a:rPr>
              <a:t>Tamara offers a buy now, pay later platform that enables customers to pay in installments.</a:t>
            </a:r>
          </a:p>
          <a:p>
            <a:pPr marL="76200" indent="0"/>
            <a:r>
              <a:rPr lang="en-US" sz="1400" b="1" dirty="0">
                <a:solidFill>
                  <a:schemeClr val="tx1"/>
                </a:solidFill>
              </a:rPr>
              <a:t>3-Manafea:</a:t>
            </a:r>
            <a:endParaRPr lang="en-US" sz="1400" dirty="0">
              <a:solidFill>
                <a:schemeClr val="tx1"/>
              </a:solidFill>
            </a:endParaRPr>
          </a:p>
          <a:p>
            <a:pPr marL="76200" indent="0"/>
            <a:r>
              <a:rPr lang="en-US" sz="1400" dirty="0" err="1">
                <a:solidFill>
                  <a:schemeClr val="tx1"/>
                </a:solidFill>
              </a:rPr>
              <a:t>Manafea</a:t>
            </a:r>
            <a:r>
              <a:rPr lang="en-US" sz="1400" dirty="0">
                <a:solidFill>
                  <a:schemeClr val="tx1"/>
                </a:solidFill>
              </a:rPr>
              <a:t> is an investment market for innovative businesses regulated by the Saudi Capital Market Authority.</a:t>
            </a:r>
          </a:p>
          <a:p>
            <a:pPr marL="76200" indent="0"/>
            <a:r>
              <a:rPr lang="en-US" sz="1400" dirty="0">
                <a:solidFill>
                  <a:schemeClr val="tx1"/>
                </a:solidFill>
              </a:rPr>
              <a:t>platform does not impose any fees or amounts on investors in the proprietary platform, It does not it participate in any future profit for the investor.</a:t>
            </a:r>
          </a:p>
          <a:p>
            <a:endParaRPr lang="en-US" sz="1400" dirty="0">
              <a:solidFill>
                <a:schemeClr val="tx1"/>
              </a:solidFill>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7"/>
          <p:cNvSpPr txBox="1">
            <a:spLocks noGrp="1"/>
          </p:cNvSpPr>
          <p:nvPr>
            <p:ph type="body" idx="1"/>
          </p:nvPr>
        </p:nvSpPr>
        <p:spPr>
          <a:xfrm>
            <a:off x="403412" y="770964"/>
            <a:ext cx="6822140" cy="3173507"/>
          </a:xfrm>
          <a:prstGeom prst="rect">
            <a:avLst/>
          </a:prstGeom>
        </p:spPr>
        <p:txBody>
          <a:bodyPr spcFirstLastPara="1" wrap="square" lIns="91425" tIns="91425" rIns="91425" bIns="91425" anchor="t" anchorCtr="0">
            <a:noAutofit/>
          </a:bodyPr>
          <a:lstStyle/>
          <a:p>
            <a:pPr marL="76200" indent="0">
              <a:buNone/>
            </a:pPr>
            <a:r>
              <a:rPr lang="en-US" sz="1400" dirty="0"/>
              <a:t>we suggested that modern technology keeps pace with the technical development on which NEOM depends.  For example, once a person enters NEOM, he is automatically identified according to the existing database, and payment is made by </a:t>
            </a:r>
            <a:r>
              <a:rPr lang="en-US" sz="1400" dirty="0" err="1"/>
              <a:t>cyperprint</a:t>
            </a:r>
            <a:r>
              <a:rPr lang="en-US" sz="1400" dirty="0"/>
              <a:t>(cellular data). </a:t>
            </a:r>
          </a:p>
          <a:p>
            <a:pPr marL="76200" indent="0">
              <a:buNone/>
            </a:pPr>
            <a:r>
              <a:rPr lang="en-US" sz="1400" dirty="0"/>
              <a:t>second suggestion use Cryptocurrencies</a:t>
            </a:r>
          </a:p>
          <a:p>
            <a:pPr marL="76200" indent="0">
              <a:buNone/>
            </a:pPr>
            <a:r>
              <a:rPr lang="en-US" sz="1400" dirty="0"/>
              <a:t>Cryptocurrencies is the latest addition to B2B payments. They not only serve the payments purpose but also work as investments with significant growth potential. Many businesses have started accepting Bitcoin and other cryptocurrencies as a form of payment. </a:t>
            </a:r>
          </a:p>
          <a:p>
            <a:pPr marL="76200" indent="0">
              <a:buNone/>
            </a:pPr>
            <a:r>
              <a:rPr lang="en-US" sz="1400" dirty="0"/>
              <a:t>Third suggestion , as we know </a:t>
            </a:r>
            <a:r>
              <a:rPr lang="en-US" sz="1400" dirty="0" err="1"/>
              <a:t>neom</a:t>
            </a:r>
            <a:r>
              <a:rPr lang="en-US" sz="1400" dirty="0"/>
              <a:t> has a good location </a:t>
            </a:r>
            <a:r>
              <a:rPr lang="en-US" sz="1400" dirty="0" err="1"/>
              <a:t>thats</a:t>
            </a:r>
            <a:r>
              <a:rPr lang="en-US" sz="1400" dirty="0"/>
              <a:t> we can suggest to </a:t>
            </a:r>
            <a:r>
              <a:rPr lang="en-US" sz="1400" dirty="0" err="1"/>
              <a:t>implmint</a:t>
            </a:r>
            <a:r>
              <a:rPr lang="en-US" sz="1400" dirty="0"/>
              <a:t> </a:t>
            </a:r>
            <a:r>
              <a:rPr lang="en-US" sz="1400" dirty="0" err="1"/>
              <a:t>minning</a:t>
            </a:r>
            <a:r>
              <a:rPr lang="en-US" sz="1400" dirty="0"/>
              <a:t> farm for crypto currency by using sustainable energy like solar energy and Wind Energy to make crypto </a:t>
            </a:r>
            <a:r>
              <a:rPr lang="en-US" sz="1400" dirty="0" err="1"/>
              <a:t>minning</a:t>
            </a:r>
            <a:r>
              <a:rPr lang="en-US" sz="1400" dirty="0"/>
              <a:t> to be route of income to </a:t>
            </a:r>
            <a:r>
              <a:rPr lang="en-US" sz="1400" dirty="0" err="1"/>
              <a:t>neom</a:t>
            </a:r>
            <a:r>
              <a:rPr lang="en-US" sz="1400" dirty="0"/>
              <a:t> city</a:t>
            </a:r>
          </a:p>
          <a:p>
            <a:pPr marL="76200" indent="0">
              <a:buNone/>
            </a:pPr>
            <a:endParaRPr lang="en-US" sz="16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Google Shape;140;p20">
            <a:extLst>
              <a:ext uri="{FF2B5EF4-FFF2-40B4-BE49-F238E27FC236}">
                <a16:creationId xmlns:a16="http://schemas.microsoft.com/office/drawing/2014/main" id="{0D646C58-F24F-9C4E-8F8C-925F9A7EB101}"/>
              </a:ext>
            </a:extLst>
          </p:cNvPr>
          <p:cNvSpPr txBox="1">
            <a:spLocks noGrp="1"/>
          </p:cNvSpPr>
          <p:nvPr>
            <p:ph type="title"/>
          </p:nvPr>
        </p:nvSpPr>
        <p:spPr>
          <a:xfrm>
            <a:off x="1933633" y="4047251"/>
            <a:ext cx="6822140" cy="702600"/>
          </a:xfrm>
          <a:prstGeom prst="rect">
            <a:avLst/>
          </a:prstGeom>
        </p:spPr>
        <p:txBody>
          <a:bodyPr spcFirstLastPara="1" wrap="square" lIns="91425" tIns="91425" rIns="91425" bIns="91425" anchor="b" anchorCtr="0">
            <a:noAutofit/>
          </a:bodyPr>
          <a:lstStyle/>
          <a:p>
            <a:r>
              <a:rPr lang="en-US" sz="1400" b="1" dirty="0"/>
              <a:t>References:</a:t>
            </a:r>
            <a:br>
              <a:rPr lang="en-US" sz="1400" dirty="0"/>
            </a:br>
            <a:r>
              <a:rPr lang="en-US" sz="1400" u="sng" dirty="0">
                <a:hlinkClick r:id="rId3"/>
              </a:rPr>
              <a:t>https://beststartup.asia/21-top-saudi-arabian-fintech-companies-and-startups/</a:t>
            </a:r>
            <a:br>
              <a:rPr lang="en-US" sz="1400" dirty="0"/>
            </a:br>
            <a:r>
              <a:rPr lang="en-US" sz="1400" u="sng" dirty="0">
                <a:hlinkClick r:id="rId4"/>
              </a:rPr>
              <a:t>https://manafa.co/</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82279" y="329715"/>
            <a:ext cx="4779600" cy="1159800"/>
          </a:xfrm>
          <a:prstGeom prst="rect">
            <a:avLst/>
          </a:prstGeom>
        </p:spPr>
        <p:txBody>
          <a:bodyPr spcFirstLastPara="1" wrap="square" lIns="91425" tIns="91425" rIns="91425" bIns="91425" anchor="b" anchorCtr="0">
            <a:noAutofit/>
          </a:bodyPr>
          <a:lstStyle/>
          <a:p>
            <a:pPr lvl="0"/>
            <a:r>
              <a:rPr lang="ar-SA" sz="1400" dirty="0">
                <a:solidFill>
                  <a:schemeClr val="accent4"/>
                </a:solidFill>
              </a:rPr>
              <a:t>2</a:t>
            </a:r>
            <a:r>
              <a:rPr lang="en" sz="1400" dirty="0">
                <a:solidFill>
                  <a:schemeClr val="accent4"/>
                </a:solidFill>
              </a:rPr>
              <a:t>.</a:t>
            </a:r>
            <a:r>
              <a:rPr lang="en-US" sz="1400" dirty="0"/>
              <a:t> </a:t>
            </a:r>
            <a:r>
              <a:rPr lang="en-US" sz="1400" b="1" dirty="0"/>
              <a:t>Describe how you think Saudi FinTech companies can support financial inclusion in the emerging world.  Provide links to research that you located to back up your suggestions where possible.</a:t>
            </a:r>
            <a:endParaRPr lang="en-US" sz="1400" dirty="0"/>
          </a:p>
        </p:txBody>
      </p:sp>
      <p:sp>
        <p:nvSpPr>
          <p:cNvPr id="119" name="Google Shape;119;p18"/>
          <p:cNvSpPr txBox="1">
            <a:spLocks noGrp="1"/>
          </p:cNvSpPr>
          <p:nvPr>
            <p:ph type="subTitle" idx="4294967295"/>
          </p:nvPr>
        </p:nvSpPr>
        <p:spPr>
          <a:xfrm>
            <a:off x="120916" y="2438934"/>
            <a:ext cx="6594870" cy="1647029"/>
          </a:xfrm>
          <a:prstGeom prst="rect">
            <a:avLst/>
          </a:prstGeom>
        </p:spPr>
        <p:txBody>
          <a:bodyPr spcFirstLastPara="1" wrap="square" lIns="91425" tIns="91425" rIns="91425" bIns="91425" anchor="t" anchorCtr="0">
            <a:noAutofit/>
          </a:bodyPr>
          <a:lstStyle/>
          <a:p>
            <a:pPr marL="0" lvl="0" indent="0" algn="l" rtl="1">
              <a:buNone/>
            </a:pPr>
            <a:r>
              <a:rPr lang="en-US" sz="1400" b="1" dirty="0"/>
              <a:t>Blockchain for the Financial Sector: </a:t>
            </a:r>
            <a:r>
              <a:rPr lang="en-US" sz="1400" dirty="0"/>
              <a:t>Saudi FinTech had been improves economic development through makes the individuals and businesses have access to useful and affordable financial products and services that meet their needs. Such as SIMAH</a:t>
            </a:r>
            <a:r>
              <a:rPr lang="en-US" sz="1400" b="1" dirty="0"/>
              <a:t> </a:t>
            </a:r>
            <a:r>
              <a:rPr lang="en-US" sz="1400" dirty="0"/>
              <a:t>SIMAT is SIMAH’s commercial system for corporates accountable for providing precise, advanced, analytical solutions to all corporates based on 3 pillars ; accountability, transparency and security</a:t>
            </a:r>
            <a:endParaRPr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149642" y="402291"/>
            <a:ext cx="6842829" cy="3183591"/>
          </a:xfrm>
          <a:prstGeom prst="rect">
            <a:avLst/>
          </a:prstGeom>
        </p:spPr>
        <p:txBody>
          <a:bodyPr spcFirstLastPara="1" wrap="square" lIns="91425" tIns="91425" rIns="91425" bIns="91425" anchor="t" anchorCtr="0">
            <a:noAutofit/>
          </a:bodyPr>
          <a:lstStyle/>
          <a:p>
            <a:pPr marL="101600" indent="0">
              <a:buNone/>
            </a:pPr>
            <a:r>
              <a:rPr lang="en-US" sz="1400" b="1" dirty="0"/>
              <a:t>Fintech Saudi:</a:t>
            </a:r>
            <a:r>
              <a:rPr lang="en-US" sz="1400" dirty="0"/>
              <a:t> Fintech Saudi was launched by the Saudi Arabian Monetary Authority (SAMA) in partnership with the Capital Market Authority in April 2018 to act as a catalyst for the development of the financial services technology (fintech) industry in Saudi Arabia. The objective is to transform Saudi Arabia into an innovative fintech hub with a thriving and responsible fintech ecosystem by supporting the development of the infrastructure required for the growth of the fintech industry, building capabilities and talent required by fintech companies and supporting fintech entrepreneurs at every stage of their development.</a:t>
            </a:r>
          </a:p>
          <a:p>
            <a:pPr marL="101600" indent="0">
              <a:buNone/>
            </a:pPr>
            <a:r>
              <a:rPr lang="en-US" sz="1400" b="1" dirty="0"/>
              <a:t>Blockchain for cross-border trade</a:t>
            </a:r>
            <a:r>
              <a:rPr lang="en-US" sz="1400" dirty="0"/>
              <a:t>: A key player on the Saudi trade and logistics landscape, Saudi Customs Authority is testing the use of blockchain to create a real solution for a fragmented peer-to-peer business ecosystem in solving complex problems such as platform challenges, business challenges, data interoperability, and solution construction.</a:t>
            </a: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9" name="Google Shape;140;p20">
            <a:extLst>
              <a:ext uri="{FF2B5EF4-FFF2-40B4-BE49-F238E27FC236}">
                <a16:creationId xmlns:a16="http://schemas.microsoft.com/office/drawing/2014/main" id="{98458E1D-BAC7-0E48-9C58-B050DBED8368}"/>
              </a:ext>
            </a:extLst>
          </p:cNvPr>
          <p:cNvSpPr txBox="1">
            <a:spLocks noGrp="1"/>
          </p:cNvSpPr>
          <p:nvPr>
            <p:ph type="title"/>
          </p:nvPr>
        </p:nvSpPr>
        <p:spPr>
          <a:xfrm>
            <a:off x="2172218" y="3585882"/>
            <a:ext cx="6822140" cy="744069"/>
          </a:xfrm>
          <a:prstGeom prst="rect">
            <a:avLst/>
          </a:prstGeom>
        </p:spPr>
        <p:txBody>
          <a:bodyPr spcFirstLastPara="1" wrap="square" lIns="91425" tIns="91425" rIns="91425" bIns="91425" anchor="b" anchorCtr="0">
            <a:noAutofit/>
          </a:bodyPr>
          <a:lstStyle/>
          <a:p>
            <a:r>
              <a:rPr lang="en-US" sz="1400" b="1" dirty="0"/>
              <a:t>References:</a:t>
            </a:r>
            <a:br>
              <a:rPr lang="en-US" sz="1400" dirty="0"/>
            </a:br>
            <a:r>
              <a:rPr lang="en-US" sz="1400" u="sng" dirty="0">
                <a:hlinkClick r:id="rId3"/>
              </a:rPr>
              <a:t>https://www.my.gov.sa/wps/portal/snp/aboutksa/digitaltransformation#header2_15</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42047" y="466166"/>
            <a:ext cx="7571700" cy="1121144"/>
          </a:xfrm>
          <a:prstGeom prst="rect">
            <a:avLst/>
          </a:prstGeom>
        </p:spPr>
        <p:txBody>
          <a:bodyPr spcFirstLastPara="1" wrap="square" lIns="91425" tIns="91425" rIns="91425" bIns="91425" anchor="b" anchorCtr="0">
            <a:noAutofit/>
          </a:bodyPr>
          <a:lstStyle/>
          <a:p>
            <a:pPr lvl="0"/>
            <a:r>
              <a:rPr lang="en-US" sz="1400" dirty="0">
                <a:solidFill>
                  <a:schemeClr val="accent4"/>
                </a:solidFill>
              </a:rPr>
              <a:t>3</a:t>
            </a:r>
            <a:r>
              <a:rPr lang="en" sz="1400" dirty="0">
                <a:solidFill>
                  <a:schemeClr val="accent4"/>
                </a:solidFill>
              </a:rPr>
              <a:t>.</a:t>
            </a:r>
            <a:r>
              <a:rPr lang="en-US" sz="1400" dirty="0"/>
              <a:t> </a:t>
            </a:r>
            <a:r>
              <a:rPr lang="en-US" sz="1400" b="1" dirty="0"/>
              <a:t>Identify an emerging technologies (e.g., LEO satellites, quantum computers, AI, etc.) and describe how you think it might transform FinTech solutions in the future. Provide links to research that you located that back up your suggestions.</a:t>
            </a:r>
            <a:endParaRPr lang="en-US" sz="1400" dirty="0"/>
          </a:p>
        </p:txBody>
      </p:sp>
      <p:sp>
        <p:nvSpPr>
          <p:cNvPr id="141" name="Google Shape;141;p20"/>
          <p:cNvSpPr txBox="1">
            <a:spLocks noGrp="1"/>
          </p:cNvSpPr>
          <p:nvPr>
            <p:ph type="body" idx="1"/>
          </p:nvPr>
        </p:nvSpPr>
        <p:spPr>
          <a:xfrm>
            <a:off x="694737" y="1693342"/>
            <a:ext cx="7119010" cy="2457318"/>
          </a:xfrm>
          <a:prstGeom prst="rect">
            <a:avLst/>
          </a:prstGeom>
        </p:spPr>
        <p:txBody>
          <a:bodyPr spcFirstLastPara="1" wrap="square" lIns="91425" tIns="91425" rIns="91425" bIns="91425" anchor="t" anchorCtr="0">
            <a:noAutofit/>
          </a:bodyPr>
          <a:lstStyle/>
          <a:p>
            <a:pPr marL="114300" indent="0">
              <a:buNone/>
            </a:pPr>
            <a:r>
              <a:rPr lang="en-US" sz="1400" b="1" dirty="0"/>
              <a:t>(AI):</a:t>
            </a:r>
            <a:endParaRPr lang="en-US" sz="1400" dirty="0"/>
          </a:p>
          <a:p>
            <a:pPr marL="114300" indent="0">
              <a:buNone/>
            </a:pPr>
            <a:r>
              <a:rPr lang="en-US" sz="1400" dirty="0"/>
              <a:t>Work on artificial intelligence (AI) technologies has  carried out in the Kingdom of Saudi Arabia in 3 main centers, which are the Saudi Data and Artificial Intelligence Authority (SDAIA), the National Center for Artificial Intelligence (NCAI), and the Artificial Intelligence Center for Energy. Artificial intelligence: Talent Excellence, Innovation Hub, AI Oasis  and Global AI Summit.</a:t>
            </a:r>
          </a:p>
          <a:p>
            <a:pPr marL="114300" indent="0">
              <a:buNone/>
            </a:pPr>
            <a:r>
              <a:rPr lang="en-US" sz="1400" dirty="0"/>
              <a:t>This would help to accelerate the digital transformation that improves  quality of services and simplifies the ways provided to beneficiaries and helps in reaching the largest number of customers</a:t>
            </a:r>
            <a:endParaRPr sz="1400" dirty="0"/>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1" name="Google Shape;151;p21"/>
          <p:cNvSpPr txBox="1">
            <a:spLocks noGrp="1"/>
          </p:cNvSpPr>
          <p:nvPr>
            <p:ph type="body" idx="1"/>
          </p:nvPr>
        </p:nvSpPr>
        <p:spPr>
          <a:xfrm>
            <a:off x="122762" y="536440"/>
            <a:ext cx="7497238" cy="3058407"/>
          </a:xfrm>
          <a:prstGeom prst="rect">
            <a:avLst/>
          </a:prstGeom>
        </p:spPr>
        <p:txBody>
          <a:bodyPr spcFirstLastPara="1" wrap="square" lIns="91425" tIns="91425" rIns="91425" bIns="91425" anchor="t" anchorCtr="0">
            <a:noAutofit/>
          </a:bodyPr>
          <a:lstStyle/>
          <a:p>
            <a:pPr marL="76200" indent="0">
              <a:buNone/>
            </a:pPr>
            <a:r>
              <a:rPr lang="en-US" sz="1400" b="1" dirty="0"/>
              <a:t>Robotics &amp; Automation</a:t>
            </a:r>
            <a:r>
              <a:rPr lang="ar-SA" sz="1400" b="1" dirty="0"/>
              <a:t>:</a:t>
            </a:r>
            <a:endParaRPr lang="en-US" sz="1400" dirty="0"/>
          </a:p>
          <a:p>
            <a:pPr marL="76200" indent="0">
              <a:buNone/>
            </a:pPr>
            <a:r>
              <a:rPr lang="en-US" sz="1400" dirty="0"/>
              <a:t>Robotics &amp; Automation are high on the Kingdom's Government agenda in line with the efforts, initiatives, regulations, and institutional framework for Artificial Intelligence, IoT, and Big Data. The Kingdom has already established dedicated institutions, such as the </a:t>
            </a:r>
            <a:r>
              <a:rPr lang="en-US" sz="1400" dirty="0">
                <a:hlinkClick r:id="rId3"/>
              </a:rPr>
              <a:t>Saudi Data &amp; AI Authority (SDAIA)</a:t>
            </a:r>
            <a:r>
              <a:rPr lang="en-US" sz="1400" dirty="0"/>
              <a:t>, </a:t>
            </a:r>
            <a:r>
              <a:rPr lang="en-US" sz="1400" dirty="0">
                <a:hlinkClick r:id="rId4"/>
              </a:rPr>
              <a:t>National Center for Artificial Intelligence (NCAI)</a:t>
            </a:r>
            <a:r>
              <a:rPr lang="en-US" sz="1400" dirty="0"/>
              <a:t>, and </a:t>
            </a:r>
            <a:r>
              <a:rPr lang="en-US" sz="1400" dirty="0">
                <a:hlinkClick r:id="rId5"/>
              </a:rPr>
              <a:t>National Data Management Office (NDMO)</a:t>
            </a:r>
            <a:r>
              <a:rPr lang="en-US" sz="1400" dirty="0"/>
              <a:t>, as well as adopted a regulatory framework for the use of robotics and automation (</a:t>
            </a:r>
            <a:r>
              <a:rPr lang="en-US" sz="1400" dirty="0">
                <a:hlinkClick r:id="rId6"/>
              </a:rPr>
              <a:t>National Data Governance Interim Regulations</a:t>
            </a:r>
            <a:r>
              <a:rPr lang="en-US" sz="1400" dirty="0"/>
              <a:t>, </a:t>
            </a:r>
            <a:r>
              <a:rPr lang="en-US" sz="1400" dirty="0">
                <a:hlinkClick r:id="rId7"/>
              </a:rPr>
              <a:t>Internet of Things (IoT) Regulatory Framework</a:t>
            </a:r>
            <a:r>
              <a:rPr lang="en-US" sz="1400" dirty="0"/>
              <a:t>). </a:t>
            </a:r>
          </a:p>
          <a:p>
            <a:pPr marL="76200" lvl="0" indent="0">
              <a:buNone/>
            </a:pPr>
            <a:r>
              <a:rPr lang="en-US" sz="1400" dirty="0"/>
              <a:t>Examples from Robotics &amp; Automation</a:t>
            </a:r>
            <a:r>
              <a:rPr lang="ar-SA" sz="1400" dirty="0"/>
              <a:t>:</a:t>
            </a:r>
            <a:r>
              <a:rPr lang="en-US" sz="1400" dirty="0"/>
              <a:t> Robots for connecting doctors and patients: Ministry of Health has served over 200.000 Pilgrims with Healthcare Centers in the Holy Sites in Hajj Season 2019 by </a:t>
            </a:r>
            <a:r>
              <a:rPr lang="en-US" sz="1400" dirty="0">
                <a:hlinkClick r:id="rId8"/>
              </a:rPr>
              <a:t>introducing robots for connecting doctors in Riyadh and Jeddah to the patients</a:t>
            </a:r>
            <a:r>
              <a:rPr lang="en-US" sz="1400" dirty="0"/>
              <a:t>.</a:t>
            </a:r>
          </a:p>
          <a:p>
            <a:pPr marL="76200" indent="0">
              <a:buNone/>
            </a:pPr>
            <a:r>
              <a:rPr lang="en-US" sz="1400" dirty="0"/>
              <a:t> </a:t>
            </a:r>
          </a:p>
        </p:txBody>
      </p: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60A0-8D86-4C44-B3E7-1348B8D5E26C}"/>
              </a:ext>
            </a:extLst>
          </p:cNvPr>
          <p:cNvSpPr>
            <a:spLocks noGrp="1"/>
          </p:cNvSpPr>
          <p:nvPr>
            <p:ph type="title"/>
          </p:nvPr>
        </p:nvSpPr>
        <p:spPr>
          <a:xfrm>
            <a:off x="2068104" y="3379694"/>
            <a:ext cx="6609732" cy="1246094"/>
          </a:xfrm>
        </p:spPr>
        <p:txBody>
          <a:bodyPr/>
          <a:lstStyle/>
          <a:p>
            <a:r>
              <a:rPr lang="en-US" sz="1400" dirty="0"/>
              <a:t>References:</a:t>
            </a:r>
            <a:br>
              <a:rPr lang="en-US" sz="1400" dirty="0"/>
            </a:br>
            <a:r>
              <a:rPr lang="en-US" sz="1400" u="sng" dirty="0">
                <a:hlinkClick r:id="rId2"/>
              </a:rPr>
              <a:t>https://www.my.gov.sa/wps/portal/snp/aboutksa/digitaltransformation</a:t>
            </a:r>
            <a:br>
              <a:rPr lang="en-US" sz="1400" dirty="0"/>
            </a:br>
            <a:r>
              <a:rPr lang="en-US" sz="1400" dirty="0"/>
              <a:t> </a:t>
            </a:r>
            <a:br>
              <a:rPr lang="en-US" dirty="0"/>
            </a:br>
            <a:endParaRPr lang="en-US" dirty="0"/>
          </a:p>
        </p:txBody>
      </p:sp>
      <p:sp>
        <p:nvSpPr>
          <p:cNvPr id="3" name="Text Placeholder 2">
            <a:extLst>
              <a:ext uri="{FF2B5EF4-FFF2-40B4-BE49-F238E27FC236}">
                <a16:creationId xmlns:a16="http://schemas.microsoft.com/office/drawing/2014/main" id="{820A3E30-B159-5A4C-A839-136135F350D4}"/>
              </a:ext>
            </a:extLst>
          </p:cNvPr>
          <p:cNvSpPr>
            <a:spLocks noGrp="1"/>
          </p:cNvSpPr>
          <p:nvPr>
            <p:ph type="body" idx="1"/>
          </p:nvPr>
        </p:nvSpPr>
        <p:spPr>
          <a:xfrm>
            <a:off x="131726" y="257653"/>
            <a:ext cx="7300015" cy="2736559"/>
          </a:xfrm>
        </p:spPr>
        <p:txBody>
          <a:bodyPr/>
          <a:lstStyle/>
          <a:p>
            <a:pPr marL="76200" indent="0">
              <a:buNone/>
            </a:pPr>
            <a:r>
              <a:rPr lang="en-US" sz="1400" b="1" dirty="0"/>
              <a:t>5G Technology</a:t>
            </a:r>
            <a:endParaRPr lang="en-US" sz="1400" dirty="0"/>
          </a:p>
          <a:p>
            <a:pPr marL="76200" indent="0">
              <a:buNone/>
            </a:pPr>
            <a:r>
              <a:rPr lang="en-US" sz="1400" dirty="0"/>
              <a:t>Strategy and Regulation</a:t>
            </a:r>
          </a:p>
          <a:p>
            <a:pPr marL="76200" lvl="0" indent="0">
              <a:buNone/>
            </a:pPr>
            <a:r>
              <a:rPr lang="en-US" sz="1400" dirty="0"/>
              <a:t>National Spectrum Strategy 2025</a:t>
            </a:r>
          </a:p>
          <a:p>
            <a:pPr marL="76200" indent="0">
              <a:buNone/>
            </a:pPr>
            <a:r>
              <a:rPr lang="en-US" sz="1400" dirty="0"/>
              <a:t>A strategic pillar of the </a:t>
            </a:r>
            <a:r>
              <a:rPr lang="en-US" sz="1400" dirty="0">
                <a:hlinkClick r:id="rId3"/>
              </a:rPr>
              <a:t>National Spectrum Strategy 2025</a:t>
            </a:r>
            <a:r>
              <a:rPr lang="en-US" sz="1400" dirty="0"/>
              <a:t> is Foster Commercial and Innovative Uses (Drive 5G+), stating that it'll "push 5G+ deployment to position Saudi Arabia among leading nations in unlocking innovative high-performance use cases and applications based on 5G. With a focus on giving timely and sufficient spectrum access to operators in a way that will allow them to meet the quality of service objectives in terms of mobile services' performance, price, and coverage. Aiming to enable deployment of private 5G networks for industry verticals."</a:t>
            </a:r>
          </a:p>
          <a:p>
            <a:pPr marL="76200" indent="0">
              <a:buNone/>
            </a:pPr>
            <a:endParaRPr lang="en-US" dirty="0"/>
          </a:p>
          <a:p>
            <a:endParaRPr lang="en-US" dirty="0"/>
          </a:p>
        </p:txBody>
      </p:sp>
      <p:sp>
        <p:nvSpPr>
          <p:cNvPr id="4" name="Slide Number Placeholder 3">
            <a:extLst>
              <a:ext uri="{FF2B5EF4-FFF2-40B4-BE49-F238E27FC236}">
                <a16:creationId xmlns:a16="http://schemas.microsoft.com/office/drawing/2014/main" id="{781B98C3-4DCF-5F44-9914-0AFD498D53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808364118"/>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1047</Words>
  <Application>Microsoft Macintosh PowerPoint</Application>
  <PresentationFormat>On-screen Show (16:9)</PresentationFormat>
  <Paragraphs>49</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Source Sans Pro</vt:lpstr>
      <vt:lpstr>Roboto Slab</vt:lpstr>
      <vt:lpstr>Cordelia template</vt:lpstr>
      <vt:lpstr>The KSA FinTech Market</vt:lpstr>
      <vt:lpstr>Tech Up </vt:lpstr>
      <vt:lpstr>1. Describe 3 potential applications of FinTech and Saudi Arabia with at least one suggested application focused on how FinTech may be applied in the city of Neom. Provide links to research that you located that back up your suggestions. </vt:lpstr>
      <vt:lpstr>References: https://beststartup.asia/21-top-saudi-arabian-fintech-companies-and-startups/ https://manafa.co/</vt:lpstr>
      <vt:lpstr>2. Describe how you think Saudi FinTech companies can support financial inclusion in the emerging world.  Provide links to research that you located to back up your suggestions where possible.</vt:lpstr>
      <vt:lpstr>References: https://www.my.gov.sa/wps/portal/snp/aboutksa/digitaltransformation#header2_15</vt:lpstr>
      <vt:lpstr>3. Identify an emerging technologies (e.g., LEO satellites, quantum computers, AI, etc.) and describe how you think it might transform FinTech solutions in the future. Provide links to research that you located that back up your suggestions.</vt:lpstr>
      <vt:lpstr>PowerPoint Presentation</vt:lpstr>
      <vt:lpstr>References: https://www.my.gov.sa/wps/portal/snp/aboutksa/digitaltransformation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KSA FinTech Market</dc:title>
  <cp:lastModifiedBy>shehanhalotaibi@outlook.com</cp:lastModifiedBy>
  <cp:revision>6</cp:revision>
  <dcterms:modified xsi:type="dcterms:W3CDTF">2021-10-10T19:34:35Z</dcterms:modified>
</cp:coreProperties>
</file>