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60" r:id="rId6"/>
    <p:sldId id="261" r:id="rId7"/>
    <p:sldId id="263" r:id="rId8"/>
    <p:sldId id="289" r:id="rId9"/>
    <p:sldId id="264" r:id="rId10"/>
    <p:sldId id="265" r:id="rId11"/>
    <p:sldId id="327" r:id="rId12"/>
    <p:sldId id="308" r:id="rId13"/>
    <p:sldId id="328" r:id="rId14"/>
    <p:sldId id="270" r:id="rId15"/>
    <p:sldId id="329" r:id="rId16"/>
    <p:sldId id="330" r:id="rId17"/>
    <p:sldId id="331" r:id="rId18"/>
    <p:sldId id="332" r:id="rId19"/>
    <p:sldId id="334" r:id="rId20"/>
    <p:sldId id="335" r:id="rId21"/>
    <p:sldId id="268" r:id="rId22"/>
    <p:sldId id="269" r:id="rId23"/>
  </p:sldIdLst>
  <p:sldSz cx="9144000" cy="5143500"/>
  <p:notesSz cx="6858000" cy="9144000"/>
  <p:embeddedFontLst>
    <p:embeddedFont>
      <p:font typeface="Roboto Slab"/>
      <p:regular r:id="rId27"/>
    </p:embeddedFont>
    <p:embeddedFont>
      <p:font typeface="Roboto" panose="020000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3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d9c1b7e085_0_7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9c1b7e085_0_7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da2274a0d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a2274a0d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c6f75fceb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6f75fceb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c6f75fceb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75fceb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c6f75fce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75fce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d9ee640f19_1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9ee640f19_1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d9ee640f19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9ee640f19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d9ee640f19_1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9ee640f19_1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d9ee640f19_1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9ee640f19_1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6" name="Google Shape;56;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8" name="Google Shape;3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8" name="Google Shape;4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9" name="Shape 49"/>
        <p:cNvGrpSpPr/>
        <p:nvPr/>
      </p:nvGrpSpPr>
      <p:grpSpPr>
        <a:xfrm>
          <a:off x="0" y="0"/>
          <a:ext cx="0" cy="0"/>
          <a:chOff x="0" y="0"/>
          <a:chExt cx="0" cy="0"/>
        </a:xfrm>
      </p:grpSpPr>
      <p:sp>
        <p:nvSpPr>
          <p:cNvPr id="50" name="Google Shape;50;p10"/>
          <p:cNvSpPr txBox="1"/>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hyperlink" Target="https://li.st/jesseno/positivenegative-and-neutral-emojis-6EGfnd2QhBsa3t6Gp0FRP" TargetMode="External"/><Relationship Id="rId4" Type="http://schemas.openxmlformats.org/officeDocument/2006/relationships/hyperlink" Target="https://www.marketwatch.com/story/10-secrets-to-uncovering-which-online-reviewsare-fake" TargetMode="External"/><Relationship Id="rId3" Type="http://schemas.openxmlformats.org/officeDocument/2006/relationships/hyperlink" Target="https://www.cs.uic.edu/~liub/FBS/sentiment-analysis.html" TargetMode="External"/><Relationship Id="rId2" Type="http://schemas.openxmlformats.org/officeDocument/2006/relationships/hyperlink" Target="https://dspace.mit.edu/bitstream/handle/1721.1/119727/1078649610-MIT.pdf" TargetMode="External"/><Relationship Id="rId1" Type="http://schemas.openxmlformats.org/officeDocument/2006/relationships/hyperlink" Target="http://snap.stanford.edu/data/web-Amazon-link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567815" y="635"/>
            <a:ext cx="7130415" cy="298767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altLang="en-GB" b="1">
                <a:latin typeface="Times New Roman" panose="02020603050405020304" charset="0"/>
                <a:cs typeface="Times New Roman" panose="02020603050405020304" charset="0"/>
              </a:rPr>
              <a:t>Fake Product review</a:t>
            </a:r>
            <a:br>
              <a:rPr lang="en-IN" altLang="en-GB" b="1">
                <a:latin typeface="Times New Roman" panose="02020603050405020304" charset="0"/>
                <a:cs typeface="Times New Roman" panose="02020603050405020304" charset="0"/>
              </a:rPr>
            </a:br>
            <a:r>
              <a:rPr lang="en-IN" altLang="en-GB" b="1">
                <a:latin typeface="Times New Roman" panose="02020603050405020304" charset="0"/>
                <a:cs typeface="Times New Roman" panose="02020603050405020304" charset="0"/>
              </a:rPr>
              <a:t> Detection and Analysis</a:t>
            </a:r>
            <a:br>
              <a:rPr lang="en-IN" altLang="en-GB" b="1">
                <a:latin typeface="Times New Roman" panose="02020603050405020304" charset="0"/>
                <a:cs typeface="Times New Roman" panose="02020603050405020304" charset="0"/>
              </a:rPr>
            </a:br>
            <a:br>
              <a:rPr lang="en-IN" altLang="en-GB"/>
            </a:br>
            <a:r>
              <a:rPr lang="en-IN" altLang="en-GB" sz="2800">
                <a:latin typeface="Times New Roman" panose="02020603050405020304" charset="0"/>
                <a:cs typeface="Times New Roman" panose="02020603050405020304" charset="0"/>
              </a:rPr>
              <a:t>Under Guidance of Mrs.K.Raja Sree Department of CSE</a:t>
            </a:r>
            <a:endParaRPr lang="en-IN" altLang="en-GB" sz="2800">
              <a:latin typeface="Times New Roman" panose="02020603050405020304" charset="0"/>
              <a:cs typeface="Times New Roman" panose="02020603050405020304" charset="0"/>
            </a:endParaRPr>
          </a:p>
        </p:txBody>
      </p:sp>
      <p:sp>
        <p:nvSpPr>
          <p:cNvPr id="70" name="Google Shape;70;p14"/>
          <p:cNvSpPr txBox="1"/>
          <p:nvPr>
            <p:ph type="subTitle" idx="1"/>
          </p:nvPr>
        </p:nvSpPr>
        <p:spPr>
          <a:xfrm>
            <a:off x="3397885" y="2874645"/>
            <a:ext cx="4428490" cy="1790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IN" altLang="en-GB">
                <a:latin typeface="Times New Roman" panose="02020603050405020304" charset="0"/>
                <a:cs typeface="Times New Roman" panose="02020603050405020304" charset="0"/>
              </a:rPr>
              <a:t>           </a:t>
            </a:r>
            <a:r>
              <a:rPr lang="en-GB" b="1" u="sng">
                <a:latin typeface="Times New Roman" panose="02020603050405020304" charset="0"/>
                <a:cs typeface="Times New Roman" panose="02020603050405020304" charset="0"/>
              </a:rPr>
              <a:t>Team Members</a:t>
            </a:r>
            <a:endParaRPr lang="en-GB" b="1" u="sng">
              <a:latin typeface="Times New Roman" panose="02020603050405020304" charset="0"/>
              <a:cs typeface="Times New Roman" panose="02020603050405020304" charset="0"/>
            </a:endParaRPr>
          </a:p>
          <a:p>
            <a:pPr marL="0" lvl="0" indent="0" algn="l" rtl="0">
              <a:spcBef>
                <a:spcPts val="0"/>
              </a:spcBef>
              <a:spcAft>
                <a:spcPts val="0"/>
              </a:spcAft>
              <a:buNone/>
            </a:pPr>
            <a:r>
              <a:rPr lang="en-GB">
                <a:latin typeface="Times New Roman" panose="02020603050405020304" charset="0"/>
                <a:cs typeface="Times New Roman" panose="02020603050405020304" charset="0"/>
              </a:rPr>
              <a:t>K.Vijaya Lakshmi(N150821)</a:t>
            </a:r>
            <a:endParaRPr lang="en-GB">
              <a:latin typeface="Times New Roman" panose="02020603050405020304" charset="0"/>
              <a:cs typeface="Times New Roman" panose="02020603050405020304" charset="0"/>
            </a:endParaRPr>
          </a:p>
          <a:p>
            <a:pPr marL="0" lvl="0" indent="0" algn="l" rtl="0">
              <a:spcBef>
                <a:spcPts val="0"/>
              </a:spcBef>
              <a:spcAft>
                <a:spcPts val="0"/>
              </a:spcAft>
              <a:buNone/>
            </a:pPr>
            <a:r>
              <a:rPr lang="en-GB">
                <a:latin typeface="Times New Roman" panose="02020603050405020304" charset="0"/>
                <a:cs typeface="Times New Roman" panose="02020603050405020304" charset="0"/>
                <a:sym typeface="+mn-ea"/>
              </a:rPr>
              <a:t>D.Priyanka(N150554)</a:t>
            </a:r>
            <a:endParaRPr lang="en-GB">
              <a:latin typeface="Times New Roman" panose="02020603050405020304" charset="0"/>
              <a:cs typeface="Times New Roman" panose="02020603050405020304" charset="0"/>
            </a:endParaRPr>
          </a:p>
          <a:p>
            <a:pPr marL="0" lvl="0" indent="0" algn="l" rtl="0">
              <a:spcBef>
                <a:spcPts val="0"/>
              </a:spcBef>
              <a:spcAft>
                <a:spcPts val="0"/>
              </a:spcAft>
              <a:buNone/>
            </a:pPr>
            <a:r>
              <a:rPr lang="en-GB">
                <a:latin typeface="Times New Roman" panose="02020603050405020304" charset="0"/>
                <a:cs typeface="Times New Roman" panose="02020603050405020304" charset="0"/>
              </a:rPr>
              <a:t>M.B.S.M.Deepika(N151129)</a:t>
            </a:r>
            <a:endParaRPr lang="en-GB">
              <a:latin typeface="Times New Roman" panose="02020603050405020304" charset="0"/>
              <a:cs typeface="Times New Roman" panose="02020603050405020304" charset="0"/>
            </a:endParaRPr>
          </a:p>
          <a:p>
            <a:pPr marL="0" lvl="0" indent="0" algn="just" rtl="0">
              <a:spcBef>
                <a:spcPts val="0"/>
              </a:spcBef>
              <a:spcAft>
                <a:spcPts val="0"/>
              </a:spcAft>
              <a:buNone/>
            </a:pPr>
            <a:endParaRPr lang="en-GB"/>
          </a:p>
          <a:p>
            <a:pPr marL="0" lvl="0" indent="0" algn="ctr" rtl="0">
              <a:spcBef>
                <a:spcPts val="0"/>
              </a:spcBef>
              <a:spcAft>
                <a:spcPts val="0"/>
              </a:spcAft>
              <a:buNone/>
            </a:pPr>
          </a:p>
        </p:txBody>
      </p:sp>
      <p:cxnSp>
        <p:nvCxnSpPr>
          <p:cNvPr id="71" name="Google Shape;71;p14"/>
          <p:cNvCxnSpPr/>
          <p:nvPr/>
        </p:nvCxnSpPr>
        <p:spPr>
          <a:xfrm>
            <a:off x="6754725" y="2875400"/>
            <a:ext cx="1189800" cy="1189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Autofit/>
          </a:bodyPr>
          <a:p>
            <a:r>
              <a:rPr lang="en-US" sz="4000">
                <a:latin typeface="Times New Roman" panose="02020603050405020304" charset="0"/>
                <a:cs typeface="Times New Roman" panose="02020603050405020304" charset="0"/>
                <a:sym typeface="+mn-ea"/>
              </a:rPr>
              <a:t>Textblob</a:t>
            </a:r>
            <a:endParaRPr lang="en-IN" altLang="en-US" sz="4000">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marL="114300" indent="0" algn="just">
              <a:lnSpc>
                <a:spcPct val="150000"/>
              </a:lnSpc>
              <a:buNone/>
            </a:pPr>
            <a:r>
              <a:rPr lang="en-US" sz="2000">
                <a:latin typeface="Times New Roman" panose="02020603050405020304" charset="0"/>
                <a:cs typeface="Times New Roman" panose="02020603050405020304" charset="0"/>
                <a:sym typeface="+mn-ea"/>
              </a:rPr>
              <a:t>TextBlob is a Python (2 and 3) library for processing textual data. It provides a simple API for diving into common natural language processing (NLP) tasks such as part-of-speech tagging, noun phrase extraction, sentiment analysis, classification, translation, and more.</a:t>
            </a:r>
            <a:endParaRPr lang="en-US" sz="2000">
              <a:latin typeface="Times New Roman" panose="02020603050405020304" charset="0"/>
              <a:cs typeface="Times New Roman" panose="02020603050405020304" charset="0"/>
            </a:endParaRPr>
          </a:p>
          <a:p>
            <a:pPr marL="114300" indent="0" algn="just">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Autofit/>
          </a:bodyPr>
          <a:p>
            <a:r>
              <a:rPr lang="en-US" sz="4000">
                <a:latin typeface="Times New Roman" panose="02020603050405020304" charset="0"/>
                <a:cs typeface="Times New Roman" panose="02020603050405020304" charset="0"/>
                <a:sym typeface="+mn-ea"/>
              </a:rPr>
              <a:t>Features</a:t>
            </a:r>
            <a:endParaRPr lang="en-US" sz="4000">
              <a:latin typeface="Times New Roman" panose="02020603050405020304" charset="0"/>
              <a:cs typeface="Times New Roman" panose="02020603050405020304" charset="0"/>
              <a:sym typeface="+mn-ea"/>
            </a:endParaRPr>
          </a:p>
        </p:txBody>
      </p:sp>
      <p:sp>
        <p:nvSpPr>
          <p:cNvPr id="3" name="Text Placeholder 2"/>
          <p:cNvSpPr/>
          <p:nvPr>
            <p:ph type="body" idx="1"/>
          </p:nvPr>
        </p:nvSpPr>
        <p:spPr/>
        <p:txBody>
          <a:bodyPr/>
          <a:p>
            <a:pPr>
              <a:buAutoNum type="arabicPeriod"/>
            </a:pPr>
            <a:r>
              <a:rPr lang="en-US" sz="2000">
                <a:latin typeface="Times New Roman" panose="02020603050405020304" charset="0"/>
                <a:cs typeface="Times New Roman" panose="02020603050405020304" charset="0"/>
                <a:sym typeface="+mn-ea"/>
              </a:rPr>
              <a:t> Noun phrase extraction</a:t>
            </a:r>
            <a:endParaRPr lang="en-US" sz="2000">
              <a:latin typeface="Times New Roman" panose="02020603050405020304" charset="0"/>
              <a:cs typeface="Times New Roman" panose="02020603050405020304" charset="0"/>
            </a:endParaRPr>
          </a:p>
          <a:p>
            <a:pPr>
              <a:buAutoNum type="arabicPeriod"/>
            </a:pPr>
            <a:r>
              <a:rPr lang="en-US" sz="2000">
                <a:latin typeface="Times New Roman" panose="02020603050405020304" charset="0"/>
                <a:cs typeface="Times New Roman" panose="02020603050405020304" charset="0"/>
                <a:sym typeface="+mn-ea"/>
              </a:rPr>
              <a:t> Part-of-speech tagging</a:t>
            </a:r>
            <a:endParaRPr lang="en-US" sz="2000">
              <a:latin typeface="Times New Roman" panose="02020603050405020304" charset="0"/>
              <a:cs typeface="Times New Roman" panose="02020603050405020304" charset="0"/>
            </a:endParaRPr>
          </a:p>
          <a:p>
            <a:pPr>
              <a:buAutoNum type="arabicPeriod"/>
            </a:pPr>
            <a:r>
              <a:rPr lang="en-US" sz="2000">
                <a:latin typeface="Times New Roman" panose="02020603050405020304" charset="0"/>
                <a:cs typeface="Times New Roman" panose="02020603050405020304" charset="0"/>
                <a:sym typeface="+mn-ea"/>
              </a:rPr>
              <a:t> Sentiment analysis</a:t>
            </a:r>
            <a:endParaRPr lang="en-US" sz="2000">
              <a:latin typeface="Times New Roman" panose="02020603050405020304" charset="0"/>
              <a:cs typeface="Times New Roman" panose="02020603050405020304" charset="0"/>
            </a:endParaRPr>
          </a:p>
          <a:p>
            <a:pPr>
              <a:buAutoNum type="arabicPeriod"/>
            </a:pPr>
            <a:r>
              <a:rPr lang="en-US" sz="2000">
                <a:latin typeface="Times New Roman" panose="02020603050405020304" charset="0"/>
                <a:cs typeface="Times New Roman" panose="02020603050405020304" charset="0"/>
                <a:sym typeface="+mn-ea"/>
              </a:rPr>
              <a:t> Classification (Naive Bayes, Decision Tree)</a:t>
            </a:r>
            <a:endParaRPr lang="en-US" sz="2000">
              <a:latin typeface="Times New Roman" panose="02020603050405020304" charset="0"/>
              <a:cs typeface="Times New Roman" panose="02020603050405020304" charset="0"/>
            </a:endParaRPr>
          </a:p>
          <a:p>
            <a:pPr>
              <a:buAutoNum type="arabicPeriod"/>
            </a:pPr>
            <a:r>
              <a:rPr lang="en-US" sz="2000">
                <a:latin typeface="Times New Roman" panose="02020603050405020304" charset="0"/>
                <a:cs typeface="Times New Roman" panose="02020603050405020304" charset="0"/>
                <a:sym typeface="+mn-ea"/>
              </a:rPr>
              <a:t> Tokenization (splitting text into words and sentences)</a:t>
            </a:r>
            <a:endParaRPr lang="en-US" sz="2000">
              <a:latin typeface="Times New Roman" panose="02020603050405020304" charset="0"/>
              <a:cs typeface="Times New Roman" panose="02020603050405020304" charset="0"/>
            </a:endParaRPr>
          </a:p>
          <a:p>
            <a:pPr>
              <a:buAutoNum type="arabicPeriod"/>
            </a:pPr>
            <a:r>
              <a:rPr lang="en-US" sz="2000">
                <a:latin typeface="Times New Roman" panose="02020603050405020304" charset="0"/>
                <a:cs typeface="Times New Roman" panose="02020603050405020304" charset="0"/>
                <a:sym typeface="+mn-ea"/>
              </a:rPr>
              <a:t> n-grams</a:t>
            </a:r>
            <a:endParaRPr lang="en-US" sz="2000">
              <a:latin typeface="Times New Roman" panose="02020603050405020304" charset="0"/>
              <a:cs typeface="Times New Roman" panose="02020603050405020304" charset="0"/>
            </a:endParaRPr>
          </a:p>
          <a:p>
            <a:pPr>
              <a:buAutoNum type="arabicPeriod"/>
            </a:pPr>
            <a:r>
              <a:rPr lang="en-US" sz="2000">
                <a:latin typeface="Times New Roman" panose="02020603050405020304" charset="0"/>
                <a:cs typeface="Times New Roman" panose="02020603050405020304" charset="0"/>
                <a:sym typeface="+mn-ea"/>
              </a:rPr>
              <a:t> Word inflection (pluralization and singularization) and lemmatization</a:t>
            </a:r>
            <a:endParaRPr lang="en-US" sz="2000">
              <a:latin typeface="Times New Roman" panose="02020603050405020304" charset="0"/>
              <a:cs typeface="Times New Roman" panose="02020603050405020304" charset="0"/>
            </a:endParaRPr>
          </a:p>
          <a:p>
            <a:pPr>
              <a:buAutoNum type="arabicPeriod"/>
            </a:pPr>
            <a:r>
              <a:rPr lang="en-US" sz="2000">
                <a:latin typeface="Times New Roman" panose="02020603050405020304" charset="0"/>
                <a:cs typeface="Times New Roman" panose="02020603050405020304" charset="0"/>
                <a:sym typeface="+mn-ea"/>
              </a:rPr>
              <a:t> Spelling correction</a:t>
            </a:r>
            <a:endParaRPr lang="en-US" sz="20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87985" y="243840"/>
            <a:ext cx="8368030" cy="820420"/>
          </a:xfrm>
        </p:spPr>
        <p:txBody>
          <a:bodyPr/>
          <a:p>
            <a:r>
              <a:rPr lang="en-IN" altLang="en-US" sz="4000">
                <a:latin typeface="Times New Roman" panose="02020603050405020304" charset="0"/>
                <a:cs typeface="Times New Roman" panose="02020603050405020304" charset="0"/>
              </a:rPr>
              <a:t>Fake Review Detection</a:t>
            </a:r>
            <a:endParaRPr lang="en-IN" altLang="en-US" sz="4000">
              <a:latin typeface="Times New Roman" panose="02020603050405020304" charset="0"/>
              <a:cs typeface="Times New Roman" panose="02020603050405020304" charset="0"/>
            </a:endParaRPr>
          </a:p>
        </p:txBody>
      </p:sp>
      <p:sp>
        <p:nvSpPr>
          <p:cNvPr id="3" name="Text Placeholder 2"/>
          <p:cNvSpPr/>
          <p:nvPr>
            <p:ph type="body" idx="1"/>
          </p:nvPr>
        </p:nvSpPr>
        <p:spPr>
          <a:xfrm>
            <a:off x="308610" y="1278890"/>
            <a:ext cx="8447405" cy="3695700"/>
          </a:xfrm>
        </p:spPr>
        <p:txBody>
          <a:bodyPr>
            <a:noAutofit/>
          </a:bodyPr>
          <a:p>
            <a:pPr marL="114300" indent="0" algn="just">
              <a:lnSpc>
                <a:spcPct val="150000"/>
              </a:lnSpc>
              <a:buNone/>
            </a:pPr>
            <a:r>
              <a:rPr lang="en-IN" altLang="en-US" sz="2000">
                <a:latin typeface="Times New Roman" panose="02020603050405020304" charset="0"/>
                <a:cs typeface="Times New Roman" panose="02020603050405020304" charset="0"/>
                <a:sym typeface="+mn-ea"/>
              </a:rPr>
              <a:t>Classification assigns items in a collection to target categories or classes. The goal of classification is to accurately predict the target class for each case in the data. Each data in the review file is assigned a weight and depending upon which it is classified into respective classes.</a:t>
            </a:r>
            <a:endParaRPr lang="en-IN" altLang="en-US" sz="2000">
              <a:latin typeface="Times New Roman" panose="02020603050405020304" charset="0"/>
              <a:cs typeface="Times New Roman" panose="02020603050405020304" charset="0"/>
            </a:endParaRPr>
          </a:p>
          <a:p>
            <a:pPr marL="114300" indent="0" algn="just">
              <a:lnSpc>
                <a:spcPct val="150000"/>
              </a:lnSpc>
              <a:buNone/>
            </a:pPr>
            <a:r>
              <a:rPr lang="en-IN" altLang="en-US" sz="2000">
                <a:latin typeface="Times New Roman" panose="02020603050405020304" charset="0"/>
                <a:cs typeface="Times New Roman" panose="02020603050405020304" charset="0"/>
                <a:sym typeface="+mn-ea"/>
              </a:rPr>
              <a:t>Here We use </a:t>
            </a:r>
            <a:r>
              <a:rPr lang="en-US" altLang="en-IN" sz="2000">
                <a:latin typeface="Times New Roman" panose="02020603050405020304" charset="0"/>
                <a:cs typeface="Times New Roman" panose="02020603050405020304" charset="0"/>
                <a:sym typeface="+mn-ea"/>
              </a:rPr>
              <a:t>one</a:t>
            </a:r>
            <a:r>
              <a:rPr lang="en-IN" altLang="en-US" sz="2000">
                <a:latin typeface="Times New Roman" panose="02020603050405020304" charset="0"/>
                <a:cs typeface="Times New Roman" panose="02020603050405020304" charset="0"/>
                <a:sym typeface="+mn-ea"/>
              </a:rPr>
              <a:t> algorithm to get better and accurate result</a:t>
            </a:r>
            <a:endParaRPr lang="en-IN" altLang="en-US" sz="2000">
              <a:latin typeface="Times New Roman" panose="02020603050405020304" charset="0"/>
              <a:cs typeface="Times New Roman" panose="02020603050405020304" charset="0"/>
            </a:endParaRPr>
          </a:p>
          <a:p>
            <a:pPr algn="just">
              <a:lnSpc>
                <a:spcPct val="150000"/>
              </a:lnSpc>
            </a:pPr>
            <a:r>
              <a:rPr lang="en-IN" altLang="en-US" sz="2000">
                <a:latin typeface="Times New Roman" panose="02020603050405020304" charset="0"/>
                <a:cs typeface="Times New Roman" panose="02020603050405020304" charset="0"/>
                <a:sym typeface="+mn-ea"/>
              </a:rPr>
              <a:t>Naive Bayes</a:t>
            </a:r>
            <a:endParaRPr lang="en-US" altLang="en-IN" sz="2000"/>
          </a:p>
          <a:p>
            <a:pPr marL="114300" indent="0" algn="just">
              <a:lnSpc>
                <a:spcPct val="130000"/>
              </a:lnSpc>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Autofit/>
          </a:bodyPr>
          <a:p>
            <a:r>
              <a:rPr lang="en-US" altLang="en-IN" sz="4000">
                <a:solidFill>
                  <a:schemeClr val="tx1"/>
                </a:solidFill>
                <a:latin typeface="Times New Roman" panose="02020603050405020304" charset="0"/>
                <a:ea typeface="Arial" panose="020B0604020202020204"/>
                <a:cs typeface="Times New Roman" panose="02020603050405020304" charset="0"/>
                <a:sym typeface="Arial" panose="020B0604020202020204"/>
              </a:rPr>
              <a:t>Final Output</a:t>
            </a:r>
            <a:endParaRPr lang="en-US" altLang="en-IN" sz="4000">
              <a:solidFill>
                <a:schemeClr val="tx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3" name="Text Placeholder 2"/>
          <p:cNvSpPr/>
          <p:nvPr>
            <p:ph type="body" idx="1"/>
          </p:nvPr>
        </p:nvSpPr>
        <p:spPr/>
        <p:txBody>
          <a:bodyPr/>
          <a:p>
            <a:pPr marL="114300" indent="0">
              <a:buNone/>
            </a:pPr>
            <a:r>
              <a:rPr lang="en-US" sz="2000">
                <a:latin typeface="Times New Roman" panose="02020603050405020304" charset="0"/>
                <a:cs typeface="Times New Roman" panose="02020603050405020304" charset="0"/>
                <a:sym typeface="+mn-ea"/>
              </a:rPr>
              <a:t>The first output is sentiment score of a specified review.</a:t>
            </a:r>
            <a:endParaRPr lang="en-US" sz="20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sz="2000">
                <a:latin typeface="Times New Roman" panose="02020603050405020304" charset="0"/>
                <a:cs typeface="Times New Roman" panose="02020603050405020304" charset="0"/>
                <a:sym typeface="+mn-ea"/>
              </a:rPr>
              <a:t>Second output is count of the ma</a:t>
            </a:r>
            <a:r>
              <a:rPr lang="en-US" sz="2000">
                <a:latin typeface="Times New Roman" panose="02020603050405020304" charset="0"/>
                <a:cs typeface="Times New Roman" panose="02020603050405020304" charset="0"/>
                <a:sym typeface="+mn-ea"/>
              </a:rPr>
              <a:t>x</a:t>
            </a:r>
            <a:r>
              <a:rPr lang="en-US" sz="2000">
                <a:latin typeface="Times New Roman" panose="02020603050405020304" charset="0"/>
                <a:cs typeface="Times New Roman" panose="02020603050405020304" charset="0"/>
                <a:sym typeface="+mn-ea"/>
              </a:rPr>
              <a:t>imum number of reviews by a purticular product id .</a:t>
            </a:r>
            <a:endParaRPr lang="en-US" sz="20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Autofit/>
          </a:bodyPr>
          <a:p>
            <a:r>
              <a:rPr lang="en-IN" altLang="en-US" sz="4000">
                <a:latin typeface="Times New Roman" panose="02020603050405020304" charset="0"/>
                <a:cs typeface="Times New Roman" panose="02020603050405020304" charset="0"/>
              </a:rPr>
              <a:t>Sentiment Score</a:t>
            </a:r>
            <a:endParaRPr lang="en-IN" altLang="en-US" sz="4000">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marL="114300" indent="0">
              <a:buNone/>
            </a:pPr>
            <a:endParaRPr lang="en-US"/>
          </a:p>
        </p:txBody>
      </p:sp>
      <p:pic>
        <p:nvPicPr>
          <p:cNvPr id="5" name="Picture 4" descr="Screenshot (35)"/>
          <p:cNvPicPr>
            <a:picLocks noChangeAspect="1"/>
          </p:cNvPicPr>
          <p:nvPr/>
        </p:nvPicPr>
        <p:blipFill>
          <a:blip r:embed="rId1"/>
          <a:stretch>
            <a:fillRect/>
          </a:stretch>
        </p:blipFill>
        <p:spPr>
          <a:xfrm>
            <a:off x="311150" y="1245870"/>
            <a:ext cx="8566785" cy="37064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36)"/>
          <p:cNvPicPr>
            <a:picLocks noChangeAspect="1"/>
          </p:cNvPicPr>
          <p:nvPr/>
        </p:nvPicPr>
        <p:blipFill>
          <a:blip r:embed="rId1"/>
          <a:stretch>
            <a:fillRect/>
          </a:stretch>
        </p:blipFill>
        <p:spPr>
          <a:xfrm>
            <a:off x="387350" y="318770"/>
            <a:ext cx="8259445" cy="45396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38)"/>
          <p:cNvPicPr>
            <a:picLocks noChangeAspect="1"/>
          </p:cNvPicPr>
          <p:nvPr/>
        </p:nvPicPr>
        <p:blipFill>
          <a:blip r:embed="rId1"/>
          <a:stretch>
            <a:fillRect/>
          </a:stretch>
        </p:blipFill>
        <p:spPr>
          <a:xfrm>
            <a:off x="387350" y="385445"/>
            <a:ext cx="8174990" cy="4384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pic>
        <p:nvPicPr>
          <p:cNvPr id="4" name="Picture 3" descr="Screenshot (40)"/>
          <p:cNvPicPr>
            <a:picLocks noChangeAspect="1"/>
          </p:cNvPicPr>
          <p:nvPr/>
        </p:nvPicPr>
        <p:blipFill>
          <a:blip r:embed="rId1"/>
          <a:stretch>
            <a:fillRect/>
          </a:stretch>
        </p:blipFill>
        <p:spPr>
          <a:xfrm>
            <a:off x="387350" y="603250"/>
            <a:ext cx="8368665" cy="3965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42)"/>
          <p:cNvPicPr>
            <a:picLocks noChangeAspect="1"/>
          </p:cNvPicPr>
          <p:nvPr/>
        </p:nvPicPr>
        <p:blipFill>
          <a:blip r:embed="rId1"/>
          <a:stretch>
            <a:fillRect/>
          </a:stretch>
        </p:blipFill>
        <p:spPr>
          <a:xfrm>
            <a:off x="387350" y="535305"/>
            <a:ext cx="8271510" cy="41230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latin typeface="Times New Roman" panose="02020603050405020304" charset="0"/>
                <a:cs typeface="Times New Roman" panose="02020603050405020304" charset="0"/>
              </a:rPr>
              <a:t>References</a:t>
            </a:r>
            <a:endParaRPr lang="en-GB" sz="4000">
              <a:latin typeface="Times New Roman" panose="02020603050405020304" charset="0"/>
              <a:cs typeface="Times New Roman" panose="02020603050405020304" charset="0"/>
            </a:endParaRPr>
          </a:p>
        </p:txBody>
      </p:sp>
      <p:sp>
        <p:nvSpPr>
          <p:cNvPr id="138" name="Google Shape;138;p25"/>
          <p:cNvSpPr txBox="1"/>
          <p:nvPr>
            <p:ph type="body" idx="1"/>
          </p:nvPr>
        </p:nvSpPr>
        <p:spPr>
          <a:xfrm>
            <a:off x="325925" y="1313750"/>
            <a:ext cx="7829400" cy="3358800"/>
          </a:xfrm>
          <a:prstGeom prst="rect">
            <a:avLst/>
          </a:prstGeom>
        </p:spPr>
        <p:txBody>
          <a:bodyPr spcFirstLastPara="1" wrap="square" lIns="91425" tIns="91425" rIns="91425" bIns="91425" anchor="t" anchorCtr="0">
            <a:normAutofit fontScale="25000"/>
          </a:bodyPr>
          <a:lstStyle/>
          <a:p>
            <a:pPr marL="0" lvl="0" indent="0" algn="just" rtl="0">
              <a:lnSpc>
                <a:spcPct val="150000"/>
              </a:lnSpc>
              <a:spcBef>
                <a:spcPts val="0"/>
              </a:spcBef>
              <a:spcAft>
                <a:spcPts val="0"/>
              </a:spcAft>
              <a:buNone/>
            </a:pPr>
            <a:r>
              <a:rPr lang="en-GB" sz="7200">
                <a:latin typeface="Times New Roman" panose="02020603050405020304" charset="0"/>
                <a:cs typeface="Times New Roman" panose="02020603050405020304" charset="0"/>
              </a:rPr>
              <a:t>1.</a:t>
            </a:r>
            <a:r>
              <a:rPr lang="en-GB" sz="7200" u="sng">
                <a:solidFill>
                  <a:schemeClr val="hlink"/>
                </a:solidFill>
                <a:latin typeface="Times New Roman" panose="02020603050405020304" charset="0"/>
                <a:cs typeface="Times New Roman" panose="02020603050405020304" charset="0"/>
                <a:hlinkClick r:id="rId1"/>
              </a:rPr>
              <a:t>http://snap.stanford.edu/data/web-Amazon-links.html</a:t>
            </a:r>
            <a:endParaRPr sz="7200">
              <a:latin typeface="Times New Roman" panose="02020603050405020304" charset="0"/>
              <a:cs typeface="Times New Roman" panose="02020603050405020304" charset="0"/>
            </a:endParaRPr>
          </a:p>
          <a:p>
            <a:pPr marL="0" lvl="0" indent="0" algn="just" rtl="0">
              <a:lnSpc>
                <a:spcPct val="150000"/>
              </a:lnSpc>
              <a:spcBef>
                <a:spcPts val="1200"/>
              </a:spcBef>
              <a:spcAft>
                <a:spcPts val="0"/>
              </a:spcAft>
              <a:buNone/>
            </a:pPr>
            <a:r>
              <a:rPr lang="en-GB" sz="7200">
                <a:latin typeface="Times New Roman" panose="02020603050405020304" charset="0"/>
                <a:cs typeface="Times New Roman" panose="02020603050405020304" charset="0"/>
              </a:rPr>
              <a:t>2.</a:t>
            </a:r>
            <a:r>
              <a:rPr lang="en-GB" sz="7200" u="sng">
                <a:solidFill>
                  <a:schemeClr val="hlink"/>
                </a:solidFill>
                <a:latin typeface="Times New Roman" panose="02020603050405020304" charset="0"/>
                <a:cs typeface="Times New Roman" panose="02020603050405020304" charset="0"/>
                <a:hlinkClick r:id="rId2"/>
              </a:rPr>
              <a:t>https://dspace.mit.edu/bitstream/handle/1721.1/119727/1078649610-MIT.pdf</a:t>
            </a:r>
            <a:endParaRPr sz="7200">
              <a:latin typeface="Times New Roman" panose="02020603050405020304" charset="0"/>
              <a:cs typeface="Times New Roman" panose="02020603050405020304" charset="0"/>
            </a:endParaRPr>
          </a:p>
          <a:p>
            <a:pPr marL="0" lvl="0" indent="0" algn="just" rtl="0">
              <a:lnSpc>
                <a:spcPct val="150000"/>
              </a:lnSpc>
              <a:spcBef>
                <a:spcPts val="1200"/>
              </a:spcBef>
              <a:spcAft>
                <a:spcPts val="0"/>
              </a:spcAft>
              <a:buNone/>
            </a:pPr>
            <a:r>
              <a:rPr lang="en-GB" sz="7200">
                <a:latin typeface="Times New Roman" panose="02020603050405020304" charset="0"/>
                <a:cs typeface="Times New Roman" panose="02020603050405020304" charset="0"/>
              </a:rPr>
              <a:t>3. </a:t>
            </a:r>
            <a:r>
              <a:rPr lang="en-GB" sz="7200" u="sng">
                <a:solidFill>
                  <a:schemeClr val="hlink"/>
                </a:solidFill>
                <a:latin typeface="Times New Roman" panose="02020603050405020304" charset="0"/>
                <a:cs typeface="Times New Roman" panose="02020603050405020304" charset="0"/>
                <a:hlinkClick r:id="rId3"/>
              </a:rPr>
              <a:t>https://www.cs.uic.edu/~liub/FBS/sentiment-analysis.html</a:t>
            </a:r>
            <a:endParaRPr sz="7200">
              <a:latin typeface="Times New Roman" panose="02020603050405020304" charset="0"/>
              <a:cs typeface="Times New Roman" panose="02020603050405020304" charset="0"/>
            </a:endParaRPr>
          </a:p>
          <a:p>
            <a:pPr marL="0" lvl="0" indent="0" algn="just" rtl="0">
              <a:lnSpc>
                <a:spcPct val="150000"/>
              </a:lnSpc>
              <a:spcBef>
                <a:spcPts val="1200"/>
              </a:spcBef>
              <a:spcAft>
                <a:spcPts val="0"/>
              </a:spcAft>
              <a:buNone/>
            </a:pPr>
            <a:r>
              <a:rPr lang="en-GB" sz="7200">
                <a:latin typeface="Times New Roman" panose="02020603050405020304" charset="0"/>
                <a:cs typeface="Times New Roman" panose="02020603050405020304" charset="0"/>
              </a:rPr>
              <a:t>4.</a:t>
            </a:r>
            <a:r>
              <a:rPr lang="en-GB" sz="7200" u="sng">
                <a:solidFill>
                  <a:schemeClr val="hlink"/>
                </a:solidFill>
                <a:latin typeface="Times New Roman" panose="02020603050405020304" charset="0"/>
                <a:cs typeface="Times New Roman" panose="02020603050405020304" charset="0"/>
                <a:hlinkClick r:id="rId4"/>
              </a:rPr>
              <a:t>https://www.marketwatch.com/story/10-secrets-to-uncovering-which-online-reviewsare-fake</a:t>
            </a:r>
            <a:endParaRPr sz="7200">
              <a:latin typeface="Times New Roman" panose="02020603050405020304" charset="0"/>
              <a:cs typeface="Times New Roman" panose="02020603050405020304" charset="0"/>
            </a:endParaRPr>
          </a:p>
          <a:p>
            <a:pPr marL="0" lvl="0" indent="0" algn="just" rtl="0">
              <a:lnSpc>
                <a:spcPct val="150000"/>
              </a:lnSpc>
              <a:spcBef>
                <a:spcPts val="1200"/>
              </a:spcBef>
              <a:spcAft>
                <a:spcPts val="0"/>
              </a:spcAft>
              <a:buNone/>
            </a:pPr>
            <a:r>
              <a:rPr lang="en-GB" sz="7200">
                <a:latin typeface="Times New Roman" panose="02020603050405020304" charset="0"/>
                <a:cs typeface="Times New Roman" panose="02020603050405020304" charset="0"/>
              </a:rPr>
              <a:t>5.: </a:t>
            </a:r>
            <a:r>
              <a:rPr lang="en-GB" sz="7200" u="sng">
                <a:solidFill>
                  <a:schemeClr val="hlink"/>
                </a:solidFill>
                <a:latin typeface="Times New Roman" panose="02020603050405020304" charset="0"/>
                <a:cs typeface="Times New Roman" panose="02020603050405020304" charset="0"/>
                <a:hlinkClick r:id="rId5"/>
              </a:rPr>
              <a:t>https://li.st/jesseno/positivenegative-and-neutral-emojis-6EGfnd2QhBsa3t6Gp0FRP</a:t>
            </a:r>
            <a:endParaRPr sz="7200">
              <a:latin typeface="Times New Roman" panose="02020603050405020304" charset="0"/>
              <a:cs typeface="Times New Roman" panose="02020603050405020304" charset="0"/>
            </a:endParaRPr>
          </a:p>
          <a:p>
            <a:pPr marL="0" lvl="0" indent="0" algn="just" rtl="0">
              <a:spcBef>
                <a:spcPts val="1200"/>
              </a:spcBef>
              <a:spcAft>
                <a:spcPts val="0"/>
              </a:spcAft>
              <a:buNone/>
            </a:pPr>
            <a:endParaRPr sz="7200">
              <a:latin typeface="Times New Roman" panose="02020603050405020304" charset="0"/>
              <a:cs typeface="Times New Roman" panose="02020603050405020304" charset="0"/>
            </a:endParaRPr>
          </a:p>
          <a:p>
            <a:pPr marL="0" lvl="0" indent="0" algn="l" rtl="0">
              <a:spcBef>
                <a:spcPts val="1200"/>
              </a:spcBef>
              <a:spcAft>
                <a:spcPts val="0"/>
              </a:spcAft>
              <a:buNone/>
            </a:pPr>
            <a:endParaRPr sz="7200">
              <a:latin typeface="Times New Roman" panose="02020603050405020304" charset="0"/>
              <a:cs typeface="Times New Roman" panose="02020603050405020304" charset="0"/>
            </a:endParaRPr>
          </a:p>
          <a:p>
            <a:pPr marL="0" lvl="0" indent="0" algn="l" rtl="0">
              <a:spcBef>
                <a:spcPts val="1200"/>
              </a:spcBef>
              <a:spcAft>
                <a:spcPts val="0"/>
              </a:spcAft>
              <a:buNone/>
            </a:pPr>
            <a:endParaRPr sz="7200">
              <a:latin typeface="Times New Roman" panose="02020603050405020304" charset="0"/>
              <a:cs typeface="Times New Roman" panose="02020603050405020304" charset="0"/>
            </a:endParaRPr>
          </a:p>
          <a:p>
            <a:pPr marL="0" lvl="0" indent="0" algn="l" rtl="0">
              <a:spcBef>
                <a:spcPts val="1200"/>
              </a:spcBef>
              <a:spcAft>
                <a:spcPts val="1200"/>
              </a:spcAft>
              <a:buNone/>
            </a:pPr>
            <a:endParaRPr sz="7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5"/>
          <p:cNvSpPr txBox="1"/>
          <p:nvPr>
            <p:ph type="body" idx="1"/>
          </p:nvPr>
        </p:nvSpPr>
        <p:spPr>
          <a:xfrm>
            <a:off x="401320" y="1381760"/>
            <a:ext cx="8354695" cy="354711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0"/>
              </a:spcAft>
              <a:buClr>
                <a:schemeClr val="dk2"/>
              </a:buClr>
              <a:buSzPct val="61000"/>
              <a:buFont typeface="+mj-lt"/>
              <a:buNone/>
            </a:pPr>
            <a:r>
              <a:rPr lang="en-GB" sz="2000">
                <a:latin typeface="Times New Roman" panose="02020603050405020304" charset="0"/>
                <a:cs typeface="Times New Roman" panose="02020603050405020304" charset="0"/>
              </a:rPr>
              <a:t>Introduction </a:t>
            </a:r>
            <a:endParaRPr 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GB" sz="2000">
                <a:latin typeface="Times New Roman" panose="02020603050405020304" charset="0"/>
                <a:cs typeface="Times New Roman" panose="02020603050405020304" charset="0"/>
              </a:rPr>
              <a:t>Overview </a:t>
            </a:r>
            <a:endParaRPr 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GB" sz="2000">
                <a:latin typeface="Times New Roman" panose="02020603050405020304" charset="0"/>
                <a:cs typeface="Times New Roman" panose="02020603050405020304" charset="0"/>
              </a:rPr>
              <a:t>Requirements</a:t>
            </a:r>
            <a:endParaRPr 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IN" altLang="en-GB" sz="2000">
                <a:latin typeface="Times New Roman" panose="02020603050405020304" charset="0"/>
                <a:cs typeface="Times New Roman" panose="02020603050405020304" charset="0"/>
              </a:rPr>
              <a:t>Implementation Architecture</a:t>
            </a:r>
            <a:endParaRPr 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IN" altLang="en-GB" sz="2000">
                <a:latin typeface="Times New Roman" panose="02020603050405020304" charset="0"/>
                <a:cs typeface="Times New Roman" panose="02020603050405020304" charset="0"/>
              </a:rPr>
              <a:t>Steps</a:t>
            </a:r>
            <a:endParaRPr lang="en-IN" alt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IN" altLang="en-GB" sz="2000">
                <a:latin typeface="Times New Roman" panose="02020603050405020304" charset="0"/>
                <a:cs typeface="Times New Roman" panose="02020603050405020304" charset="0"/>
              </a:rPr>
              <a:t>TextBlob</a:t>
            </a:r>
            <a:endParaRPr lang="en-IN" alt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IN" altLang="en-GB" sz="2000">
                <a:latin typeface="Times New Roman" panose="02020603050405020304" charset="0"/>
                <a:cs typeface="Times New Roman" panose="02020603050405020304" charset="0"/>
              </a:rPr>
              <a:t>Features</a:t>
            </a:r>
            <a:endParaRPr lang="en-IN" alt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IN" altLang="en-GB" sz="2000">
                <a:latin typeface="Times New Roman" panose="02020603050405020304" charset="0"/>
                <a:cs typeface="Times New Roman" panose="02020603050405020304" charset="0"/>
              </a:rPr>
              <a:t>Fake review Detection</a:t>
            </a:r>
            <a:endParaRPr lang="en-IN" altLang="en-GB" sz="2000">
              <a:latin typeface="Times New Roman" panose="02020603050405020304" charset="0"/>
              <a:cs typeface="Times New Roman" panose="02020603050405020304" charset="0"/>
            </a:endParaRPr>
          </a:p>
          <a:p>
            <a:pPr marL="0" lvl="0" indent="0" algn="l" rtl="0">
              <a:lnSpc>
                <a:spcPct val="70000"/>
              </a:lnSpc>
              <a:spcBef>
                <a:spcPts val="1200"/>
              </a:spcBef>
              <a:spcAft>
                <a:spcPts val="0"/>
              </a:spcAft>
              <a:buClr>
                <a:schemeClr val="dk2"/>
              </a:buClr>
              <a:buSzPct val="61000"/>
              <a:buFont typeface="+mj-lt"/>
              <a:buNone/>
            </a:pPr>
            <a:r>
              <a:rPr lang="en-IN" altLang="en-GB" sz="2000">
                <a:latin typeface="Times New Roman" panose="02020603050405020304" charset="0"/>
                <a:cs typeface="Times New Roman" panose="02020603050405020304" charset="0"/>
              </a:rPr>
              <a:t>Final Output</a:t>
            </a:r>
            <a:endParaRPr lang="en-IN" altLang="en-GB" sz="2000">
              <a:latin typeface="Times New Roman" panose="02020603050405020304" charset="0"/>
              <a:cs typeface="Times New Roman" panose="02020603050405020304" charset="0"/>
            </a:endParaRPr>
          </a:p>
        </p:txBody>
      </p:sp>
      <p:sp>
        <p:nvSpPr>
          <p:cNvPr id="77" name="Google Shape;77;p15"/>
          <p:cNvSpPr txBox="1"/>
          <p:nvPr>
            <p:ph type="title"/>
          </p:nvPr>
        </p:nvSpPr>
        <p:spPr>
          <a:xfrm>
            <a:off x="322580" y="290195"/>
            <a:ext cx="8368030" cy="71945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4000">
                <a:latin typeface="Times New Roman" panose="02020603050405020304" charset="0"/>
                <a:cs typeface="Times New Roman" panose="02020603050405020304" charset="0"/>
              </a:rPr>
              <a:t>Agenda</a:t>
            </a:r>
            <a:endParaRPr lang="en-GB" sz="40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grpSp>
        <p:nvGrpSpPr>
          <p:cNvPr id="143" name="Google Shape;143;p26"/>
          <p:cNvGrpSpPr/>
          <p:nvPr/>
        </p:nvGrpSpPr>
        <p:grpSpPr>
          <a:xfrm>
            <a:off x="1062582" y="1097755"/>
            <a:ext cx="1233485" cy="1233485"/>
            <a:chOff x="1700550" y="1498632"/>
            <a:chExt cx="1053900" cy="1053900"/>
          </a:xfrm>
        </p:grpSpPr>
        <p:sp>
          <p:nvSpPr>
            <p:cNvPr id="144" name="Google Shape;144;p26"/>
            <p:cNvSpPr/>
            <p:nvPr/>
          </p:nvSpPr>
          <p:spPr>
            <a:xfrm>
              <a:off x="1700550" y="1498632"/>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6"/>
            <p:cNvSpPr/>
            <p:nvPr/>
          </p:nvSpPr>
          <p:spPr>
            <a:xfrm>
              <a:off x="1956450" y="1729405"/>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 name="Google Shape;146;p26"/>
          <p:cNvGrpSpPr/>
          <p:nvPr/>
        </p:nvGrpSpPr>
        <p:grpSpPr>
          <a:xfrm>
            <a:off x="2508948" y="1097755"/>
            <a:ext cx="1233485" cy="1233485"/>
            <a:chOff x="2872812" y="1498619"/>
            <a:chExt cx="1053900" cy="1053900"/>
          </a:xfrm>
        </p:grpSpPr>
        <p:sp>
          <p:nvSpPr>
            <p:cNvPr id="147" name="Google Shape;147;p26"/>
            <p:cNvSpPr/>
            <p:nvPr/>
          </p:nvSpPr>
          <p:spPr>
            <a:xfrm>
              <a:off x="2872812" y="1498619"/>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6"/>
            <p:cNvSpPr/>
            <p:nvPr/>
          </p:nvSpPr>
          <p:spPr>
            <a:xfrm>
              <a:off x="3128712" y="1729418"/>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26"/>
          <p:cNvGrpSpPr/>
          <p:nvPr/>
        </p:nvGrpSpPr>
        <p:grpSpPr>
          <a:xfrm>
            <a:off x="3918122" y="1097755"/>
            <a:ext cx="1233485" cy="1233485"/>
            <a:chOff x="4045050" y="1484544"/>
            <a:chExt cx="1053900" cy="1053900"/>
          </a:xfrm>
        </p:grpSpPr>
        <p:sp>
          <p:nvSpPr>
            <p:cNvPr id="150" name="Google Shape;150;p26"/>
            <p:cNvSpPr/>
            <p:nvPr/>
          </p:nvSpPr>
          <p:spPr>
            <a:xfrm>
              <a:off x="4045050" y="1484544"/>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6"/>
            <p:cNvSpPr/>
            <p:nvPr/>
          </p:nvSpPr>
          <p:spPr>
            <a:xfrm>
              <a:off x="4300950" y="1715343"/>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 name="Google Shape;152;p26"/>
          <p:cNvGrpSpPr/>
          <p:nvPr/>
        </p:nvGrpSpPr>
        <p:grpSpPr>
          <a:xfrm>
            <a:off x="5345886" y="1097755"/>
            <a:ext cx="1233485" cy="1233485"/>
            <a:chOff x="5217300" y="1498632"/>
            <a:chExt cx="1053900" cy="1053900"/>
          </a:xfrm>
        </p:grpSpPr>
        <p:sp>
          <p:nvSpPr>
            <p:cNvPr id="153" name="Google Shape;153;p26"/>
            <p:cNvSpPr/>
            <p:nvPr/>
          </p:nvSpPr>
          <p:spPr>
            <a:xfrm>
              <a:off x="5217300" y="1498632"/>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6"/>
            <p:cNvSpPr/>
            <p:nvPr/>
          </p:nvSpPr>
          <p:spPr>
            <a:xfrm>
              <a:off x="5473200" y="1729430"/>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 name="Google Shape;155;p26"/>
          <p:cNvGrpSpPr/>
          <p:nvPr/>
        </p:nvGrpSpPr>
        <p:grpSpPr>
          <a:xfrm>
            <a:off x="6773662" y="1097755"/>
            <a:ext cx="1233485" cy="1233485"/>
            <a:chOff x="6389550" y="1498632"/>
            <a:chExt cx="1053900" cy="1053900"/>
          </a:xfrm>
        </p:grpSpPr>
        <p:sp>
          <p:nvSpPr>
            <p:cNvPr id="156" name="Google Shape;156;p26"/>
            <p:cNvSpPr/>
            <p:nvPr/>
          </p:nvSpPr>
          <p:spPr>
            <a:xfrm>
              <a:off x="6389550" y="1498632"/>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6"/>
            <p:cNvSpPr/>
            <p:nvPr/>
          </p:nvSpPr>
          <p:spPr>
            <a:xfrm>
              <a:off x="6645450" y="1729430"/>
              <a:ext cx="542100" cy="515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 name="Google Shape;158;p26"/>
          <p:cNvSpPr txBox="1"/>
          <p:nvPr>
            <p:ph type="body" idx="4294967295"/>
          </p:nvPr>
        </p:nvSpPr>
        <p:spPr>
          <a:xfrm>
            <a:off x="1821925" y="2689500"/>
            <a:ext cx="6432600" cy="185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8100" i="1">
                <a:solidFill>
                  <a:srgbClr val="00FFFF"/>
                </a:solidFill>
                <a:latin typeface="Times New Roman" panose="02020603050405020304" charset="0"/>
                <a:cs typeface="Times New Roman" panose="02020603050405020304" charset="0"/>
              </a:rPr>
              <a:t>Than</a:t>
            </a:r>
            <a:r>
              <a:rPr lang="en-GB" sz="8100" i="1">
                <a:solidFill>
                  <a:srgbClr val="00FFFF"/>
                </a:solidFill>
                <a:latin typeface="Times New Roman" panose="02020603050405020304" charset="0"/>
                <a:cs typeface="Times New Roman" panose="02020603050405020304" charset="0"/>
              </a:rPr>
              <a:t>k You</a:t>
            </a:r>
            <a:r>
              <a:rPr lang="en-GB" sz="6100" i="1">
                <a:latin typeface="Times New Roman" panose="02020603050405020304" charset="0"/>
                <a:cs typeface="Times New Roman" panose="02020603050405020304" charset="0"/>
              </a:rPr>
              <a:t> </a:t>
            </a:r>
            <a:endParaRPr sz="6100" i="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ph type="body" idx="1"/>
          </p:nvPr>
        </p:nvSpPr>
        <p:spPr>
          <a:xfrm>
            <a:off x="387985" y="1304290"/>
            <a:ext cx="8368030" cy="3690620"/>
          </a:xfrm>
          <a:prstGeom prst="rect">
            <a:avLst/>
          </a:prstGeom>
        </p:spPr>
        <p:txBody>
          <a:bodyPr spcFirstLastPara="1" wrap="square" lIns="91425" tIns="91425" rIns="91425" bIns="91425" anchor="t" anchorCtr="0">
            <a:noAutofit/>
          </a:bodyPr>
          <a:lstStyle/>
          <a:p>
            <a:pPr marL="0" lvl="0" indent="0" algn="just" rtl="0">
              <a:lnSpc>
                <a:spcPct val="130000"/>
              </a:lnSpc>
              <a:spcBef>
                <a:spcPts val="1200"/>
              </a:spcBef>
              <a:spcAft>
                <a:spcPts val="1200"/>
              </a:spcAft>
              <a:buNone/>
            </a:pP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Now a  days online buyers are so much aware and sensitive to product reviews.usually before buying any product from e-commerce they use to read product review and ratings.That’s why it is too much necessary e-commerce website owners to keep watch on product reviews and description.Users use to blame e-commerce websites if they sell product with bad reviews rather than product manufacturers which may ruin the reputation of e-commerce website and brand.</a:t>
            </a:r>
            <a:r>
              <a:rPr lang="en-GB" sz="2000" b="1">
                <a:solidFill>
                  <a:srgbClr val="FFFFFF"/>
                </a:solidFill>
                <a:latin typeface="Times New Roman" panose="02020603050405020304" charset="0"/>
                <a:ea typeface="Arial" panose="020B0604020202020204"/>
                <a:cs typeface="Times New Roman" panose="02020603050405020304" charset="0"/>
                <a:sym typeface="Arial" panose="020B0604020202020204"/>
              </a:rPr>
              <a:t>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Sometimes competitors use fake reviews to improve their sells.For such e-commerce website owners ,we have created one product system which is fake product review detection and analysis.</a:t>
            </a:r>
            <a:endParaRPr sz="2000">
              <a:solidFill>
                <a:srgbClr val="FFFFFF"/>
              </a:solidFill>
              <a:latin typeface="Times New Roman" panose="02020603050405020304" charset="0"/>
              <a:cs typeface="Times New Roman" panose="02020603050405020304" charset="0"/>
            </a:endParaRPr>
          </a:p>
          <a:p>
            <a:pPr marL="0" lvl="0" indent="0" algn="just" rtl="0">
              <a:lnSpc>
                <a:spcPct val="130000"/>
              </a:lnSpc>
              <a:spcBef>
                <a:spcPts val="1200"/>
              </a:spcBef>
              <a:spcAft>
                <a:spcPts val="1200"/>
              </a:spcAft>
              <a:buNone/>
            </a:pPr>
            <a:endParaRPr sz="2000" b="1">
              <a:solidFill>
                <a:srgbClr val="FFFFFF"/>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89" name="Google Shape;89;p17"/>
          <p:cNvSpPr txBox="1"/>
          <p:nvPr>
            <p:ph type="title"/>
          </p:nvPr>
        </p:nvSpPr>
        <p:spPr>
          <a:xfrm>
            <a:off x="387985" y="307340"/>
            <a:ext cx="8368030" cy="75057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GB" sz="4000">
                <a:latin typeface="Times New Roman" panose="02020603050405020304" charset="0"/>
                <a:cs typeface="Times New Roman" panose="02020603050405020304" charset="0"/>
              </a:rPr>
              <a:t>Introduction </a:t>
            </a:r>
            <a:endParaRPr lang="en-GB" sz="4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8"/>
          <p:cNvSpPr txBox="1"/>
          <p:nvPr>
            <p:ph type="body" idx="1"/>
          </p:nvPr>
        </p:nvSpPr>
        <p:spPr>
          <a:xfrm>
            <a:off x="387985" y="1425575"/>
            <a:ext cx="8368030" cy="3317240"/>
          </a:xfrm>
          <a:prstGeom prst="rect">
            <a:avLst/>
          </a:prstGeom>
        </p:spPr>
        <p:txBody>
          <a:bodyPr spcFirstLastPara="1" wrap="square" lIns="91425" tIns="91425" rIns="91425" bIns="91425" anchor="t" anchorCtr="0">
            <a:noAutofit/>
          </a:bodyPr>
          <a:lstStyle/>
          <a:p>
            <a:pPr marL="0" lvl="0" indent="0" algn="just" rtl="0">
              <a:lnSpc>
                <a:spcPct val="130000"/>
              </a:lnSpc>
              <a:spcBef>
                <a:spcPts val="1200"/>
              </a:spcBef>
              <a:spcAft>
                <a:spcPts val="0"/>
              </a:spcAft>
              <a:buNone/>
            </a:pP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This system helps the user to find out correct review of the product and remove it from the portal if it is fake.</a:t>
            </a: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 </a:t>
            </a:r>
            <a:r>
              <a:rPr lang="en-US" altLang="en-IN" sz="2000">
                <a:solidFill>
                  <a:srgbClr val="FFFFFF"/>
                </a:solidFill>
                <a:latin typeface="Times New Roman" panose="02020603050405020304" charset="0"/>
                <a:ea typeface="Arial" panose="020B0604020202020204"/>
                <a:cs typeface="Times New Roman" panose="02020603050405020304" charset="0"/>
                <a:sym typeface="Arial" panose="020B0604020202020204"/>
              </a:rPr>
              <a:t>W</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e </a:t>
            </a:r>
            <a:r>
              <a:rPr lang="en-US"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need to</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 provid</a:t>
            </a:r>
            <a:r>
              <a:rPr lang="en-US"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e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e-commerce owner login id for accessing </a:t>
            </a:r>
            <a:r>
              <a:rPr lang="en-US"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web portal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with one secured key.Through that id,owner can over look on various items and can give survey about those items. </a:t>
            </a:r>
            <a:endPar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30000"/>
              </a:lnSpc>
              <a:spcBef>
                <a:spcPts val="1200"/>
              </a:spcBef>
              <a:spcAft>
                <a:spcPts val="0"/>
              </a:spcAft>
              <a:buNone/>
            </a:pP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To find out the audit is certified,framework will track IP address of the client if the framework watch counterfeit survey send by a similar IP address numerous multiple times, it will illuminate the administrator to explore that survey from the framework.</a:t>
            </a: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50000"/>
              </a:lnSpc>
              <a:spcBef>
                <a:spcPts val="1200"/>
              </a:spcBef>
              <a:spcAft>
                <a:spcPts val="1200"/>
              </a:spcAft>
              <a:buNone/>
            </a:pPr>
            <a:endParaRPr>
              <a:solidFill>
                <a:srgbClr val="FFFFFF"/>
              </a:solidFill>
              <a:latin typeface="Arial" panose="020B0604020202020204"/>
              <a:ea typeface="Arial" panose="020B0604020202020204"/>
              <a:cs typeface="Arial" panose="020B0604020202020204"/>
              <a:sym typeface="Arial" panose="020B0604020202020204"/>
            </a:endParaRPr>
          </a:p>
          <a:p>
            <a:pPr marL="0" lvl="0" indent="0" algn="just" rtl="0">
              <a:lnSpc>
                <a:spcPct val="130000"/>
              </a:lnSpc>
              <a:spcBef>
                <a:spcPts val="1200"/>
              </a:spcBef>
              <a:spcAft>
                <a:spcPts val="0"/>
              </a:spcAft>
              <a:buNone/>
            </a:pPr>
            <a:endParaRPr lang="en-GB">
              <a:solidFill>
                <a:srgbClr val="FFFFFF"/>
              </a:solidFill>
              <a:latin typeface="Arial" panose="020B0604020202020204"/>
              <a:ea typeface="Arial" panose="020B0604020202020204"/>
              <a:cs typeface="Arial" panose="020B0604020202020204"/>
              <a:sym typeface="Arial" panose="020B0604020202020204"/>
            </a:endParaRPr>
          </a:p>
          <a:p>
            <a:pPr marL="0" lvl="0" indent="0" algn="just" rtl="0">
              <a:lnSpc>
                <a:spcPct val="130000"/>
              </a:lnSpc>
              <a:spcBef>
                <a:spcPts val="1200"/>
              </a:spcBef>
              <a:spcAft>
                <a:spcPts val="0"/>
              </a:spcAft>
              <a:buNone/>
            </a:pPr>
            <a:endParaRPr>
              <a:solidFill>
                <a:srgbClr val="FFFFFF"/>
              </a:solidFill>
              <a:latin typeface="Arial" panose="020B0604020202020204"/>
              <a:ea typeface="Arial" panose="020B0604020202020204"/>
              <a:cs typeface="Arial" panose="020B0604020202020204"/>
              <a:sym typeface="Arial" panose="020B0604020202020204"/>
            </a:endParaRPr>
          </a:p>
        </p:txBody>
      </p:sp>
      <p:sp>
        <p:nvSpPr>
          <p:cNvPr id="95" name="Google Shape;95;p18"/>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GB" sz="4000">
                <a:latin typeface="Times New Roman" panose="02020603050405020304" charset="0"/>
                <a:cs typeface="Times New Roman" panose="02020603050405020304" charset="0"/>
              </a:rPr>
              <a:t>Overview  </a:t>
            </a:r>
            <a:endParaRPr lang="en-GB" sz="4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0"/>
          <p:cNvSpPr txBox="1"/>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just" rtl="0">
              <a:lnSpc>
                <a:spcPct val="100000"/>
              </a:lnSpc>
              <a:spcBef>
                <a:spcPts val="1200"/>
              </a:spcBef>
              <a:spcAft>
                <a:spcPts val="0"/>
              </a:spcAft>
              <a:buNone/>
            </a:pPr>
            <a:r>
              <a:rPr 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Hardware Requirements</a:t>
            </a:r>
            <a:endParaRPr 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00000"/>
              </a:lnSpc>
              <a:spcBef>
                <a:spcPts val="1200"/>
              </a:spcBef>
              <a:spcAft>
                <a:spcPts val="0"/>
              </a:spcAft>
              <a:buNone/>
            </a:pPr>
            <a:r>
              <a:rPr lang="en-GB" sz="2000" i="1">
                <a:solidFill>
                  <a:srgbClr val="FFFFFF"/>
                </a:solidFill>
                <a:latin typeface="Times New Roman" panose="02020603050405020304" charset="0"/>
                <a:ea typeface="Arial" panose="020B0604020202020204"/>
                <a:cs typeface="Times New Roman" panose="02020603050405020304" charset="0"/>
                <a:sym typeface="Arial" panose="020B0604020202020204"/>
              </a:rPr>
              <a:t>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Processor </a:t>
            </a: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 i</a:t>
            </a: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3</a:t>
            </a: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00000"/>
              </a:lnSpc>
              <a:spcBef>
                <a:spcPts val="1200"/>
              </a:spcBef>
              <a:spcAft>
                <a:spcPts val="0"/>
              </a:spcAft>
              <a:buNone/>
            </a:pP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Memory</a:t>
            </a: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 </a:t>
            </a: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4</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GB RAM </a:t>
            </a: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10000"/>
              </a:lnSpc>
              <a:spcBef>
                <a:spcPts val="1200"/>
              </a:spcBef>
              <a:spcAft>
                <a:spcPts val="1200"/>
              </a:spcAft>
              <a:buNone/>
            </a:pPr>
            <a:r>
              <a:rPr sz="2000">
                <a:solidFill>
                  <a:srgbClr val="FFFFFF"/>
                </a:solidFill>
                <a:latin typeface="Times New Roman" panose="02020603050405020304" charset="0"/>
                <a:ea typeface="Arial" panose="020B0604020202020204"/>
                <a:cs typeface="Times New Roman" panose="02020603050405020304" charset="0"/>
                <a:sym typeface="Arial" panose="020B0604020202020204"/>
              </a:rPr>
              <a:t>System</a:t>
            </a:r>
            <a:r>
              <a:rPr lang="en-IN" sz="2000">
                <a:solidFill>
                  <a:srgbClr val="FFFFFF"/>
                </a:solidFill>
                <a:latin typeface="Times New Roman" panose="02020603050405020304" charset="0"/>
                <a:ea typeface="Arial" panose="020B0604020202020204"/>
                <a:cs typeface="Times New Roman" panose="02020603050405020304" charset="0"/>
                <a:sym typeface="Arial" panose="020B0604020202020204"/>
              </a:rPr>
              <a:t>  </a:t>
            </a:r>
            <a:r>
              <a:rPr sz="2000">
                <a:solidFill>
                  <a:srgbClr val="FFFFFF"/>
                </a:solidFill>
                <a:latin typeface="Times New Roman" panose="02020603050405020304" charset="0"/>
                <a:ea typeface="Arial" panose="020B0604020202020204"/>
                <a:cs typeface="Times New Roman" panose="02020603050405020304" charset="0"/>
                <a:sym typeface="Arial" panose="020B0604020202020204"/>
              </a:rPr>
              <a:t>: 64bit OS</a:t>
            </a: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107" name="Google Shape;107;p20"/>
          <p:cNvSpPr txBox="1"/>
          <p:nvPr>
            <p:ph type="title"/>
          </p:nvPr>
        </p:nvSpPr>
        <p:spPr>
          <a:xfrm>
            <a:off x="387900" y="458025"/>
            <a:ext cx="8368200" cy="686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sz="4000">
                <a:latin typeface="Times New Roman" panose="02020603050405020304" charset="0"/>
                <a:cs typeface="Times New Roman" panose="02020603050405020304" charset="0"/>
              </a:rPr>
              <a:t>Requirements </a:t>
            </a:r>
            <a:endParaRPr lang="en-GB" sz="4000">
              <a:latin typeface="Times New Roman" panose="02020603050405020304" charset="0"/>
              <a:cs typeface="Times New Roman" panose="02020603050405020304" charset="0"/>
            </a:endParaRPr>
          </a:p>
        </p:txBody>
      </p:sp>
      <p:sp>
        <p:nvSpPr>
          <p:cNvPr id="108" name="Google Shape;108;p20"/>
          <p:cNvSpPr txBox="1"/>
          <p:nvPr>
            <p:ph type="body" idx="2"/>
          </p:nvPr>
        </p:nvSpPr>
        <p:spPr>
          <a:xfrm>
            <a:off x="4572000" y="1489710"/>
            <a:ext cx="4184015" cy="34734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000" u="sng">
                <a:solidFill>
                  <a:srgbClr val="00FFFF"/>
                </a:solidFill>
                <a:latin typeface="Times New Roman" panose="02020603050405020304" charset="0"/>
                <a:cs typeface="Times New Roman" panose="02020603050405020304" charset="0"/>
              </a:rPr>
              <a:t>Software Requirements</a:t>
            </a:r>
            <a:endParaRPr sz="2000" u="sng">
              <a:solidFill>
                <a:srgbClr val="00FFFF"/>
              </a:solidFill>
              <a:latin typeface="Times New Roman" panose="02020603050405020304" charset="0"/>
              <a:cs typeface="Times New Roman" panose="02020603050405020304" charset="0"/>
            </a:endParaRPr>
          </a:p>
          <a:p>
            <a:pPr marL="0" lvl="0" indent="0" algn="just" rtl="0">
              <a:lnSpc>
                <a:spcPct val="125000"/>
              </a:lnSpc>
              <a:spcBef>
                <a:spcPts val="1200"/>
              </a:spcBef>
              <a:spcAft>
                <a:spcPts val="0"/>
              </a:spcAft>
              <a:buNone/>
            </a:pPr>
            <a:r>
              <a:rPr lang="en-GB" sz="2000">
                <a:latin typeface="Times New Roman" panose="02020603050405020304" charset="0"/>
                <a:cs typeface="Times New Roman" panose="02020603050405020304" charset="0"/>
              </a:rPr>
              <a:t>Operating system : Windows</a:t>
            </a:r>
            <a:r>
              <a:rPr lang="en-IN" altLang="en-GB" sz="2000">
                <a:latin typeface="Times New Roman" panose="02020603050405020304" charset="0"/>
                <a:cs typeface="Times New Roman" panose="02020603050405020304" charset="0"/>
              </a:rPr>
              <a:t> 10</a:t>
            </a:r>
            <a:endParaRPr lang="en-IN" altLang="en-GB" sz="2000">
              <a:latin typeface="Times New Roman" panose="02020603050405020304" charset="0"/>
              <a:cs typeface="Times New Roman" panose="02020603050405020304" charset="0"/>
            </a:endParaRPr>
          </a:p>
          <a:p>
            <a:pPr marL="0" lvl="0" indent="0" algn="just" rtl="0">
              <a:lnSpc>
                <a:spcPct val="125000"/>
              </a:lnSpc>
              <a:spcBef>
                <a:spcPts val="1200"/>
              </a:spcBef>
              <a:spcAft>
                <a:spcPts val="0"/>
              </a:spcAft>
              <a:buNone/>
            </a:pPr>
            <a:r>
              <a:rPr lang="en-GB" sz="2000">
                <a:latin typeface="Times New Roman" panose="02020603050405020304" charset="0"/>
                <a:cs typeface="Times New Roman" panose="02020603050405020304" charset="0"/>
              </a:rPr>
              <a:t>Programming Language : python </a:t>
            </a:r>
            <a:r>
              <a:rPr lang="en-IN" altLang="en-GB" sz="2000">
                <a:latin typeface="Times New Roman" panose="02020603050405020304" charset="0"/>
                <a:cs typeface="Times New Roman" panose="02020603050405020304" charset="0"/>
              </a:rPr>
              <a:t>      3.5.2</a:t>
            </a:r>
            <a:endParaRPr sz="2000">
              <a:latin typeface="Times New Roman" panose="02020603050405020304" charset="0"/>
              <a:cs typeface="Times New Roman" panose="02020603050405020304" charset="0"/>
            </a:endParaRPr>
          </a:p>
          <a:p>
            <a:pPr marL="0" lvl="0" indent="0" algn="l" rtl="0">
              <a:lnSpc>
                <a:spcPct val="125000"/>
              </a:lnSpc>
              <a:spcBef>
                <a:spcPts val="1200"/>
              </a:spcBef>
              <a:spcAft>
                <a:spcPts val="0"/>
              </a:spcAft>
              <a:buNone/>
            </a:pPr>
            <a:r>
              <a:rPr lang="en-IN" altLang="en-GB" sz="2000">
                <a:latin typeface="Times New Roman" panose="02020603050405020304" charset="0"/>
                <a:cs typeface="Times New Roman" panose="02020603050405020304" charset="0"/>
              </a:rPr>
              <a:t>Libraries</a:t>
            </a:r>
            <a:r>
              <a:rPr lang="en-GB" sz="2000">
                <a:latin typeface="Times New Roman" panose="02020603050405020304" charset="0"/>
                <a:cs typeface="Times New Roman" panose="02020603050405020304" charset="0"/>
              </a:rPr>
              <a:t> : </a:t>
            </a:r>
            <a:r>
              <a:rPr lang="en-IN" altLang="en-GB" sz="2000">
                <a:latin typeface="Times New Roman" panose="02020603050405020304" charset="0"/>
                <a:cs typeface="Times New Roman" panose="02020603050405020304" charset="0"/>
              </a:rPr>
              <a:t>Numpy, scikit-learn, NLTK.</a:t>
            </a:r>
            <a:endParaRPr lang="en-IN" altLang="en-GB" sz="2000">
              <a:latin typeface="Times New Roman" panose="02020603050405020304" charset="0"/>
              <a:cs typeface="Times New Roman" panose="02020603050405020304" charset="0"/>
            </a:endParaRPr>
          </a:p>
          <a:p>
            <a:pPr marL="0" lvl="0" indent="0" algn="l" rtl="0">
              <a:lnSpc>
                <a:spcPct val="125000"/>
              </a:lnSpc>
              <a:spcBef>
                <a:spcPts val="1200"/>
              </a:spcBef>
              <a:spcAft>
                <a:spcPts val="0"/>
              </a:spcAft>
              <a:buNone/>
            </a:pPr>
            <a:r>
              <a:rPr lang="en-IN" sz="2000">
                <a:latin typeface="Times New Roman" panose="02020603050405020304" charset="0"/>
                <a:cs typeface="Times New Roman" panose="02020603050405020304" charset="0"/>
              </a:rPr>
              <a:t>Platform Used : Google Colab.</a:t>
            </a:r>
            <a:endParaRPr sz="2000">
              <a:latin typeface="Times New Roman" panose="02020603050405020304" charset="0"/>
              <a:cs typeface="Times New Roman" panose="02020603050405020304" charset="0"/>
            </a:endParaRPr>
          </a:p>
          <a:p>
            <a:pPr marL="0" lvl="0" indent="0" algn="l" rtl="0">
              <a:spcBef>
                <a:spcPts val="1200"/>
              </a:spcBef>
              <a:spcAft>
                <a:spcPts val="0"/>
              </a:spcAft>
              <a:buNone/>
            </a:pPr>
            <a:endParaRPr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387985" y="356235"/>
            <a:ext cx="8368030" cy="628650"/>
          </a:xfrm>
        </p:spPr>
        <p:txBody>
          <a:bodyPr>
            <a:normAutofit fontScale="90000"/>
          </a:bodyPr>
          <a:p>
            <a:r>
              <a:rPr lang="en-IN" altLang="en-US" sz="4445">
                <a:latin typeface="Times New Roman" panose="02020603050405020304" charset="0"/>
                <a:cs typeface="Times New Roman" panose="02020603050405020304" charset="0"/>
              </a:rPr>
              <a:t>Implementation Architecture</a:t>
            </a:r>
            <a:endParaRPr lang="en-IN" altLang="en-US" sz="4445">
              <a:latin typeface="Times New Roman" panose="02020603050405020304" charset="0"/>
              <a:cs typeface="Times New Roman" panose="02020603050405020304" charset="0"/>
            </a:endParaRPr>
          </a:p>
        </p:txBody>
      </p:sp>
      <p:sp>
        <p:nvSpPr>
          <p:cNvPr id="6" name="Text Placeholder 5"/>
          <p:cNvSpPr/>
          <p:nvPr>
            <p:ph type="body" idx="1"/>
          </p:nvPr>
        </p:nvSpPr>
        <p:spPr>
          <a:xfrm>
            <a:off x="387985" y="1206500"/>
            <a:ext cx="8368030" cy="3362325"/>
          </a:xfrm>
        </p:spPr>
        <p:txBody>
          <a:bodyPr/>
          <a:p>
            <a:pPr marL="114300" indent="0" algn="l">
              <a:buNone/>
            </a:pPr>
            <a:endParaRPr lang="en-IN" altLang="en-US"/>
          </a:p>
        </p:txBody>
      </p:sp>
      <p:pic>
        <p:nvPicPr>
          <p:cNvPr id="2" name="Picture 1" descr="Picture"/>
          <p:cNvPicPr>
            <a:picLocks noChangeAspect="1"/>
          </p:cNvPicPr>
          <p:nvPr/>
        </p:nvPicPr>
        <p:blipFill>
          <a:blip r:embed="rId1"/>
          <a:stretch>
            <a:fillRect/>
          </a:stretch>
        </p:blipFill>
        <p:spPr>
          <a:xfrm>
            <a:off x="388620" y="986155"/>
            <a:ext cx="8214360" cy="3987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1"/>
          <p:cNvSpPr txBox="1"/>
          <p:nvPr>
            <p:ph type="body" idx="1"/>
          </p:nvPr>
        </p:nvSpPr>
        <p:spPr>
          <a:xfrm>
            <a:off x="322580" y="1276350"/>
            <a:ext cx="8597265" cy="362712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1.Data Preprocessing :</a:t>
            </a:r>
            <a:r>
              <a:rPr lang="en-GB" sz="2000">
                <a:solidFill>
                  <a:srgbClr val="00FFFF"/>
                </a:solidFill>
                <a:latin typeface="Times New Roman" panose="02020603050405020304" charset="0"/>
                <a:ea typeface="Arial" panose="020B0604020202020204"/>
                <a:cs typeface="Times New Roman" panose="02020603050405020304" charset="0"/>
                <a:sym typeface="Arial" panose="020B0604020202020204"/>
              </a:rPr>
              <a:t> </a:t>
            </a:r>
            <a:r>
              <a:rPr lang="en-IN" altLang="en-GB" sz="2000">
                <a:solidFill>
                  <a:schemeClr val="tx1"/>
                </a:solidFill>
                <a:latin typeface="Times New Roman" panose="02020603050405020304" charset="0"/>
                <a:ea typeface="Arial" panose="020B0604020202020204"/>
                <a:cs typeface="Times New Roman" panose="02020603050405020304" charset="0"/>
                <a:sym typeface="Arial" panose="020B0604020202020204"/>
              </a:rPr>
              <a:t>Preprocess the data by removal of irrelevent and noisy as well as unrealiable data from the review dataset.</a:t>
            </a: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50000"/>
              </a:lnSpc>
              <a:spcBef>
                <a:spcPts val="1200"/>
              </a:spcBef>
              <a:spcAft>
                <a:spcPts val="1200"/>
              </a:spcAft>
              <a:buNone/>
            </a:pPr>
            <a:r>
              <a:rPr 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2.Tokenization: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We usually break the data into words,phrases and meaningful elements in order to explore the words present in a sentence.</a:t>
            </a:r>
            <a:endPar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50000"/>
              </a:lnSpc>
              <a:spcBef>
                <a:spcPts val="1200"/>
              </a:spcBef>
              <a:spcAft>
                <a:spcPts val="1200"/>
              </a:spcAft>
              <a:buNone/>
            </a:pPr>
            <a:r>
              <a:rPr lang="en-IN" altLang="en-GB" sz="2000">
                <a:solidFill>
                  <a:schemeClr val="tx1"/>
                </a:solidFill>
                <a:latin typeface="Times New Roman" panose="02020603050405020304" charset="0"/>
                <a:ea typeface="Arial" panose="020B0604020202020204"/>
                <a:cs typeface="Times New Roman" panose="02020603050405020304" charset="0"/>
                <a:sym typeface="Arial" panose="020B0604020202020204"/>
              </a:rPr>
              <a:t>Tokenization is divided into 2 parts : 1) Sentance Tokenization 2) Word Tokenization</a:t>
            </a:r>
            <a:endParaRPr lang="en-IN" altLang="en-GB" sz="200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50000"/>
              </a:lnSpc>
              <a:spcBef>
                <a:spcPts val="1200"/>
              </a:spcBef>
              <a:spcAft>
                <a:spcPts val="1200"/>
              </a:spcAft>
              <a:buNone/>
            </a:pP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114" name="Google Shape;114;p21"/>
          <p:cNvSpPr txBox="1"/>
          <p:nvPr>
            <p:ph type="title"/>
          </p:nvPr>
        </p:nvSpPr>
        <p:spPr>
          <a:xfrm>
            <a:off x="322250" y="272675"/>
            <a:ext cx="8433900" cy="1003800"/>
          </a:xfrm>
          <a:prstGeom prst="rect">
            <a:avLst/>
          </a:prstGeom>
        </p:spPr>
        <p:txBody>
          <a:bodyPr spcFirstLastPara="1" wrap="square" lIns="91425" tIns="91425" rIns="91425" bIns="91425" anchor="b" anchorCtr="0">
            <a:normAutofit fontScale="90000"/>
          </a:bodyPr>
          <a:lstStyle/>
          <a:p>
            <a:pPr marL="0" lvl="0" indent="0" algn="just" rtl="0">
              <a:spcBef>
                <a:spcPts val="0"/>
              </a:spcBef>
              <a:spcAft>
                <a:spcPts val="0"/>
              </a:spcAft>
              <a:buNone/>
            </a:pPr>
            <a:r>
              <a:rPr lang="en-GB" sz="3890">
                <a:latin typeface="Times New Roman" panose="02020603050405020304" charset="0"/>
                <a:cs typeface="Times New Roman" panose="02020603050405020304" charset="0"/>
              </a:rPr>
              <a:t>Steps to identify products fake reviews &amp; remove from portal</a:t>
            </a:r>
            <a:r>
              <a:rPr lang="en-GB" sz="3890"/>
              <a:t> </a:t>
            </a:r>
            <a:endParaRPr lang="en-GB" sz="389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2"/>
          <p:cNvSpPr txBox="1"/>
          <p:nvPr>
            <p:ph type="body" idx="1"/>
          </p:nvPr>
        </p:nvSpPr>
        <p:spPr>
          <a:xfrm>
            <a:off x="200660" y="1187450"/>
            <a:ext cx="8660765" cy="3740785"/>
          </a:xfrm>
          <a:prstGeom prst="rect">
            <a:avLst/>
          </a:prstGeom>
        </p:spPr>
        <p:txBody>
          <a:bodyPr spcFirstLastPara="1" wrap="square" lIns="91425" tIns="91425" rIns="91425" bIns="91425" anchor="t" anchorCtr="0">
            <a:noAutofit/>
          </a:bodyPr>
          <a:lstStyle/>
          <a:p>
            <a:pPr marL="0" lvl="0" indent="0" algn="just" rtl="0">
              <a:lnSpc>
                <a:spcPct val="140000"/>
              </a:lnSpc>
              <a:spcBef>
                <a:spcPts val="1200"/>
              </a:spcBef>
              <a:spcAft>
                <a:spcPts val="0"/>
              </a:spcAft>
              <a:buNone/>
            </a:pPr>
            <a:r>
              <a:rPr lang="en-IN" alt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3.Removal of Punctuation marks :</a:t>
            </a:r>
            <a:r>
              <a:rPr lang="en-IN" altLang="en-GB" sz="2000">
                <a:solidFill>
                  <a:schemeClr val="tx1"/>
                </a:solidFill>
                <a:latin typeface="Times New Roman" panose="02020603050405020304" charset="0"/>
                <a:ea typeface="Arial" panose="020B0604020202020204"/>
                <a:cs typeface="Times New Roman" panose="02020603050405020304" charset="0"/>
                <a:sym typeface="Arial" panose="020B0604020202020204"/>
              </a:rPr>
              <a:t>Punctuation marks are removed along with the additional white spaces and commas</a:t>
            </a:r>
            <a:endParaRPr 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40000"/>
              </a:lnSpc>
              <a:spcBef>
                <a:spcPts val="1200"/>
              </a:spcBef>
              <a:spcAft>
                <a:spcPts val="0"/>
              </a:spcAft>
              <a:buNone/>
            </a:pPr>
            <a:r>
              <a:rPr lang="en-IN" alt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4</a:t>
            </a:r>
            <a:r>
              <a:rPr 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.Stop-word Elimination : </a:t>
            </a: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Affixes are </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remove from </a:t>
            </a: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Stem</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a:t>
            </a:r>
            <a:endPar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40000"/>
              </a:lnSpc>
              <a:spcBef>
                <a:spcPts val="1200"/>
              </a:spcBef>
              <a:spcAft>
                <a:spcPts val="0"/>
              </a:spcAft>
              <a:buNone/>
            </a:pPr>
            <a:r>
              <a:rPr lang="en-IN" sz="2000">
                <a:solidFill>
                  <a:srgbClr val="FFFFFF"/>
                </a:solidFill>
                <a:latin typeface="Times New Roman" panose="02020603050405020304" charset="0"/>
                <a:ea typeface="Arial" panose="020B0604020202020204"/>
                <a:cs typeface="Times New Roman" panose="02020603050405020304" charset="0"/>
                <a:sym typeface="Arial" panose="020B0604020202020204"/>
              </a:rPr>
              <a:t>for ex : stem looking - look it will take.</a:t>
            </a: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40000"/>
              </a:lnSpc>
              <a:spcBef>
                <a:spcPts val="1200"/>
              </a:spcBef>
              <a:spcAft>
                <a:spcPts val="0"/>
              </a:spcAft>
              <a:buNone/>
            </a:pPr>
            <a:r>
              <a:rPr lang="en-IN" alt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5</a:t>
            </a:r>
            <a:r>
              <a:rPr 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rPr>
              <a:t>.Training the classfier:</a:t>
            </a:r>
            <a:r>
              <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 Train our system for identification of fake product reviews by using predictive based test data analysis.</a:t>
            </a:r>
            <a:endParaRPr 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40000"/>
              </a:lnSpc>
              <a:spcBef>
                <a:spcPts val="1200"/>
              </a:spcBef>
              <a:spcAft>
                <a:spcPts val="0"/>
              </a:spcAft>
              <a:buNone/>
            </a:pPr>
            <a:r>
              <a:rPr lang="en-IN" altLang="en-GB" sz="2000">
                <a:solidFill>
                  <a:srgbClr val="FFFFFF"/>
                </a:solidFill>
                <a:latin typeface="Times New Roman" panose="02020603050405020304" charset="0"/>
                <a:ea typeface="Arial" panose="020B0604020202020204"/>
                <a:cs typeface="Times New Roman" panose="02020603050405020304" charset="0"/>
                <a:sym typeface="Arial" panose="020B0604020202020204"/>
              </a:rPr>
              <a:t>For ex : “ This product is not looking good”, i’m not satisfied flipcart.</a:t>
            </a:r>
            <a:endParaRPr sz="2000">
              <a:solidFill>
                <a:srgbClr val="FFFFFF"/>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just" rtl="0">
              <a:lnSpc>
                <a:spcPct val="140000"/>
              </a:lnSpc>
              <a:spcBef>
                <a:spcPts val="1200"/>
              </a:spcBef>
              <a:spcAft>
                <a:spcPts val="0"/>
              </a:spcAft>
              <a:buNone/>
            </a:pPr>
            <a:endParaRPr lang="en-IN" altLang="en-GB" sz="2000" u="sng">
              <a:solidFill>
                <a:srgbClr val="00FFFF"/>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120" name="Google Shape;120;p22"/>
          <p:cNvSpPr txBox="1"/>
          <p:nvPr>
            <p:ph type="title"/>
          </p:nvPr>
        </p:nvSpPr>
        <p:spPr>
          <a:xfrm>
            <a:off x="322250" y="272675"/>
            <a:ext cx="8433900" cy="7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a:latin typeface="Times New Roman" panose="02020603050405020304" charset="0"/>
                <a:cs typeface="Times New Roman" panose="02020603050405020304" charset="0"/>
              </a:rPr>
              <a:t>Cont..</a:t>
            </a:r>
            <a:endParaRPr lang="en-IN" altLang="en-GB" sz="4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33)"/>
          <p:cNvPicPr>
            <a:picLocks noChangeAspect="1"/>
          </p:cNvPicPr>
          <p:nvPr/>
        </p:nvPicPr>
        <p:blipFill>
          <a:blip r:embed="rId1"/>
          <a:stretch>
            <a:fillRect/>
          </a:stretch>
        </p:blipFill>
        <p:spPr>
          <a:xfrm>
            <a:off x="387985" y="457835"/>
            <a:ext cx="8272780" cy="4110990"/>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4102</Words>
  <Application>WPS Presentation</Application>
  <PresentationFormat/>
  <Paragraphs>113</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Arial</vt:lpstr>
      <vt:lpstr>Roboto Slab</vt:lpstr>
      <vt:lpstr>Roboto</vt:lpstr>
      <vt:lpstr>Times New Roman</vt:lpstr>
      <vt:lpstr>Microsoft YaHei</vt:lpstr>
      <vt:lpstr>Arial Unicode MS</vt:lpstr>
      <vt:lpstr>Marina</vt:lpstr>
      <vt:lpstr>Fake Product review  Detection and Analysis  Under Guidance of Mrs.K.Raja Sree Department of CSE</vt:lpstr>
      <vt:lpstr>Agenda</vt:lpstr>
      <vt:lpstr>Introduction </vt:lpstr>
      <vt:lpstr>Overview Of Project </vt:lpstr>
      <vt:lpstr>Requirements </vt:lpstr>
      <vt:lpstr>Implementation Architecture</vt:lpstr>
      <vt:lpstr>Steps to identify products fake reviews &amp; remove from portal </vt:lpstr>
      <vt:lpstr>Cont..</vt:lpstr>
      <vt:lpstr>PowerPoint 演示文稿</vt:lpstr>
      <vt:lpstr>Textblob</vt:lpstr>
      <vt:lpstr>Features</vt:lpstr>
      <vt:lpstr>Fake Review Detection</vt:lpstr>
      <vt:lpstr>Final Output</vt:lpstr>
      <vt:lpstr>Sentiment Score</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Engineering</dc:title>
  <dc:creator/>
  <cp:lastModifiedBy>RGUKT</cp:lastModifiedBy>
  <cp:revision>36</cp:revision>
  <dcterms:created xsi:type="dcterms:W3CDTF">2021-07-02T03:15:00Z</dcterms:created>
  <dcterms:modified xsi:type="dcterms:W3CDTF">2021-07-23T05:37:45Z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