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69" r:id="rId3"/>
    <p:sldId id="270" r:id="rId4"/>
    <p:sldId id="271" r:id="rId5"/>
    <p:sldId id="268" r:id="rId6"/>
    <p:sldId id="267" r:id="rId7"/>
    <p:sldId id="266" r:id="rId8"/>
    <p:sldId id="265" r:id="rId9"/>
    <p:sldId id="257" r:id="rId10"/>
    <p:sldId id="273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sunsinger/3731007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Elections_Canada_Logo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9CDAB-CB83-4DFE-87B2-1A77BDA2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76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443BE-A7E1-42C4-9EE3-39EE927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>
                <a:solidFill>
                  <a:schemeClr val="tx1"/>
                </a:solidFill>
              </a:rPr>
              <a:t>Canadian Federal Elections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D6E4-D1D5-4AF1-A557-9C5E239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CA"/>
              <a:t>The data behind the vote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38AA-3FD2-4A87-88AE-0AA63A1F0E53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flickr.com/photos/sunsinger/37310070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8" name="Picture 4" descr="Federal Election 2015: Writ May Drop As Early As Sunday, Sources">
            <a:extLst>
              <a:ext uri="{FF2B5EF4-FFF2-40B4-BE49-F238E27FC236}">
                <a16:creationId xmlns:a16="http://schemas.microsoft.com/office/drawing/2014/main" id="{58031BBB-A5FB-4F54-8DF3-E1E3F851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0" y="1928812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5C076B-E68B-AD48-B613-DCA025E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9" y="848849"/>
            <a:ext cx="5092700" cy="42037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CFDFA-DCDA-224F-9D38-0E0ADBE9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79" y="848849"/>
            <a:ext cx="5257800" cy="5499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3F8DA3-1694-B142-9FD8-9EFF0A948828}"/>
              </a:ext>
            </a:extLst>
          </p:cNvPr>
          <p:cNvSpPr/>
          <p:nvPr/>
        </p:nvSpPr>
        <p:spPr>
          <a:xfrm>
            <a:off x="3362179" y="1868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General Outlook</a:t>
            </a:r>
          </a:p>
        </p:txBody>
      </p:sp>
    </p:spTree>
    <p:extLst>
      <p:ext uri="{BB962C8B-B14F-4D97-AF65-F5344CB8AC3E}">
        <p14:creationId xmlns:p14="http://schemas.microsoft.com/office/powerpoint/2010/main" val="13251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FCBE7-6803-EA4E-9668-7D4B5089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9" y="1217246"/>
            <a:ext cx="6635262" cy="44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0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3FC8E6D5-CD51-5F46-AD8C-22529BA0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93" y="3056206"/>
            <a:ext cx="4069080" cy="406908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F2C48-F876-B442-A686-1FE9FB62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92" y="3056205"/>
            <a:ext cx="4069081" cy="406908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BA591-68B5-F14D-A0EE-687EE90E8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23" y="-364591"/>
            <a:ext cx="4069081" cy="4069081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1B2D6-F7EC-0941-AD5C-706FB90A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393" y="-364591"/>
            <a:ext cx="4069081" cy="40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5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federal election 2011 results by riding">
            <a:extLst>
              <a:ext uri="{FF2B5EF4-FFF2-40B4-BE49-F238E27FC236}">
                <a16:creationId xmlns:a16="http://schemas.microsoft.com/office/drawing/2014/main" id="{DF3BBA39-C65A-47D4-B967-D0955D229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89" y="787968"/>
            <a:ext cx="6973021" cy="52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D63F124-78D3-43A4-A3F9-34347890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325" y="563217"/>
            <a:ext cx="8597350" cy="5731566"/>
          </a:xfrm>
        </p:spPr>
      </p:pic>
    </p:spTree>
    <p:extLst>
      <p:ext uri="{BB962C8B-B14F-4D97-AF65-F5344CB8AC3E}">
        <p14:creationId xmlns:p14="http://schemas.microsoft.com/office/powerpoint/2010/main" val="2685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DC7A-585E-43BD-B630-8DBE55DA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091" y="980660"/>
            <a:ext cx="8872492" cy="3098971"/>
          </a:xfrm>
        </p:spPr>
        <p:txBody>
          <a:bodyPr>
            <a:normAutofit/>
          </a:bodyPr>
          <a:lstStyle/>
          <a:p>
            <a:r>
              <a:rPr lang="en-CA" sz="2400" dirty="0"/>
              <a:t>Hypothesis of factors influencing an Election</a:t>
            </a:r>
          </a:p>
          <a:p>
            <a:pPr lvl="1"/>
            <a:r>
              <a:rPr lang="en-CA" sz="2000" dirty="0"/>
              <a:t>Age</a:t>
            </a:r>
          </a:p>
          <a:p>
            <a:pPr lvl="1"/>
            <a:r>
              <a:rPr lang="en-CA" sz="2000" dirty="0"/>
              <a:t>Education</a:t>
            </a:r>
          </a:p>
          <a:p>
            <a:pPr lvl="1"/>
            <a:r>
              <a:rPr lang="en-CA" sz="2000" dirty="0"/>
              <a:t>Gender</a:t>
            </a:r>
          </a:p>
          <a:p>
            <a:pPr lvl="1"/>
            <a:r>
              <a:rPr lang="en-CA" sz="2000" dirty="0"/>
              <a:t>Turnout</a:t>
            </a:r>
          </a:p>
          <a:p>
            <a:pPr lvl="1"/>
            <a:r>
              <a:rPr lang="en-CA" sz="2000" dirty="0"/>
              <a:t>Income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343F20E-3AA5-413A-9463-BD7FA6EF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14006" y="4079631"/>
            <a:ext cx="3877994" cy="1142191"/>
          </a:xfrm>
          <a:prstGeom prst="rect">
            <a:avLst/>
          </a:prstGeom>
        </p:spPr>
      </p:pic>
      <p:pic>
        <p:nvPicPr>
          <p:cNvPr id="1026" name="Picture 2" descr="Image result for govermnet of canada logo">
            <a:extLst>
              <a:ext uri="{FF2B5EF4-FFF2-40B4-BE49-F238E27FC236}">
                <a16:creationId xmlns:a16="http://schemas.microsoft.com/office/drawing/2014/main" id="{49272F1A-0CC4-4ACA-B49C-A66BCFD2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71" y="5501823"/>
            <a:ext cx="2382464" cy="75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79785" y="708567"/>
            <a:ext cx="923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/>
              </a:rPr>
              <a:t> %Population by Highest Education Level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68A73-AC1E-4AEF-8EA9-E2593DC360A8}"/>
              </a:ext>
            </a:extLst>
          </p:cNvPr>
          <p:cNvSpPr txBox="1"/>
          <p:nvPr/>
        </p:nvSpPr>
        <p:spPr>
          <a:xfrm>
            <a:off x="9740590" y="2235173"/>
            <a:ext cx="75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D781D-4C4F-4A9C-B40C-9FCE4BEF3FDA}"/>
              </a:ext>
            </a:extLst>
          </p:cNvPr>
          <p:cNvSpPr txBox="1"/>
          <p:nvPr/>
        </p:nvSpPr>
        <p:spPr>
          <a:xfrm>
            <a:off x="9740590" y="357711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P=1.4x10</a:t>
            </a:r>
            <a:r>
              <a:rPr lang="en-CA" sz="1200" baseline="30000" dirty="0"/>
              <a:t>-5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FFD61-B1FB-45EC-B26E-1BD62AF420EF}"/>
              </a:ext>
            </a:extLst>
          </p:cNvPr>
          <p:cNvSpPr txBox="1"/>
          <p:nvPr/>
        </p:nvSpPr>
        <p:spPr>
          <a:xfrm>
            <a:off x="9704348" y="491905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P=1.1x10</a:t>
            </a:r>
            <a:r>
              <a:rPr lang="en-CA" sz="1200" baseline="30000" dirty="0"/>
              <a:t>-30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A0489-5A50-495C-838D-1903A9F2ED75}"/>
              </a:ext>
            </a:extLst>
          </p:cNvPr>
          <p:cNvSpPr txBox="1"/>
          <p:nvPr/>
        </p:nvSpPr>
        <p:spPr>
          <a:xfrm>
            <a:off x="9687620" y="6459779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P=1.9x10</a:t>
            </a:r>
            <a:r>
              <a:rPr lang="en-CA" sz="1200" baseline="30000" dirty="0"/>
              <a:t>-36</a:t>
            </a:r>
            <a:endParaRPr lang="en-CA" sz="1200" dirty="0"/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9EBEA8B0-160B-4363-A355-9741A7B1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4492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92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Riding Age Demographics, Grouped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 descr="A picture containing screen, computer, sitting, table&#10;&#10;Description automatically generated">
            <a:extLst>
              <a:ext uri="{FF2B5EF4-FFF2-40B4-BE49-F238E27FC236}">
                <a16:creationId xmlns:a16="http://schemas.microsoft.com/office/drawing/2014/main" id="{4D515FC6-DEDE-4C8D-8F9B-77C048F5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2234"/>
            <a:ext cx="12001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72652-B30C-41E9-900B-C002E6E003C2}"/>
              </a:ext>
            </a:extLst>
          </p:cNvPr>
          <p:cNvSpPr txBox="1"/>
          <p:nvPr/>
        </p:nvSpPr>
        <p:spPr>
          <a:xfrm>
            <a:off x="9821435" y="223161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P=2.2x10</a:t>
            </a:r>
            <a:r>
              <a:rPr lang="en-CA" sz="1200" baseline="30000" dirty="0"/>
              <a:t>-20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5157D-937B-4F8B-9A2C-A10DB1C85BA2}"/>
              </a:ext>
            </a:extLst>
          </p:cNvPr>
          <p:cNvSpPr txBox="1"/>
          <p:nvPr/>
        </p:nvSpPr>
        <p:spPr>
          <a:xfrm>
            <a:off x="9821435" y="4924628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P=7.3x10</a:t>
            </a:r>
            <a:r>
              <a:rPr lang="en-CA" sz="1200" baseline="30000" dirty="0"/>
              <a:t>-120</a:t>
            </a:r>
            <a:endParaRPr lang="en-C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C696-B401-44F3-950A-05E351D7397D}"/>
              </a:ext>
            </a:extLst>
          </p:cNvPr>
          <p:cNvSpPr txBox="1"/>
          <p:nvPr/>
        </p:nvSpPr>
        <p:spPr>
          <a:xfrm>
            <a:off x="9821434" y="356998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P=5.2x10</a:t>
            </a:r>
            <a:r>
              <a:rPr lang="en-CA" sz="1200" baseline="30000" dirty="0"/>
              <a:t>-54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2DA6-DF76-4C2C-ABFF-80FD87EF2E7B}"/>
              </a:ext>
            </a:extLst>
          </p:cNvPr>
          <p:cNvSpPr txBox="1"/>
          <p:nvPr/>
        </p:nvSpPr>
        <p:spPr>
          <a:xfrm>
            <a:off x="9821433" y="644677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P=2.9x10</a:t>
            </a:r>
            <a:r>
              <a:rPr lang="en-CA" sz="1200" baseline="30000" dirty="0"/>
              <a:t>-196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6461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716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Male &amp; Female Vote Totals Analyzed by Party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99EB36E-0534-42CA-9A86-81B77FFA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" y="301083"/>
            <a:ext cx="12001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99FB2-7C14-4327-99FD-66D1A3133F14}"/>
              </a:ext>
            </a:extLst>
          </p:cNvPr>
          <p:cNvSpPr txBox="1"/>
          <p:nvPr/>
        </p:nvSpPr>
        <p:spPr>
          <a:xfrm>
            <a:off x="9709922" y="3519575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9206D-40EC-45F3-B1BE-71B488AF43F9}"/>
              </a:ext>
            </a:extLst>
          </p:cNvPr>
          <p:cNvSpPr txBox="1"/>
          <p:nvPr/>
        </p:nvSpPr>
        <p:spPr>
          <a:xfrm>
            <a:off x="9709923" y="6496476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P=0.44</a:t>
            </a:r>
          </a:p>
        </p:txBody>
      </p:sp>
    </p:spTree>
    <p:extLst>
      <p:ext uri="{BB962C8B-B14F-4D97-AF65-F5344CB8AC3E}">
        <p14:creationId xmlns:p14="http://schemas.microsoft.com/office/powerpoint/2010/main" val="9146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59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</a:rPr>
              <a:t>Turnout Analyzed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B6F3ED9-B417-4B19-B9DA-FF967688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2"/>
            <a:ext cx="120015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D319B-CB36-4B2B-8B7F-2412F2561D06}"/>
              </a:ext>
            </a:extLst>
          </p:cNvPr>
          <p:cNvSpPr txBox="1"/>
          <p:nvPr/>
        </p:nvSpPr>
        <p:spPr>
          <a:xfrm>
            <a:off x="9765680" y="646859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P=0.24</a:t>
            </a:r>
          </a:p>
        </p:txBody>
      </p:sp>
    </p:spTree>
    <p:extLst>
      <p:ext uri="{BB962C8B-B14F-4D97-AF65-F5344CB8AC3E}">
        <p14:creationId xmlns:p14="http://schemas.microsoft.com/office/powerpoint/2010/main" val="8018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10079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Income per Capita Analyzed by Party</a:t>
            </a:r>
            <a:endParaRPr lang="en-CA" sz="2400" dirty="0"/>
          </a:p>
        </p:txBody>
      </p:sp>
      <p:pic>
        <p:nvPicPr>
          <p:cNvPr id="61" name="Picture 60" descr="A picture containing clock&#10;&#10;Description automatically generated">
            <a:extLst>
              <a:ext uri="{FF2B5EF4-FFF2-40B4-BE49-F238E27FC236}">
                <a16:creationId xmlns:a16="http://schemas.microsoft.com/office/drawing/2014/main" id="{C94E6973-54C7-44A9-B6ED-E1595730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1"/>
            <a:ext cx="12001500" cy="6858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3C0BA59-E6E6-465C-8DD3-90D170E88584}"/>
              </a:ext>
            </a:extLst>
          </p:cNvPr>
          <p:cNvSpPr txBox="1"/>
          <p:nvPr/>
        </p:nvSpPr>
        <p:spPr>
          <a:xfrm>
            <a:off x="9687621" y="6508102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P=0.0013</a:t>
            </a:r>
          </a:p>
        </p:txBody>
      </p:sp>
    </p:spTree>
    <p:extLst>
      <p:ext uri="{BB962C8B-B14F-4D97-AF65-F5344CB8AC3E}">
        <p14:creationId xmlns:p14="http://schemas.microsoft.com/office/powerpoint/2010/main" val="1837576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8">
      <a:dk1>
        <a:srgbClr val="000000"/>
      </a:dk1>
      <a:lt1>
        <a:sysClr val="window" lastClr="FFFFFF"/>
      </a:lt1>
      <a:dk2>
        <a:srgbClr val="C1C9B6"/>
      </a:dk2>
      <a:lt2>
        <a:srgbClr val="CCDDEA"/>
      </a:lt2>
      <a:accent1>
        <a:srgbClr val="F2F2F2"/>
      </a:accent1>
      <a:accent2>
        <a:srgbClr val="F2F2F2"/>
      </a:accent2>
      <a:accent3>
        <a:srgbClr val="D8D8D8"/>
      </a:accent3>
      <a:accent4>
        <a:srgbClr val="BFBFBF"/>
      </a:accent4>
      <a:accent5>
        <a:srgbClr val="BFBFBF"/>
      </a:accent5>
      <a:accent6>
        <a:srgbClr val="D8D8D8"/>
      </a:accent6>
      <a:hlink>
        <a:srgbClr val="F2F2F2"/>
      </a:hlink>
      <a:folHlink>
        <a:srgbClr val="F2F2F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100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Canadian Federal Elections 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Ashwin Abraham</cp:lastModifiedBy>
  <cp:revision>31</cp:revision>
  <dcterms:created xsi:type="dcterms:W3CDTF">2020-03-17T18:18:42Z</dcterms:created>
  <dcterms:modified xsi:type="dcterms:W3CDTF">2020-03-19T21:54:58Z</dcterms:modified>
</cp:coreProperties>
</file>