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60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6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12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8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9955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53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130F-1B2A-4B40-9B36-34938610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Elections on the Google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09583-6FD7-4379-A0FB-EEF24C86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15028"/>
            <a:ext cx="6705600" cy="50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4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8095-001C-4C34-A589-DF0ABB77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87988"/>
            <a:ext cx="8056318" cy="754524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Legend: Political Parties Colors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84312-DBB9-4DAD-9F0E-07B18B73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Liberal Party of Canada</a:t>
            </a:r>
          </a:p>
          <a:p>
            <a:pPr>
              <a:buClr>
                <a:srgbClr val="0070C0"/>
              </a:buClr>
            </a:pPr>
            <a:r>
              <a:rPr lang="en-CA" sz="3600" dirty="0"/>
              <a:t>Conservative Party of Canada</a:t>
            </a:r>
          </a:p>
          <a:p>
            <a:pPr>
              <a:buClr>
                <a:schemeClr val="accent4"/>
              </a:buClr>
            </a:pPr>
            <a:r>
              <a:rPr lang="en-CA" sz="3600" dirty="0"/>
              <a:t>New Democratic Party</a:t>
            </a:r>
          </a:p>
          <a:p>
            <a:pPr>
              <a:buClr>
                <a:srgbClr val="00B0F0"/>
              </a:buClr>
            </a:pPr>
            <a:r>
              <a:rPr lang="en-CA" sz="3600" dirty="0"/>
              <a:t>Bloc Québécois</a:t>
            </a:r>
          </a:p>
          <a:p>
            <a:pPr>
              <a:buClr>
                <a:srgbClr val="00B050"/>
              </a:buClr>
            </a:pPr>
            <a:r>
              <a:rPr lang="en-CA" sz="3600" dirty="0"/>
              <a:t>Green Party of Canada</a:t>
            </a:r>
          </a:p>
        </p:txBody>
      </p:sp>
    </p:spTree>
    <p:extLst>
      <p:ext uri="{BB962C8B-B14F-4D97-AF65-F5344CB8AC3E}">
        <p14:creationId xmlns:p14="http://schemas.microsoft.com/office/powerpoint/2010/main" val="183757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130F-1B2A-4B40-9B36-34938610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Legend: Per Capita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B730A7-BB3E-4E10-A5D0-821E5CAF6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723" y="1905000"/>
            <a:ext cx="1016903" cy="3778250"/>
          </a:xfr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81FE266-BE64-4925-B4E3-588095FEBEEA}"/>
              </a:ext>
            </a:extLst>
          </p:cNvPr>
          <p:cNvGrpSpPr/>
          <p:nvPr/>
        </p:nvGrpSpPr>
        <p:grpSpPr>
          <a:xfrm>
            <a:off x="4795096" y="2053070"/>
            <a:ext cx="2741775" cy="3394214"/>
            <a:chOff x="3354225" y="2053070"/>
            <a:chExt cx="2741775" cy="33942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4CE228-6724-4B4F-9195-237DEDF29744}"/>
                </a:ext>
              </a:extLst>
            </p:cNvPr>
            <p:cNvSpPr txBox="1"/>
            <p:nvPr/>
          </p:nvSpPr>
          <p:spPr>
            <a:xfrm>
              <a:off x="3354225" y="2053070"/>
              <a:ext cx="266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$16,740 to $23,100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EAEE37-B308-4BB1-86BE-DA5CDC557A1C}"/>
                </a:ext>
              </a:extLst>
            </p:cNvPr>
            <p:cNvSpPr txBox="1"/>
            <p:nvPr/>
          </p:nvSpPr>
          <p:spPr>
            <a:xfrm>
              <a:off x="3354225" y="2389168"/>
              <a:ext cx="274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$23,100 to $29,460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0B5963-3476-4E8B-9898-11BD054E029E}"/>
                </a:ext>
              </a:extLst>
            </p:cNvPr>
            <p:cNvSpPr txBox="1"/>
            <p:nvPr/>
          </p:nvSpPr>
          <p:spPr>
            <a:xfrm>
              <a:off x="3354225" y="2725266"/>
              <a:ext cx="274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$29,460 to $35,800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29302B-EE57-4F85-AD84-C719932D8EC4}"/>
                </a:ext>
              </a:extLst>
            </p:cNvPr>
            <p:cNvSpPr txBox="1"/>
            <p:nvPr/>
          </p:nvSpPr>
          <p:spPr>
            <a:xfrm>
              <a:off x="3354225" y="3061364"/>
              <a:ext cx="274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$35,800 to $42,180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6D5D01-5CAC-4BCC-85D7-2E5C2994F54C}"/>
                </a:ext>
              </a:extLst>
            </p:cNvPr>
            <p:cNvSpPr txBox="1"/>
            <p:nvPr/>
          </p:nvSpPr>
          <p:spPr>
            <a:xfrm>
              <a:off x="3354225" y="3397462"/>
              <a:ext cx="274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$42,180 to $48,540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AE2521-5E04-42A8-9DA2-5C908717C5AE}"/>
                </a:ext>
              </a:extLst>
            </p:cNvPr>
            <p:cNvSpPr txBox="1"/>
            <p:nvPr/>
          </p:nvSpPr>
          <p:spPr>
            <a:xfrm>
              <a:off x="3354225" y="3733560"/>
              <a:ext cx="274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$48,540 to $54,900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3718EC-AE2D-46FB-8F85-F52F367FFD61}"/>
                </a:ext>
              </a:extLst>
            </p:cNvPr>
            <p:cNvSpPr txBox="1"/>
            <p:nvPr/>
          </p:nvSpPr>
          <p:spPr>
            <a:xfrm>
              <a:off x="3354225" y="4069658"/>
              <a:ext cx="2704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$54,900 to $61,260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D0AFE3-53C6-442E-96DD-83C2AEA5A2FC}"/>
                </a:ext>
              </a:extLst>
            </p:cNvPr>
            <p:cNvSpPr txBox="1"/>
            <p:nvPr/>
          </p:nvSpPr>
          <p:spPr>
            <a:xfrm>
              <a:off x="3354225" y="4405756"/>
              <a:ext cx="2704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$61,260 to $67,600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3B19F5-3918-4184-9AF3-92F107EDB436}"/>
                </a:ext>
              </a:extLst>
            </p:cNvPr>
            <p:cNvSpPr txBox="1"/>
            <p:nvPr/>
          </p:nvSpPr>
          <p:spPr>
            <a:xfrm>
              <a:off x="3354225" y="4741854"/>
              <a:ext cx="2704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$67,600 to $73,980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F03D37-0A44-42DA-A4D3-DCCC1F665EF3}"/>
                </a:ext>
              </a:extLst>
            </p:cNvPr>
            <p:cNvSpPr txBox="1"/>
            <p:nvPr/>
          </p:nvSpPr>
          <p:spPr>
            <a:xfrm>
              <a:off x="3354225" y="5077952"/>
              <a:ext cx="2667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$73,980 to $80,340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24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130F-1B2A-4B40-9B36-34938610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Data Preparation (optional)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9F0D7-8701-4014-BCF0-97047BBD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Stats Canada: FED Borders 2013 (GML)</a:t>
            </a:r>
          </a:p>
          <a:p>
            <a:r>
              <a:rPr lang="en-CA" dirty="0"/>
              <a:t>Coordinate Systems: NAD83 vs. WGS84</a:t>
            </a:r>
          </a:p>
          <a:p>
            <a:r>
              <a:rPr lang="en-CA" dirty="0"/>
              <a:t>Converter Web API: epsg.io</a:t>
            </a:r>
          </a:p>
          <a:p>
            <a:r>
              <a:rPr lang="en-CA" dirty="0"/>
              <a:t>Other Data Sources:</a:t>
            </a:r>
          </a:p>
          <a:p>
            <a:pPr lvl="1"/>
            <a:r>
              <a:rPr lang="en-CA" dirty="0"/>
              <a:t>Elections Canada: election results and population data</a:t>
            </a:r>
          </a:p>
          <a:p>
            <a:pPr lvl="1"/>
            <a:r>
              <a:rPr lang="en-CA" dirty="0"/>
              <a:t>CRA: income data per FED</a:t>
            </a:r>
          </a:p>
          <a:p>
            <a:r>
              <a:rPr lang="en-CA" dirty="0"/>
              <a:t>Presentation:</a:t>
            </a:r>
          </a:p>
          <a:p>
            <a:pPr lvl="1"/>
            <a:r>
              <a:rPr lang="en-CA" dirty="0"/>
              <a:t>Symbol layer for FED data</a:t>
            </a:r>
          </a:p>
          <a:p>
            <a:pPr lvl="1"/>
            <a:r>
              <a:rPr lang="en-CA" dirty="0"/>
              <a:t>Marker layer for Province info boxes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1627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142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Wingdings 3</vt:lpstr>
      <vt:lpstr>Wisp</vt:lpstr>
      <vt:lpstr>Elections on the Google Maps</vt:lpstr>
      <vt:lpstr>Legend: Political Parties Colors</vt:lpstr>
      <vt:lpstr>Legend: Per Capita Income</vt:lpstr>
      <vt:lpstr>Map Data Preparation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Federal Elections 2015</dc:title>
  <dc:creator>Sepehr Amin</dc:creator>
  <cp:lastModifiedBy>Boris</cp:lastModifiedBy>
  <cp:revision>15</cp:revision>
  <dcterms:created xsi:type="dcterms:W3CDTF">2020-03-17T18:18:42Z</dcterms:created>
  <dcterms:modified xsi:type="dcterms:W3CDTF">2020-03-19T00:54:01Z</dcterms:modified>
</cp:coreProperties>
</file>