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8c87139b7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8c87139b7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collected information from all songs, from beginning of the chart until today. Then we gather wiki information for each artist to get genre and artist information. This makes the data more meaningful for the user. </a:t>
            </a:r>
            <a:endParaRPr sz="9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88c87139b7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8c87139b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88c87139b7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88c87139b7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88c87139b7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88c87139b7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88d06967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8d06967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61617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Top 100 Music Dashboard</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Boris Smirnov</a:t>
            </a:r>
            <a:endParaRPr/>
          </a:p>
          <a:p>
            <a:pPr indent="0" lvl="0" marL="0" rtl="0" algn="l">
              <a:spcBef>
                <a:spcPts val="0"/>
              </a:spcBef>
              <a:spcAft>
                <a:spcPts val="0"/>
              </a:spcAft>
              <a:buNone/>
            </a:pPr>
            <a:r>
              <a:rPr lang="en"/>
              <a:t>Jose Davila</a:t>
            </a:r>
            <a:endParaRPr/>
          </a:p>
          <a:p>
            <a:pPr indent="0" lvl="0" marL="0" rtl="0" algn="l">
              <a:spcBef>
                <a:spcPts val="0"/>
              </a:spcBef>
              <a:spcAft>
                <a:spcPts val="0"/>
              </a:spcAft>
              <a:buNone/>
            </a:pPr>
            <a:r>
              <a:rPr lang="en"/>
              <a:t>Leah Lindy</a:t>
            </a:r>
            <a:endParaRPr/>
          </a:p>
          <a:p>
            <a:pPr indent="0" lvl="0" marL="0" rtl="0" algn="l">
              <a:spcBef>
                <a:spcPts val="0"/>
              </a:spcBef>
              <a:spcAft>
                <a:spcPts val="0"/>
              </a:spcAft>
              <a:buNone/>
            </a:pPr>
            <a:r>
              <a:rPr lang="en"/>
              <a:t>Nupur Gupta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Extraction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5" name="Google Shape;285;p14"/>
          <p:cNvPicPr preferRelativeResize="0"/>
          <p:nvPr/>
        </p:nvPicPr>
        <p:blipFill>
          <a:blip r:embed="rId3">
            <a:alphaModFix/>
          </a:blip>
          <a:stretch>
            <a:fillRect/>
          </a:stretch>
        </p:blipFill>
        <p:spPr>
          <a:xfrm>
            <a:off x="1472650" y="1785478"/>
            <a:ext cx="4522298" cy="2296851"/>
          </a:xfrm>
          <a:prstGeom prst="rect">
            <a:avLst/>
          </a:prstGeom>
          <a:noFill/>
          <a:ln>
            <a:noFill/>
          </a:ln>
        </p:spPr>
      </p:pic>
      <p:pic>
        <p:nvPicPr>
          <p:cNvPr id="286" name="Google Shape;286;p14"/>
          <p:cNvPicPr preferRelativeResize="0"/>
          <p:nvPr/>
        </p:nvPicPr>
        <p:blipFill>
          <a:blip r:embed="rId4">
            <a:alphaModFix/>
          </a:blip>
          <a:stretch>
            <a:fillRect/>
          </a:stretch>
        </p:blipFill>
        <p:spPr>
          <a:xfrm>
            <a:off x="6295562" y="348037"/>
            <a:ext cx="1963837" cy="3927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Entity Relationship Diagram</a:t>
            </a:r>
            <a:endParaRPr/>
          </a:p>
        </p:txBody>
      </p:sp>
      <p:sp>
        <p:nvSpPr>
          <p:cNvPr id="292" name="Google Shape;292;p15"/>
          <p:cNvSpPr txBox="1"/>
          <p:nvPr>
            <p:ph idx="1" type="body"/>
          </p:nvPr>
        </p:nvSpPr>
        <p:spPr>
          <a:xfrm>
            <a:off x="1141375" y="1597875"/>
            <a:ext cx="29952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Organize extracted data within a SQL database</a:t>
            </a:r>
            <a:endParaRPr/>
          </a:p>
          <a:p>
            <a:pPr indent="-311150" lvl="0" marL="457200" rtl="0" algn="l">
              <a:spcBef>
                <a:spcPts val="0"/>
              </a:spcBef>
              <a:spcAft>
                <a:spcPts val="0"/>
              </a:spcAft>
              <a:buSzPts val="1300"/>
              <a:buChar char="-"/>
            </a:pPr>
            <a:r>
              <a:rPr lang="en"/>
              <a:t>Common requests to the database are saved as views</a:t>
            </a:r>
            <a:endParaRPr/>
          </a:p>
          <a:p>
            <a:pPr indent="-311150" lvl="0" marL="457200" rtl="0" algn="l">
              <a:spcBef>
                <a:spcPts val="0"/>
              </a:spcBef>
              <a:spcAft>
                <a:spcPts val="0"/>
              </a:spcAft>
              <a:buSzPts val="1300"/>
              <a:buChar char="-"/>
            </a:pPr>
            <a:r>
              <a:rPr lang="en"/>
              <a:t>681 weeks starting from</a:t>
            </a:r>
            <a:br>
              <a:rPr lang="en"/>
            </a:br>
            <a:r>
              <a:rPr lang="en"/>
              <a:t>March 31, 2007</a:t>
            </a:r>
            <a:endParaRPr/>
          </a:p>
          <a:p>
            <a:pPr indent="-311150" lvl="0" marL="457200" rtl="0" algn="l">
              <a:spcBef>
                <a:spcPts val="0"/>
              </a:spcBef>
              <a:spcAft>
                <a:spcPts val="0"/>
              </a:spcAft>
              <a:buSzPts val="1300"/>
              <a:buChar char="-"/>
            </a:pPr>
            <a:r>
              <a:rPr lang="en"/>
              <a:t>2055 Artists</a:t>
            </a:r>
            <a:endParaRPr/>
          </a:p>
          <a:p>
            <a:pPr indent="-298450" lvl="1" marL="914400" rtl="0" algn="l">
              <a:spcBef>
                <a:spcPts val="0"/>
              </a:spcBef>
              <a:spcAft>
                <a:spcPts val="0"/>
              </a:spcAft>
              <a:buSzPts val="1100"/>
              <a:buChar char="-"/>
            </a:pPr>
            <a:r>
              <a:rPr lang="en"/>
              <a:t>1690 scraped</a:t>
            </a:r>
            <a:endParaRPr/>
          </a:p>
          <a:p>
            <a:pPr indent="-298450" lvl="1" marL="914400" rtl="0" algn="l">
              <a:spcBef>
                <a:spcPts val="0"/>
              </a:spcBef>
              <a:spcAft>
                <a:spcPts val="0"/>
              </a:spcAft>
              <a:buSzPts val="1100"/>
              <a:buChar char="-"/>
            </a:pPr>
            <a:r>
              <a:rPr lang="en"/>
              <a:t>365 unscraped (17.76%)</a:t>
            </a:r>
            <a:endParaRPr/>
          </a:p>
          <a:p>
            <a:pPr indent="-311150" lvl="0" marL="457200" rtl="0" algn="l">
              <a:spcBef>
                <a:spcPts val="0"/>
              </a:spcBef>
              <a:spcAft>
                <a:spcPts val="0"/>
              </a:spcAft>
              <a:buSzPts val="1300"/>
              <a:buChar char="-"/>
            </a:pPr>
            <a:r>
              <a:rPr lang="en"/>
              <a:t>6332 Songs</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93" name="Google Shape;293;p15"/>
          <p:cNvPicPr preferRelativeResize="0"/>
          <p:nvPr/>
        </p:nvPicPr>
        <p:blipFill>
          <a:blip r:embed="rId3">
            <a:alphaModFix/>
          </a:blip>
          <a:stretch>
            <a:fillRect/>
          </a:stretch>
        </p:blipFill>
        <p:spPr>
          <a:xfrm>
            <a:off x="4309825" y="1457565"/>
            <a:ext cx="4239750" cy="310120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a:t>
            </a:r>
            <a:endParaRPr/>
          </a:p>
        </p:txBody>
      </p:sp>
      <p:sp>
        <p:nvSpPr>
          <p:cNvPr id="299" name="Google Shape;299;p16"/>
          <p:cNvSpPr txBox="1"/>
          <p:nvPr>
            <p:ph idx="1" type="body"/>
          </p:nvPr>
        </p:nvSpPr>
        <p:spPr>
          <a:xfrm>
            <a:off x="1220275" y="1300950"/>
            <a:ext cx="49614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Multiple</a:t>
            </a:r>
            <a:r>
              <a:rPr lang="en"/>
              <a:t> API endpoints created for ease of use</a:t>
            </a:r>
            <a:endParaRPr/>
          </a:p>
          <a:p>
            <a:pPr indent="-298450" lvl="1" marL="914400" rtl="0" algn="l">
              <a:spcBef>
                <a:spcPts val="0"/>
              </a:spcBef>
              <a:spcAft>
                <a:spcPts val="0"/>
              </a:spcAft>
              <a:buSzPts val="1100"/>
              <a:buChar char="-"/>
            </a:pPr>
            <a:r>
              <a:rPr lang="en"/>
              <a:t>Depending on information required for visualizations  </a:t>
            </a:r>
            <a:endParaRPr/>
          </a:p>
        </p:txBody>
      </p:sp>
      <p:pic>
        <p:nvPicPr>
          <p:cNvPr id="300" name="Google Shape;300;p16"/>
          <p:cNvPicPr preferRelativeResize="0"/>
          <p:nvPr/>
        </p:nvPicPr>
        <p:blipFill>
          <a:blip r:embed="rId3">
            <a:alphaModFix/>
          </a:blip>
          <a:stretch>
            <a:fillRect/>
          </a:stretch>
        </p:blipFill>
        <p:spPr>
          <a:xfrm>
            <a:off x="1781275" y="2073625"/>
            <a:ext cx="4797901" cy="2541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1388625" y="7727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Dashboard</a:t>
            </a:r>
            <a:endParaRPr/>
          </a:p>
        </p:txBody>
      </p:sp>
      <p:sp>
        <p:nvSpPr>
          <p:cNvPr id="306" name="Google Shape;306;p17"/>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See our work in action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Requirements</a:t>
            </a:r>
            <a:endParaRPr/>
          </a:p>
        </p:txBody>
      </p:sp>
      <p:sp>
        <p:nvSpPr>
          <p:cNvPr id="312" name="Google Shape;312;p18"/>
          <p:cNvSpPr txBox="1"/>
          <p:nvPr>
            <p:ph idx="1" type="body"/>
          </p:nvPr>
        </p:nvSpPr>
        <p:spPr>
          <a:xfrm>
            <a:off x="1220275" y="1300950"/>
            <a:ext cx="49614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Python Flask-powered API</a:t>
            </a:r>
            <a:endParaRPr/>
          </a:p>
          <a:p>
            <a:pPr indent="-311150" lvl="0" marL="457200" rtl="0" algn="l">
              <a:spcBef>
                <a:spcPts val="0"/>
              </a:spcBef>
              <a:spcAft>
                <a:spcPts val="0"/>
              </a:spcAft>
              <a:buSzPts val="1300"/>
              <a:buChar char="✓"/>
            </a:pPr>
            <a:r>
              <a:rPr lang="en"/>
              <a:t>HTML/CSS</a:t>
            </a:r>
            <a:endParaRPr/>
          </a:p>
          <a:p>
            <a:pPr indent="-311150" lvl="0" marL="457200" rtl="0" algn="l">
              <a:spcBef>
                <a:spcPts val="0"/>
              </a:spcBef>
              <a:spcAft>
                <a:spcPts val="0"/>
              </a:spcAft>
              <a:buSzPts val="1300"/>
              <a:buChar char="✓"/>
            </a:pPr>
            <a:r>
              <a:rPr lang="en"/>
              <a:t>JavaScript</a:t>
            </a:r>
            <a:endParaRPr/>
          </a:p>
          <a:p>
            <a:pPr indent="-311150" lvl="0" marL="457200" rtl="0" algn="l">
              <a:spcBef>
                <a:spcPts val="0"/>
              </a:spcBef>
              <a:spcAft>
                <a:spcPts val="0"/>
              </a:spcAft>
              <a:buSzPts val="1300"/>
              <a:buChar char="✓"/>
            </a:pPr>
            <a:r>
              <a:rPr lang="en"/>
              <a:t>SQLite</a:t>
            </a:r>
            <a:endParaRPr/>
          </a:p>
          <a:p>
            <a:pPr indent="-311150" lvl="0" marL="457200" rtl="0" algn="l">
              <a:spcBef>
                <a:spcPts val="0"/>
              </a:spcBef>
              <a:spcAft>
                <a:spcPts val="0"/>
              </a:spcAft>
              <a:buSzPts val="1300"/>
              <a:buChar char="✓"/>
            </a:pPr>
            <a:r>
              <a:rPr lang="en"/>
              <a:t>Web scraping + Plotly</a:t>
            </a:r>
            <a:endParaRPr/>
          </a:p>
          <a:p>
            <a:pPr indent="-311150" lvl="0" marL="457200" rtl="0" algn="l">
              <a:spcBef>
                <a:spcPts val="0"/>
              </a:spcBef>
              <a:spcAft>
                <a:spcPts val="0"/>
              </a:spcAft>
              <a:buSzPts val="1300"/>
              <a:buChar char="✓"/>
            </a:pPr>
            <a:r>
              <a:rPr lang="en"/>
              <a:t>Chroma.js - color manipulation library (first chart)</a:t>
            </a:r>
            <a:endParaRPr/>
          </a:p>
          <a:p>
            <a:pPr indent="-311150" lvl="0" marL="457200" rtl="0" algn="l">
              <a:spcBef>
                <a:spcPts val="0"/>
              </a:spcBef>
              <a:spcAft>
                <a:spcPts val="0"/>
              </a:spcAft>
              <a:buSzPts val="1300"/>
              <a:buChar char="✓"/>
            </a:pPr>
            <a:r>
              <a:rPr lang="en"/>
              <a:t>Way more than 100 records</a:t>
            </a:r>
            <a:endParaRPr/>
          </a:p>
          <a:p>
            <a:pPr indent="-311150" lvl="0" marL="457200" rtl="0" algn="l">
              <a:spcBef>
                <a:spcPts val="0"/>
              </a:spcBef>
              <a:spcAft>
                <a:spcPts val="0"/>
              </a:spcAft>
              <a:buSzPts val="1300"/>
              <a:buChar char="✓"/>
            </a:pPr>
            <a:r>
              <a:rPr lang="en"/>
              <a:t>Dropdowns on charts to filter/choose dataset</a:t>
            </a:r>
            <a:endParaRPr/>
          </a:p>
          <a:p>
            <a:pPr indent="-311150" lvl="0" marL="457200" rtl="0" algn="l">
              <a:spcBef>
                <a:spcPts val="0"/>
              </a:spcBef>
              <a:spcAft>
                <a:spcPts val="0"/>
              </a:spcAft>
              <a:buSzPts val="1300"/>
              <a:buChar char="✓"/>
            </a:pPr>
            <a:r>
              <a:rPr lang="en"/>
              <a:t>5 charts on the Dashboard</a:t>
            </a:r>
            <a:endParaRPr/>
          </a:p>
          <a:p>
            <a:pPr indent="-311150" lvl="0" marL="457200" rtl="0" algn="l">
              <a:spcBef>
                <a:spcPts val="0"/>
              </a:spcBef>
              <a:spcAft>
                <a:spcPts val="0"/>
              </a:spcAft>
              <a:buSzPts val="1300"/>
              <a:buChar char="✓"/>
            </a:pPr>
            <a:r>
              <a:rPr lang="en"/>
              <a:t>Presentation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