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9A9"/>
    <a:srgbClr val="04C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5" autoAdjust="0"/>
    <p:restoredTop sz="94660"/>
  </p:normalViewPr>
  <p:slideViewPr>
    <p:cSldViewPr>
      <p:cViewPr varScale="1">
        <p:scale>
          <a:sx n="87" d="100"/>
          <a:sy n="87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9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0A5A8-A269-4127-B9DB-5131DE085948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F5FA1-7A2A-4C2A-815B-7359A3C1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2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F5FA1-7A2A-4C2A-815B-7359A3C188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5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570D68B4-D407-49F0-A426-FE41334AF4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709" r="3216"/>
          <a:stretch/>
        </p:blipFill>
        <p:spPr>
          <a:xfrm>
            <a:off x="0" y="0"/>
            <a:ext cx="5128054" cy="6957392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B2F27C5F-2507-4D51-8593-2FC65DB71F01}"/>
              </a:ext>
            </a:extLst>
          </p:cNvPr>
          <p:cNvGrpSpPr/>
          <p:nvPr userDrawn="1"/>
        </p:nvGrpSpPr>
        <p:grpSpPr>
          <a:xfrm rot="5400000" flipV="1">
            <a:off x="2429380" y="242489"/>
            <a:ext cx="7414259" cy="6014979"/>
            <a:chOff x="-566706" y="3720560"/>
            <a:chExt cx="9710707" cy="787802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654C1CB2-45F2-4210-9DF8-E02735AAF30C}"/>
                </a:ext>
              </a:extLst>
            </p:cNvPr>
            <p:cNvSpPr/>
            <p:nvPr/>
          </p:nvSpPr>
          <p:spPr>
            <a:xfrm>
              <a:off x="1" y="5270498"/>
              <a:ext cx="9144000" cy="632808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586C95D-3D48-49F5-8119-B6896CFA2585}"/>
                </a:ext>
              </a:extLst>
            </p:cNvPr>
            <p:cNvSpPr/>
            <p:nvPr/>
          </p:nvSpPr>
          <p:spPr>
            <a:xfrm>
              <a:off x="5500272" y="4544582"/>
              <a:ext cx="3643728" cy="187964"/>
            </a:xfrm>
            <a:prstGeom prst="rect">
              <a:avLst/>
            </a:prstGeom>
            <a:gradFill flip="none" rotWithShape="1">
              <a:gsLst>
                <a:gs pos="57000">
                  <a:schemeClr val="accent1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67388C48-804A-4C42-983A-D016D97DB61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13072" y="4545346"/>
              <a:ext cx="187200" cy="1872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9" name="직사각형 17">
              <a:extLst>
                <a:ext uri="{FF2B5EF4-FFF2-40B4-BE49-F238E27FC236}">
                  <a16:creationId xmlns:a16="http://schemas.microsoft.com/office/drawing/2014/main" xmlns="" id="{50906FA7-C67C-4F1C-8264-AFFC89D51C1A}"/>
                </a:ext>
              </a:extLst>
            </p:cNvPr>
            <p:cNvSpPr/>
            <p:nvPr/>
          </p:nvSpPr>
          <p:spPr>
            <a:xfrm>
              <a:off x="4740366" y="4732547"/>
              <a:ext cx="4403634" cy="573611"/>
            </a:xfrm>
            <a:custGeom>
              <a:avLst/>
              <a:gdLst/>
              <a:ahLst/>
              <a:cxnLst/>
              <a:rect l="l" t="t" r="r" b="b"/>
              <a:pathLst>
                <a:path w="4403634" h="573611">
                  <a:moveTo>
                    <a:pt x="571229" y="0"/>
                  </a:moveTo>
                  <a:lnTo>
                    <a:pt x="4403634" y="0"/>
                  </a:lnTo>
                  <a:lnTo>
                    <a:pt x="4403634" y="573611"/>
                  </a:lnTo>
                  <a:lnTo>
                    <a:pt x="0" y="573611"/>
                  </a:lnTo>
                  <a:lnTo>
                    <a:pt x="0" y="57122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304E0C19-7416-41B9-9E30-1369A0E75788}"/>
                </a:ext>
              </a:extLst>
            </p:cNvPr>
            <p:cNvSpPr/>
            <p:nvPr/>
          </p:nvSpPr>
          <p:spPr>
            <a:xfrm>
              <a:off x="340831" y="4478763"/>
              <a:ext cx="1354628" cy="84009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1" name="직사각형 21">
              <a:extLst>
                <a:ext uri="{FF2B5EF4-FFF2-40B4-BE49-F238E27FC236}">
                  <a16:creationId xmlns:a16="http://schemas.microsoft.com/office/drawing/2014/main" xmlns="" id="{9F9BDD59-B907-47AF-8F87-25100DC426E9}"/>
                </a:ext>
              </a:extLst>
            </p:cNvPr>
            <p:cNvSpPr/>
            <p:nvPr/>
          </p:nvSpPr>
          <p:spPr>
            <a:xfrm rot="18900000">
              <a:off x="-566706" y="4372915"/>
              <a:ext cx="1480909" cy="981006"/>
            </a:xfrm>
            <a:custGeom>
              <a:avLst/>
              <a:gdLst/>
              <a:ahLst/>
              <a:cxnLst/>
              <a:rect l="l" t="t" r="r" b="b"/>
              <a:pathLst>
                <a:path w="2470993" h="1636872">
                  <a:moveTo>
                    <a:pt x="2470993" y="0"/>
                  </a:moveTo>
                  <a:lnTo>
                    <a:pt x="2470993" y="1636872"/>
                  </a:lnTo>
                  <a:lnTo>
                    <a:pt x="0" y="1636871"/>
                  </a:lnTo>
                  <a:lnTo>
                    <a:pt x="163687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xmlns="" id="{8EB07F1A-BB8E-4F76-96B5-06C83E79FD2A}"/>
                </a:ext>
              </a:extLst>
            </p:cNvPr>
            <p:cNvSpPr/>
            <p:nvPr/>
          </p:nvSpPr>
          <p:spPr>
            <a:xfrm flipH="1">
              <a:off x="340830" y="3993000"/>
              <a:ext cx="3075470" cy="1312877"/>
            </a:xfrm>
            <a:prstGeom prst="parallelogram">
              <a:avLst>
                <a:gd name="adj" fmla="val 99704"/>
              </a:avLst>
            </a:prstGeom>
            <a:gradFill>
              <a:gsLst>
                <a:gs pos="100000">
                  <a:srgbClr val="F7F7F7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xmlns="" id="{520DB8A0-99AB-454A-9D53-768C34F2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8" y="3818391"/>
              <a:ext cx="1743075" cy="554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5737A1E0-6E1F-4FD4-ACB3-DFF0400DD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58068">
              <a:off x="676995" y="4644941"/>
              <a:ext cx="1196509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xmlns="" id="{2CDBA763-FCB4-4080-9F89-04B0D801E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743805" y="4487395"/>
              <a:ext cx="1912086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E82A3D58-19D2-4AC9-9D8C-CD1E2D3F3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00000">
              <a:off x="4500824" y="4613273"/>
              <a:ext cx="1289791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581576E5-4D70-47DC-BD8A-E6DCCE78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397500" y="4364280"/>
              <a:ext cx="3746500" cy="598524"/>
            </a:xfrm>
            <a:prstGeom prst="rect">
              <a:avLst/>
            </a:prstGeom>
          </p:spPr>
        </p:pic>
      </p:grpSp>
      <p:pic>
        <p:nvPicPr>
          <p:cNvPr id="40" name="Picture 3" descr="H:\Laptop\08. 2019 NIPA 블록체인\00. 참고자료\CI\홈페이지CI\nipa_ci.png">
            <a:extLst>
              <a:ext uri="{FF2B5EF4-FFF2-40B4-BE49-F238E27FC236}">
                <a16:creationId xmlns:a16="http://schemas.microsoft.com/office/drawing/2014/main" xmlns="" id="{47D840A3-EB11-4C8B-B9F7-B6AD5189A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27" y="168564"/>
            <a:ext cx="2612138" cy="3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xmlns="" id="{5B6D272B-1BA1-4EAC-BD93-3317D546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944" y="1122363"/>
            <a:ext cx="4928183" cy="2387600"/>
          </a:xfrm>
        </p:spPr>
        <p:txBody>
          <a:bodyPr anchor="b"/>
          <a:lstStyle>
            <a:lvl1pPr algn="r">
              <a:defRPr sz="44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xmlns="" id="{14B766E6-9BC5-4068-894D-17A16062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944" y="3602038"/>
            <a:ext cx="4928183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3" name="날짜 개체 틀 3">
            <a:extLst>
              <a:ext uri="{FF2B5EF4-FFF2-40B4-BE49-F238E27FC236}">
                <a16:creationId xmlns:a16="http://schemas.microsoft.com/office/drawing/2014/main" xmlns="" id="{E5190EFC-6A94-4BCE-9BBE-5FE0B196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62527" y="5365246"/>
            <a:ext cx="2133600" cy="365125"/>
          </a:xfrm>
        </p:spPr>
        <p:txBody>
          <a:bodyPr/>
          <a:lstStyle>
            <a:lvl1pPr algn="r"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pPr algn="r"/>
            <a:fld id="{14B0FBB3-BA1B-4085-B611-934511146156}" type="datetimeFigureOut">
              <a:rPr lang="ko-KR" altLang="en-US" smtClean="0"/>
              <a:pPr algn="r"/>
              <a:t>2023-12-24</a:t>
            </a:fld>
            <a:endParaRPr lang="ko-KR" altLang="en-US"/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xmlns="" id="{B49F828A-74F4-4936-AD92-FFBF558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8001" y="6585323"/>
            <a:ext cx="1418840" cy="365125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3" name="내용 개체 틀 4">
            <a:extLst>
              <a:ext uri="{FF2B5EF4-FFF2-40B4-BE49-F238E27FC236}">
                <a16:creationId xmlns:a16="http://schemas.microsoft.com/office/drawing/2014/main" xmlns="" id="{5624981C-CBCC-4FE4-B436-059D26DA29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341190"/>
            <a:ext cx="2232248" cy="3382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AA1197F-1167-4645-92C6-600A918813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47" y="6208848"/>
            <a:ext cx="2316123" cy="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3D3E7BA2-AE04-4691-B0CE-A1104E3A2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395" r="24960"/>
          <a:stretch/>
        </p:blipFill>
        <p:spPr>
          <a:xfrm>
            <a:off x="1375" y="0"/>
            <a:ext cx="2570205" cy="6957392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1341810" y="-247600"/>
            <a:ext cx="7802190" cy="7118300"/>
            <a:chOff x="2531981" y="-157680"/>
            <a:chExt cx="7802190" cy="7015680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3590281" y="114109"/>
              <a:ext cx="6768562" cy="67192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1799615" y="5430840"/>
              <a:ext cx="2718685" cy="135632"/>
            </a:xfrm>
            <a:prstGeom prst="rect">
              <a:avLst/>
            </a:prstGeom>
            <a:gradFill flip="none" rotWithShape="1">
              <a:gsLst>
                <a:gs pos="57000">
                  <a:schemeClr val="accent1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/>
            <p:cNvSpPr>
              <a:spLocks noChangeAspect="1"/>
            </p:cNvSpPr>
            <p:nvPr/>
          </p:nvSpPr>
          <p:spPr>
            <a:xfrm rot="5400000" flipH="1" flipV="1">
              <a:off x="3089395" y="4001935"/>
              <a:ext cx="139675" cy="13508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7"/>
            <p:cNvSpPr/>
            <p:nvPr/>
          </p:nvSpPr>
          <p:spPr>
            <a:xfrm rot="5400000" flipV="1">
              <a:off x="1790893" y="5008208"/>
              <a:ext cx="3285671" cy="413909"/>
            </a:xfrm>
            <a:custGeom>
              <a:avLst/>
              <a:gdLst/>
              <a:ahLst/>
              <a:cxnLst/>
              <a:rect l="l" t="t" r="r" b="b"/>
              <a:pathLst>
                <a:path w="4403634" h="573611">
                  <a:moveTo>
                    <a:pt x="571229" y="0"/>
                  </a:moveTo>
                  <a:lnTo>
                    <a:pt x="4403634" y="0"/>
                  </a:lnTo>
                  <a:lnTo>
                    <a:pt x="4403634" y="573611"/>
                  </a:lnTo>
                  <a:lnTo>
                    <a:pt x="0" y="573611"/>
                  </a:lnTo>
                  <a:lnTo>
                    <a:pt x="0" y="57122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 flipV="1">
              <a:off x="2841384" y="491976"/>
              <a:ext cx="1010725" cy="606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21"/>
            <p:cNvSpPr/>
            <p:nvPr/>
          </p:nvSpPr>
          <p:spPr>
            <a:xfrm rot="8100000" flipV="1">
              <a:off x="2781662" y="-157680"/>
              <a:ext cx="1016670" cy="707880"/>
            </a:xfrm>
            <a:custGeom>
              <a:avLst/>
              <a:gdLst/>
              <a:ahLst/>
              <a:cxnLst/>
              <a:rect l="l" t="t" r="r" b="b"/>
              <a:pathLst>
                <a:path w="1016670" h="707880">
                  <a:moveTo>
                    <a:pt x="707880" y="0"/>
                  </a:moveTo>
                  <a:lnTo>
                    <a:pt x="0" y="707880"/>
                  </a:lnTo>
                  <a:lnTo>
                    <a:pt x="1016670" y="707880"/>
                  </a:lnTo>
                  <a:lnTo>
                    <a:pt x="101667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 rot="5400000" flipH="1" flipV="1">
              <a:off x="2019458" y="963382"/>
              <a:ext cx="2294692" cy="947353"/>
            </a:xfrm>
            <a:prstGeom prst="parallelogram">
              <a:avLst>
                <a:gd name="adj" fmla="val 99704"/>
              </a:avLst>
            </a:prstGeom>
            <a:gradFill>
              <a:gsLst>
                <a:gs pos="100000">
                  <a:srgbClr val="F7F7F7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116747" y="757041"/>
              <a:ext cx="1300556" cy="399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41932" flipV="1">
              <a:off x="2531981" y="681131"/>
              <a:ext cx="1254804" cy="28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 flipV="1">
              <a:off x="2496538" y="1908668"/>
              <a:ext cx="1379734" cy="28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 flipV="1">
              <a:off x="2796063" y="3738243"/>
              <a:ext cx="962348" cy="273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79298" y="5244372"/>
              <a:ext cx="2795366" cy="431886"/>
            </a:xfrm>
            <a:prstGeom prst="rect">
              <a:avLst/>
            </a:prstGeom>
          </p:spPr>
        </p:pic>
      </p:grpSp>
      <p:pic>
        <p:nvPicPr>
          <p:cNvPr id="1027" name="Picture 3" descr="H:\Laptop\08. 2019 NIPA 블록체인\00. 참고자료\CI\홈페이지CI\nipa_ci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27" y="168564"/>
            <a:ext cx="2612138" cy="3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5CF92A56-789D-4943-A42B-B7440DF7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77" y="2361190"/>
            <a:ext cx="5204827" cy="3979681"/>
          </a:xfrm>
        </p:spPr>
        <p:txBody>
          <a:bodyPr>
            <a:normAutofit/>
          </a:bodyPr>
          <a:lstStyle>
            <a:lvl1pPr marL="514350" indent="-514350">
              <a:buClrTx/>
              <a:buFontTx/>
              <a:buBlip>
                <a:blip r:embed="rId8"/>
              </a:buBlip>
              <a:defRPr sz="24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2pPr>
            <a:lvl3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3pPr>
            <a:lvl4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4pPr>
            <a:lvl5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xmlns="" id="{B49F828A-74F4-4936-AD92-FFBF558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558819"/>
            <a:ext cx="1232472" cy="296049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xmlns="" id="{5B6D272B-1BA1-4EAC-BD93-3317D546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822" y="1122363"/>
            <a:ext cx="5229125" cy="1154509"/>
          </a:xfrm>
        </p:spPr>
        <p:txBody>
          <a:bodyPr anchor="b">
            <a:noAutofit/>
          </a:bodyPr>
          <a:lstStyle>
            <a:lvl1pPr algn="ctr">
              <a:defRPr sz="38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5" name="내용 개체 틀 4">
            <a:extLst>
              <a:ext uri="{FF2B5EF4-FFF2-40B4-BE49-F238E27FC236}">
                <a16:creationId xmlns:a16="http://schemas.microsoft.com/office/drawing/2014/main" xmlns="" id="{CA6C5F28-7F6B-461B-8D9F-3DEF0CEA8A1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330280"/>
            <a:ext cx="2376264" cy="3600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2411C68E-7A91-48DF-8832-713B92BDC27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97962"/>
            <a:ext cx="2316123" cy="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여은민\Desktop\jpg\프리베나 070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 b="75208"/>
          <a:stretch/>
        </p:blipFill>
        <p:spPr bwMode="auto">
          <a:xfrm>
            <a:off x="-4192" y="3308081"/>
            <a:ext cx="9152721" cy="23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평행 사변형 3"/>
          <p:cNvSpPr/>
          <p:nvPr/>
        </p:nvSpPr>
        <p:spPr>
          <a:xfrm flipV="1">
            <a:off x="65212" y="1941913"/>
            <a:ext cx="9078788" cy="1340768"/>
          </a:xfrm>
          <a:custGeom>
            <a:avLst/>
            <a:gdLst/>
            <a:ahLst/>
            <a:cxnLst/>
            <a:rect l="l" t="t" r="r" b="b"/>
            <a:pathLst>
              <a:path w="9078788" h="1340768">
                <a:moveTo>
                  <a:pt x="0" y="1340768"/>
                </a:moveTo>
                <a:lnTo>
                  <a:pt x="9078788" y="1340768"/>
                </a:lnTo>
                <a:lnTo>
                  <a:pt x="9078788" y="0"/>
                </a:lnTo>
                <a:lnTo>
                  <a:pt x="754289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평행 사변형 4"/>
          <p:cNvSpPr/>
          <p:nvPr userDrawn="1"/>
        </p:nvSpPr>
        <p:spPr>
          <a:xfrm flipV="1">
            <a:off x="0" y="1960741"/>
            <a:ext cx="743697" cy="1321940"/>
          </a:xfrm>
          <a:custGeom>
            <a:avLst/>
            <a:gdLst/>
            <a:ahLst/>
            <a:cxnLst/>
            <a:rect l="l" t="t" r="r" b="b"/>
            <a:pathLst>
              <a:path w="743697" h="1321940">
                <a:moveTo>
                  <a:pt x="0" y="1321940"/>
                </a:moveTo>
                <a:lnTo>
                  <a:pt x="743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4341655" y="1194181"/>
            <a:ext cx="460682" cy="500121"/>
          </a:xfrm>
          <a:prstGeom prst="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rot="10800000" vert="eaVert" anchor="ctr"/>
          <a:lstStyle/>
          <a:p>
            <a:pPr algn="ctr">
              <a:spcBef>
                <a:spcPct val="20000"/>
              </a:spcBef>
              <a:buSzPct val="80000"/>
              <a:defRPr/>
            </a:pPr>
            <a:endParaRPr lang="ko-KR" altLang="en-US" sz="3600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3" descr="H:\Laptop\08. 2019 NIPA 블록체인\00. 참고자료\CI\홈페이지CI\nipa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27" y="168564"/>
            <a:ext cx="2612138" cy="3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D98E92A6-2F55-4649-AD4E-FF98637CD9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23573" y="2060848"/>
            <a:ext cx="7886700" cy="979289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>
                    <a:lumMod val="8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xmlns="" id="{60FF106B-FD94-4239-8786-0C984FDBD98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835696" y="3557084"/>
            <a:ext cx="633670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xmlns="" id="{B49F828A-74F4-4936-AD92-FFBF558842D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84367" y="6558819"/>
            <a:ext cx="1232473" cy="299181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1" name="내용 개체 틀 4">
            <a:extLst>
              <a:ext uri="{FF2B5EF4-FFF2-40B4-BE49-F238E27FC236}">
                <a16:creationId xmlns:a16="http://schemas.microsoft.com/office/drawing/2014/main" xmlns="" id="{0AF1A748-EF57-4EEB-B202-20FE601684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309320"/>
            <a:ext cx="2514600" cy="381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00CC222-0611-46D8-9DA2-E999BA57879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193344"/>
            <a:ext cx="2451814" cy="6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 userDrawn="1">
            <p:ph sz="quarter" idx="13"/>
          </p:nvPr>
        </p:nvSpPr>
        <p:spPr>
          <a:xfrm>
            <a:off x="368793" y="1115884"/>
            <a:ext cx="8424863" cy="52562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E9DE115-A9D3-41B2-BA8F-989CC7AEDD4A}"/>
              </a:ext>
            </a:extLst>
          </p:cNvPr>
          <p:cNvGrpSpPr/>
          <p:nvPr userDrawn="1"/>
        </p:nvGrpSpPr>
        <p:grpSpPr>
          <a:xfrm>
            <a:off x="1" y="0"/>
            <a:ext cx="9144000" cy="770857"/>
            <a:chOff x="1" y="0"/>
            <a:chExt cx="9144000" cy="102822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6F7CEE3-4990-4E6E-A28E-B01356FBAD12}"/>
                </a:ext>
              </a:extLst>
            </p:cNvPr>
            <p:cNvSpPr/>
            <p:nvPr/>
          </p:nvSpPr>
          <p:spPr>
            <a:xfrm>
              <a:off x="899593" y="7401"/>
              <a:ext cx="8244408" cy="1020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2CC53FAB-B7AB-422F-B034-26798432C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4868" t="18474" r="12871" b="24515"/>
            <a:stretch/>
          </p:blipFill>
          <p:spPr>
            <a:xfrm>
              <a:off x="1" y="0"/>
              <a:ext cx="899592" cy="1028224"/>
            </a:xfrm>
            <a:prstGeom prst="rect">
              <a:avLst/>
            </a:prstGeom>
          </p:spPr>
        </p:pic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93AB4533-6525-463A-83EE-10EFF9A6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모서리가 둥근 직사각형 166">
            <a:extLst>
              <a:ext uri="{FF2B5EF4-FFF2-40B4-BE49-F238E27FC236}">
                <a16:creationId xmlns:a16="http://schemas.microsoft.com/office/drawing/2014/main" xmlns="" id="{F694D201-D5EA-464E-B8C5-2405654B9396}"/>
              </a:ext>
            </a:extLst>
          </p:cNvPr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5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 descr="H:\Laptop\08. 2019 NIPA 블록체인\00. 참고자료\CI\홈페이지CI\nipa_ci.png">
            <a:extLst>
              <a:ext uri="{FF2B5EF4-FFF2-40B4-BE49-F238E27FC236}">
                <a16:creationId xmlns:a16="http://schemas.microsoft.com/office/drawing/2014/main" xmlns="" id="{0C268A59-34D9-4F88-8170-252DD2F7B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4" y="6652005"/>
            <a:ext cx="1418107" cy="1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xmlns="" id="{3409409C-2366-4668-B298-9C52844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" name="내용 개체 틀 4">
            <a:extLst>
              <a:ext uri="{FF2B5EF4-FFF2-40B4-BE49-F238E27FC236}">
                <a16:creationId xmlns:a16="http://schemas.microsoft.com/office/drawing/2014/main" xmlns="" id="{CA46F8D1-5857-420A-A3A3-F4A29D9D10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1" y="6654242"/>
            <a:ext cx="1306799" cy="19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A064859-B4F8-4417-AFA0-46B6A5CDF1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5" y="6557670"/>
            <a:ext cx="1534849" cy="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2FB47C98-6DA3-4A18-B5DD-D865A13C6F54}"/>
              </a:ext>
            </a:extLst>
          </p:cNvPr>
          <p:cNvGrpSpPr/>
          <p:nvPr userDrawn="1"/>
        </p:nvGrpSpPr>
        <p:grpSpPr>
          <a:xfrm>
            <a:off x="1" y="0"/>
            <a:ext cx="9144000" cy="770857"/>
            <a:chOff x="1" y="0"/>
            <a:chExt cx="9144000" cy="102822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E9AEDBE-C9BC-493A-AC09-5CC096EF2614}"/>
                </a:ext>
              </a:extLst>
            </p:cNvPr>
            <p:cNvSpPr/>
            <p:nvPr/>
          </p:nvSpPr>
          <p:spPr>
            <a:xfrm>
              <a:off x="899593" y="7401"/>
              <a:ext cx="8244408" cy="1020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BB0DEBDF-DAC6-40E8-9F6D-ED68B4AAB1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4868" t="18474" r="12871" b="24515"/>
            <a:stretch/>
          </p:blipFill>
          <p:spPr>
            <a:xfrm>
              <a:off x="1" y="0"/>
              <a:ext cx="899592" cy="1028224"/>
            </a:xfrm>
            <a:prstGeom prst="rect">
              <a:avLst/>
            </a:prstGeom>
          </p:spPr>
        </p:pic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32E25E42-F54E-4314-BAA8-E8E6FE8B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83525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모서리가 둥근 직사각형 166">
            <a:extLst>
              <a:ext uri="{FF2B5EF4-FFF2-40B4-BE49-F238E27FC236}">
                <a16:creationId xmlns:a16="http://schemas.microsoft.com/office/drawing/2014/main" xmlns="" id="{8112916B-9FEB-48D8-AD19-5BCC3012888B}"/>
              </a:ext>
            </a:extLst>
          </p:cNvPr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5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 descr="H:\Laptop\08. 2019 NIPA 블록체인\00. 참고자료\CI\홈페이지CI\nipa_ci.png">
            <a:extLst>
              <a:ext uri="{FF2B5EF4-FFF2-40B4-BE49-F238E27FC236}">
                <a16:creationId xmlns:a16="http://schemas.microsoft.com/office/drawing/2014/main" xmlns="" id="{8CBD5BCD-6833-4E05-9C0C-43F23A5F88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4" y="6652005"/>
            <a:ext cx="1418107" cy="1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xmlns="" id="{2EC49978-79EE-44F1-BF9E-8C6EE4D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1" name="내용 개체 틀 4">
            <a:extLst>
              <a:ext uri="{FF2B5EF4-FFF2-40B4-BE49-F238E27FC236}">
                <a16:creationId xmlns:a16="http://schemas.microsoft.com/office/drawing/2014/main" xmlns="" id="{8DAF7E86-25E5-448A-BAAD-D507CC74A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1" y="6654242"/>
            <a:ext cx="1306799" cy="19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C2619AE-B3EE-4CC7-A0EF-95D83117C5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5" y="6557670"/>
            <a:ext cx="1534849" cy="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899593" y="5549"/>
            <a:ext cx="8244408" cy="765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25" name="Picture 2" descr="C:\Users\임슬기\Desktop\블록체인33333.jpg"/>
          <p:cNvPicPr>
            <a:picLocks noChangeAspect="1" noChangeArrowheads="1"/>
          </p:cNvPicPr>
          <p:nvPr userDrawn="1"/>
        </p:nvPicPr>
        <p:blipFill rotWithShape="1">
          <a:blip r:embed="rId2"/>
          <a:srcRect t="9460" b="10030"/>
          <a:stretch>
            <a:fillRect/>
          </a:stretch>
        </p:blipFill>
        <p:spPr>
          <a:xfrm>
            <a:off x="1622" y="-4184"/>
            <a:ext cx="931540" cy="770857"/>
          </a:xfrm>
          <a:prstGeom prst="rect">
            <a:avLst/>
          </a:prstGeom>
          <a:noFill/>
        </p:spPr>
      </p:pic>
      <p:sp>
        <p:nvSpPr>
          <p:cNvPr id="26" name="모서리가 둥근 직사각형 166"/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305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220072" y="6610934"/>
            <a:ext cx="1872208" cy="247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9612DD9-4765-D9AB-3787-5F4980842D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617466"/>
            <a:ext cx="915808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45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E85C-1836-405F-9BCF-3A9A945AA747}" type="datetimeFigureOut">
              <a:rPr lang="ko-KR" altLang="en-US" smtClean="0"/>
              <a:t>2023-12-24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AB9F54-1F19-49FD-9C84-1FA34C937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서버 프로그래밍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5AD1CA9-C343-4221-93F1-95E1B9C3D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1960" y="1115884"/>
            <a:ext cx="4581696" cy="5256212"/>
          </a:xfrm>
        </p:spPr>
        <p:txBody>
          <a:bodyPr>
            <a:normAutofit fontScale="62500" lnSpcReduction="2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문서는 반드시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&lt;!DOCTYPE html&gt;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문서의 형식을 지정해주어야 한다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행부터 시작되고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&lt;html&gt;…&lt;/html&gt;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에 기술한다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&lt;head&gt;…&lt;/head&gt;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에는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 파일 참조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메타데이터 설정 등이 위치하며 웹 브라우</a:t>
            </a:r>
            <a:r>
              <a:rPr lang="ko-KR" altLang="en-US" dirty="0">
                <a:latin typeface="Arial" panose="020B0604020202020204" pitchFamily="34" charset="0"/>
              </a:rPr>
              <a:t>저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에는 표시되지 않는다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웹 브라우저에 표시가 되는 부분은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&lt;body&gt;…&lt;/body&gt;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C906CC-9FB1-46DD-BB68-D39473B5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81D0A52-0ED1-43EA-929C-E2E936DA978D}"/>
              </a:ext>
            </a:extLst>
          </p:cNvPr>
          <p:cNvGrpSpPr/>
          <p:nvPr/>
        </p:nvGrpSpPr>
        <p:grpSpPr>
          <a:xfrm>
            <a:off x="2914653" y="1916832"/>
            <a:ext cx="3314694" cy="1124920"/>
            <a:chOff x="4157960" y="2699824"/>
            <a:chExt cx="3314694" cy="1124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3DAA20D-1849-4614-A456-2A6E99A0B39F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A8D2D2FC-39CF-4C63-A71A-C8DCF9C2A46E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F642AD22-FD01-40BC-9776-83F3927FA9F7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29C92EEE-FB45-458C-98CA-FD142993933A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xmlns="" id="{9D7ECEC1-9A70-4A83-9C43-EB98428F05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6D786128-CF03-40C0-BC96-F9FE9030C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xmlns="" id="{CD421850-7696-4C9F-90B9-E9AC63FF62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0AE82BA-574E-4607-B569-DC172AE5C76E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DA3747B-B8CE-448F-B315-39093AEA73B2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DAC3D57-27D6-461D-A4A5-5A1A0D196038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4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속성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(Attribute)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이란 요소의 성질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특징을 정의하는 명세이다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요소는 속성을 가질 수 있으며 요소에 추가적 정보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예를 들어 이미지 파일의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크기 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를 제공한다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rgbClr val="333333"/>
                </a:solidFill>
                <a:latin typeface="Lora"/>
              </a:rPr>
              <a:t>속성은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시작 태그에 위치해야 하며 이름과 값의 쌍을 이룬다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333333"/>
                </a:solidFill>
                <a:latin typeface="Lora"/>
              </a:rPr>
              <a:t>html</a:t>
            </a:r>
            <a:r>
              <a:rPr lang="ko-KR" altLang="en-US" dirty="0">
                <a:solidFill>
                  <a:srgbClr val="333333"/>
                </a:solidFill>
                <a:latin typeface="Lora"/>
              </a:rPr>
              <a:t> 속성  </a:t>
            </a:r>
            <a:r>
              <a:rPr lang="en-US" altLang="ko-KR" dirty="0">
                <a:solidFill>
                  <a:srgbClr val="333333"/>
                </a:solidFill>
                <a:latin typeface="Lora"/>
              </a:rPr>
              <a:t>( </a:t>
            </a:r>
            <a:r>
              <a:rPr lang="en-US" altLang="ko-KR" dirty="0">
                <a:solidFill>
                  <a:srgbClr val="333333"/>
                </a:solidFill>
                <a:latin typeface="Lora"/>
                <a:hlinkClick r:id="rId2"/>
              </a:rPr>
              <a:t>https://www.w3schools.com/tags/ref_attributes.asp</a:t>
            </a:r>
            <a:r>
              <a:rPr lang="ko-KR" altLang="en-US" dirty="0">
                <a:solidFill>
                  <a:srgbClr val="333333"/>
                </a:solidFill>
                <a:latin typeface="Lora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Lora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F832F59A-41E2-4AFD-9363-466930306ADC}"/>
              </a:ext>
            </a:extLst>
          </p:cNvPr>
          <p:cNvGrpSpPr/>
          <p:nvPr/>
        </p:nvGrpSpPr>
        <p:grpSpPr>
          <a:xfrm>
            <a:off x="3207556" y="1844824"/>
            <a:ext cx="2728888" cy="1124919"/>
            <a:chOff x="4653506" y="2699824"/>
            <a:chExt cx="2728888" cy="11249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9B71929-EA3A-4820-8CF1-7624C9AFB492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A91D4D3C-84DA-4805-9AC5-E05D060CEE8A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C2C7F5F2-CAF5-4835-92F4-6CA57BF0C48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xmlns="" id="{8BB578BB-D540-403B-B134-3CB3F83F95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8662636C-D4C1-4669-870E-B71B732EEE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0BB75D7-051A-46B7-B360-F51D258F508F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3260AAB-1F67-41F1-8165-94667359B322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5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주석</a:t>
            </a:r>
            <a:r>
              <a:rPr lang="en-US" altLang="ko-KR" sz="2000" dirty="0"/>
              <a:t>(comments)</a:t>
            </a:r>
            <a:endParaRPr lang="ko-KR" altLang="en-US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1104954-0E42-45DD-9E06-0B6A3D8C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51" y="2100864"/>
            <a:ext cx="441389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5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4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title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문서의 제목을 정의</a:t>
            </a:r>
            <a:r>
              <a:rPr lang="en-US" altLang="ko-KR" sz="2000" dirty="0"/>
              <a:t>. </a:t>
            </a:r>
            <a:r>
              <a:rPr lang="ko-KR" altLang="en-US" sz="2000" dirty="0"/>
              <a:t>정의된 제목은 브라우저의 탭에 표시된다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163251-23AE-449E-966E-69A951B0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0" y="2872331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style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HTML </a:t>
            </a:r>
            <a:r>
              <a:rPr lang="ko-KR" altLang="en-US" sz="2000" dirty="0"/>
              <a:t>문서의 </a:t>
            </a:r>
            <a:r>
              <a:rPr lang="en-US" altLang="ko-KR" sz="2000" dirty="0"/>
              <a:t>style </a:t>
            </a:r>
            <a:r>
              <a:rPr lang="ko-KR" altLang="en-US" sz="2000" dirty="0"/>
              <a:t>정보를 정의한다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423AA30-382F-4BEF-BF54-FE4BFD7E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7" y="2708920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link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외부 리소스와의 연계 정보를 정의한다</a:t>
            </a:r>
            <a:r>
              <a:rPr lang="en-US" altLang="ko-KR" sz="2000" dirty="0"/>
              <a:t>. </a:t>
            </a:r>
            <a:r>
              <a:rPr lang="ko-KR" altLang="en-US" sz="2000" dirty="0"/>
              <a:t>주로 외부 </a:t>
            </a:r>
            <a:r>
              <a:rPr lang="en-US" altLang="ko-KR" sz="2000" dirty="0"/>
              <a:t>CSS</a:t>
            </a:r>
            <a:r>
              <a:rPr lang="ko-KR" altLang="en-US" sz="2000" dirty="0"/>
              <a:t>파일을 연계하는데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419B43-0B72-4002-8555-7464699A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39" y="3140968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7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script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데이터와 실행 가능한 코드를 문서에 포함할 때 사용하며 보통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코드와 함께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7B2039-2FB0-456D-AD48-EBA4CF75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2924944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script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사용하여 외부의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로드 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303191-A963-4641-9563-85AFB55B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29" y="2996952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AA7CDC-D0EE-42BA-A996-E6367B55CCB9}"/>
              </a:ext>
            </a:extLst>
          </p:cNvPr>
          <p:cNvSpPr/>
          <p:nvPr/>
        </p:nvSpPr>
        <p:spPr>
          <a:xfrm>
            <a:off x="3873499" y="1009016"/>
            <a:ext cx="52350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서버프로그래밍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8291601-9390-4DFE-8F0D-E6A488A7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웹서버</a:t>
            </a:r>
            <a:endParaRPr lang="en-US" altLang="ko-KR" dirty="0"/>
          </a:p>
          <a:p>
            <a:r>
              <a:rPr lang="en-US" altLang="ko-KR" dirty="0"/>
              <a:t>HTML</a:t>
            </a:r>
          </a:p>
          <a:p>
            <a:r>
              <a:rPr lang="en-US" altLang="ko-KR" dirty="0"/>
              <a:t>CSS</a:t>
            </a:r>
          </a:p>
          <a:p>
            <a:r>
              <a:rPr lang="en-US" altLang="ko-KR" dirty="0" err="1"/>
              <a:t>Javascript</a:t>
            </a:r>
            <a:endParaRPr lang="en-US" altLang="ko-KR" dirty="0"/>
          </a:p>
          <a:p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0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Headings Tag (</a:t>
            </a:r>
            <a:r>
              <a:rPr lang="ko-KR" altLang="en-US" sz="2000" b="1" dirty="0"/>
              <a:t>제목 태그</a:t>
            </a:r>
            <a:r>
              <a:rPr lang="en-US" altLang="ko-KR" sz="20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제목을 나타날 때 사용하는 태그로 </a:t>
            </a:r>
            <a:r>
              <a:rPr lang="en-US" altLang="ko-KR" sz="2000" dirty="0"/>
              <a:t>h1</a:t>
            </a:r>
            <a:r>
              <a:rPr lang="ko-KR" altLang="en-US" sz="2000" dirty="0"/>
              <a:t>부터 </a:t>
            </a:r>
            <a:r>
              <a:rPr lang="en-US" altLang="ko-KR" sz="2000" dirty="0"/>
              <a:t>h6</a:t>
            </a:r>
            <a:r>
              <a:rPr lang="ko-KR" altLang="en-US" sz="2000" dirty="0"/>
              <a:t>까지 태그가 존재한다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h1</a:t>
            </a:r>
            <a:r>
              <a:rPr lang="ko-KR" altLang="en-US" sz="2000" dirty="0"/>
              <a:t>이 가장 중요한 제목을 뜻하며 글자의 크기도 가장 크다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D5DEF52-8C41-4BB5-A859-B1EE6DAA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2200582" cy="2029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E62DAE4-226C-40A1-9B74-F703801D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03" y="2932509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0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Text Tag (</a:t>
            </a:r>
            <a:r>
              <a:rPr lang="ko-KR" altLang="en-US" sz="2000" b="1" dirty="0"/>
              <a:t>글자 태그</a:t>
            </a:r>
            <a:r>
              <a:rPr lang="en-US" altLang="ko-KR" sz="20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굵은 글씨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F44B9A-D1E6-481F-A32A-26F88CF8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4" y="2852936"/>
            <a:ext cx="4163006" cy="1695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3353F9-C373-440D-81A7-6EF93C01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67" y="2852936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p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단락을 지정하는 태그로 본문 내용에서 많이 사용된다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4B55471-67DF-4EB6-98E2-7DF5BBB6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4" y="2780928"/>
            <a:ext cx="4375617" cy="25594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BCF9A18-043F-48A2-B733-838A2A6E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30" y="3321063"/>
            <a:ext cx="3978375" cy="14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br</a:t>
            </a:r>
            <a:r>
              <a:rPr lang="en-US" altLang="ko-KR" sz="2000" b="1" dirty="0"/>
              <a:t>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강제로 줄 바꿈을 지정한다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빈 요소로 종료 태그를 사용하지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연속적으로 사용 가능하다</a:t>
            </a:r>
            <a:r>
              <a:rPr lang="en-US" altLang="ko-KR" sz="2000" b="1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0098E3-8415-44F5-9C48-E701AF83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" y="3457560"/>
            <a:ext cx="4276078" cy="1585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1A6AA7C-0B0D-441A-9644-E6BE4BF2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90" y="3667066"/>
            <a:ext cx="4512751" cy="11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Hyperlink 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하이퍼텍스트 문서 안에서 직접 모든 형식의 자료를 연결하고 가리킬 수 있는 참조 고리이다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이를테면 동영상</a:t>
            </a:r>
            <a:r>
              <a:rPr lang="en-US" altLang="ko-KR" sz="2000" dirty="0"/>
              <a:t>, </a:t>
            </a:r>
            <a:r>
              <a:rPr lang="ko-KR" altLang="en-US" sz="2000" dirty="0"/>
              <a:t>음악</a:t>
            </a:r>
            <a:r>
              <a:rPr lang="en-US" altLang="ko-KR" sz="2000" dirty="0"/>
              <a:t>, </a:t>
            </a:r>
            <a:r>
              <a:rPr lang="ko-KR" altLang="en-US" sz="2000" dirty="0"/>
              <a:t>그림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글 등의 특정 위치를 지정할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하이퍼텍스트의 핵심 개념이며</a:t>
            </a:r>
            <a:r>
              <a:rPr lang="en-US" altLang="ko-KR" sz="2000" dirty="0"/>
              <a:t>, HTML</a:t>
            </a:r>
            <a:r>
              <a:rPr lang="ko-KR" altLang="en-US" sz="2000" dirty="0"/>
              <a:t>을 비롯한 마크업 언어에서 구현하고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용어는 단순히 링크</a:t>
            </a:r>
            <a:r>
              <a:rPr lang="en-US" altLang="ko-KR" sz="2000" dirty="0"/>
              <a:t>(link, </a:t>
            </a:r>
            <a:r>
              <a:rPr lang="ko-KR" altLang="en-US" sz="2000" dirty="0"/>
              <a:t>고리</a:t>
            </a:r>
            <a:r>
              <a:rPr lang="en-US" altLang="ko-KR" sz="2000" dirty="0"/>
              <a:t>)</a:t>
            </a:r>
            <a:r>
              <a:rPr lang="ko-KR" altLang="en-US" sz="2000" dirty="0"/>
              <a:t>라고 줄여 말하기도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한마디로 누르면 웹 사이트나 프로그램 등으로 이동하는 것이다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/>
              <a:t>하이퍼텍스트는 한 문서에서 다른 문서로 즉시 접근할 수 있는 텍스트이다</a:t>
            </a:r>
            <a:r>
              <a:rPr lang="en-US" altLang="ko-KR" sz="15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89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href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이동하고자 하는 파일의 위치</a:t>
            </a:r>
            <a:r>
              <a:rPr lang="en-US" altLang="ko-KR" sz="2000" dirty="0"/>
              <a:t>(</a:t>
            </a:r>
            <a:r>
              <a:rPr lang="ko-KR" altLang="en-US" sz="2000" dirty="0"/>
              <a:t>경로</a:t>
            </a:r>
            <a:r>
              <a:rPr lang="en-US" altLang="ko-KR" sz="2000" dirty="0"/>
              <a:t>)</a:t>
            </a:r>
            <a:r>
              <a:rPr lang="ko-KR" altLang="en-US" sz="2000" dirty="0"/>
              <a:t>를 값으로 받는다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0AC64A2-C423-4E69-8853-30E1AC37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64" y="2852936"/>
            <a:ext cx="497627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디렉토리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파일의 경로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23E05DF7-C269-476B-ACE9-9EA480EB3EF8}"/>
              </a:ext>
            </a:extLst>
          </p:cNvPr>
          <p:cNvGraphicFramePr>
            <a:graphicFrameLocks noGrp="1"/>
          </p:cNvGraphicFramePr>
          <p:nvPr/>
        </p:nvGraphicFramePr>
        <p:xfrm>
          <a:off x="782623" y="1844824"/>
          <a:ext cx="81279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1212">
                  <a:extLst>
                    <a:ext uri="{9D8B030D-6E8A-4147-A177-3AD203B41FA5}">
                      <a16:colId xmlns:a16="http://schemas.microsoft.com/office/drawing/2014/main" xmlns="" val="70334567"/>
                    </a:ext>
                  </a:extLst>
                </a:gridCol>
                <a:gridCol w="3837454">
                  <a:extLst>
                    <a:ext uri="{9D8B030D-6E8A-4147-A177-3AD203B41FA5}">
                      <a16:colId xmlns:a16="http://schemas.microsoft.com/office/drawing/2014/main" xmlns="" val="173339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2927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600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420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61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018928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xmlns="" id="{07427694-0560-4EBF-8857-B46B0109CF1C}"/>
              </a:ext>
            </a:extLst>
          </p:cNvPr>
          <p:cNvGraphicFramePr>
            <a:graphicFrameLocks noGrp="1"/>
          </p:cNvGraphicFramePr>
          <p:nvPr/>
        </p:nvGraphicFramePr>
        <p:xfrm>
          <a:off x="782624" y="4437112"/>
          <a:ext cx="8127998" cy="975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170">
                  <a:extLst>
                    <a:ext uri="{9D8B030D-6E8A-4147-A177-3AD203B41FA5}">
                      <a16:colId xmlns:a16="http://schemas.microsoft.com/office/drawing/2014/main" xmlns="" val="2347420877"/>
                    </a:ext>
                  </a:extLst>
                </a:gridCol>
                <a:gridCol w="3271914">
                  <a:extLst>
                    <a:ext uri="{9D8B030D-6E8A-4147-A177-3AD203B41FA5}">
                      <a16:colId xmlns:a16="http://schemas.microsoft.com/office/drawing/2014/main" xmlns="" val="3004166223"/>
                    </a:ext>
                  </a:extLst>
                </a:gridCol>
                <a:gridCol w="3271914">
                  <a:extLst>
                    <a:ext uri="{9D8B030D-6E8A-4147-A177-3AD203B41FA5}">
                      <a16:colId xmlns:a16="http://schemas.microsoft.com/office/drawing/2014/main" xmlns="" val="3063406605"/>
                    </a:ext>
                  </a:extLst>
                </a:gridCol>
              </a:tblGrid>
              <a:tr h="4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2"/>
                        </a:rPr>
                        <a:t>http://www.google.com</a:t>
                      </a:r>
                      <a:r>
                        <a:rPr lang="en-US" altLang="ko-KR" sz="1300" b="0" dirty="0"/>
                        <a:t/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0568955"/>
                  </a:ext>
                </a:extLst>
              </a:tr>
              <a:tr h="4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195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5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href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속성에서 사용 가능한 값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EF0BEAEB-5166-4006-AD75-A3F90B258AE0}"/>
              </a:ext>
            </a:extLst>
          </p:cNvPr>
          <p:cNvGraphicFramePr>
            <a:graphicFrameLocks noGrp="1"/>
          </p:cNvGraphicFramePr>
          <p:nvPr/>
        </p:nvGraphicFramePr>
        <p:xfrm>
          <a:off x="647207" y="1889790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xmlns="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xmlns="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3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table tag</a:t>
            </a:r>
            <a:r>
              <a:rPr lang="ko-KR" altLang="en-US" sz="2000" dirty="0"/>
              <a:t>는 웹상 테이블을 생성 시킨다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table : </a:t>
            </a:r>
            <a:r>
              <a:rPr lang="ko-KR" altLang="en-US" sz="2000" dirty="0"/>
              <a:t>표를 감싸는 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tr : </a:t>
            </a:r>
            <a:r>
              <a:rPr lang="ko-KR" altLang="en-US" sz="2000" dirty="0"/>
              <a:t>표의 행을 나타내는 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th</a:t>
            </a:r>
            <a:r>
              <a:rPr lang="en-US" altLang="ko-KR" sz="2000" dirty="0"/>
              <a:t>: </a:t>
            </a:r>
            <a:r>
              <a:rPr lang="ko-KR" altLang="en-US" sz="2000" dirty="0"/>
              <a:t>표의 열을 나타내는 태그 중 제목을 표현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td: </a:t>
            </a:r>
            <a:r>
              <a:rPr lang="ko-KR" altLang="en-US" sz="2000" dirty="0"/>
              <a:t>표의 열을 나타내는 태그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9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Table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399576-BC21-4F6F-8170-1FF29242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5" y="1833647"/>
            <a:ext cx="3705141" cy="3820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347D26A-9E2F-43DA-B882-36583CE5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5" y="2905673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/>
          <a:lstStyle/>
          <a:p>
            <a:r>
              <a:rPr lang="ko-KR" altLang="en-US" dirty="0"/>
              <a:t>웹서버란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/</a:t>
            </a:r>
            <a:r>
              <a:rPr lang="ko-KR" altLang="en-US" dirty="0"/>
              <a:t> 동적 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8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form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form Tag</a:t>
            </a:r>
            <a:r>
              <a:rPr lang="ko-KR" altLang="en-US" sz="2000" dirty="0"/>
              <a:t>는 유저가 입력한 데이터를 수집하기 위하여 사용된다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입력 방식으로는 </a:t>
            </a:r>
            <a:r>
              <a:rPr lang="en-US" altLang="ko-KR" sz="2000" dirty="0"/>
              <a:t>input, </a:t>
            </a:r>
            <a:r>
              <a:rPr lang="en-US" altLang="ko-KR" sz="2000" dirty="0" err="1"/>
              <a:t>textarea</a:t>
            </a:r>
            <a:r>
              <a:rPr lang="en-US" altLang="ko-KR" sz="2000" dirty="0"/>
              <a:t>, button, select, checkbox, radio button, submit button</a:t>
            </a:r>
            <a:r>
              <a:rPr lang="ko-KR" altLang="en-US" sz="2000" dirty="0"/>
              <a:t>등 태그들이 있다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속성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action : </a:t>
            </a:r>
            <a:r>
              <a:rPr lang="ko-KR" altLang="en-US" sz="1600" dirty="0"/>
              <a:t>입력 데이터가 전송될 </a:t>
            </a:r>
            <a:r>
              <a:rPr lang="en-US" altLang="ko-KR" sz="1600" dirty="0"/>
              <a:t>URL </a:t>
            </a:r>
            <a:r>
              <a:rPr lang="ko-KR" altLang="en-US" sz="1600" dirty="0"/>
              <a:t>지정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method : </a:t>
            </a:r>
            <a:r>
              <a:rPr lang="ko-KR" altLang="en-US" sz="1600" dirty="0"/>
              <a:t>입력 데이터 전달 방식 지정 </a:t>
            </a:r>
            <a:r>
              <a:rPr lang="en-US" altLang="ko-KR" sz="1600" dirty="0"/>
              <a:t>( get / post )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53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form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get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전송 </a:t>
            </a:r>
            <a:r>
              <a:rPr lang="en-US" altLang="ko-KR" sz="1600" dirty="0"/>
              <a:t>URL</a:t>
            </a:r>
            <a:r>
              <a:rPr lang="ko-KR" altLang="en-US" sz="1600" dirty="0"/>
              <a:t>에 입력 데이터를 </a:t>
            </a:r>
            <a:r>
              <a:rPr lang="ko-KR" altLang="en-US" sz="1600" dirty="0" err="1"/>
              <a:t>쿼리스트링</a:t>
            </a:r>
            <a:r>
              <a:rPr lang="ko-KR" altLang="en-US" sz="1600" dirty="0"/>
              <a:t> 형식으로 보내는 방식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전송 </a:t>
            </a:r>
            <a:r>
              <a:rPr lang="en-US" altLang="ko-KR" sz="1600" dirty="0"/>
              <a:t>URL </a:t>
            </a:r>
            <a:r>
              <a:rPr lang="ko-KR" altLang="en-US" sz="1600" dirty="0"/>
              <a:t>바로 뒤에 ‘</a:t>
            </a:r>
            <a:r>
              <a:rPr lang="en-US" altLang="ko-KR" sz="1600" dirty="0"/>
              <a:t>?’</a:t>
            </a:r>
            <a:r>
              <a:rPr lang="ko-KR" altLang="en-US" sz="1600" dirty="0"/>
              <a:t>를 통하여 데이터의 시작을 알리고 ‘</a:t>
            </a:r>
            <a:r>
              <a:rPr lang="en-US" altLang="ko-KR" sz="1600" dirty="0"/>
              <a:t>key=value’ </a:t>
            </a:r>
            <a:r>
              <a:rPr lang="ko-KR" altLang="en-US" sz="1600" dirty="0"/>
              <a:t>형태의 데이터를 추가한다</a:t>
            </a:r>
            <a:r>
              <a:rPr lang="en-US" altLang="ko-KR" sz="1600" dirty="0"/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URL</a:t>
            </a:r>
            <a:r>
              <a:rPr lang="ko-KR" altLang="en-US" sz="1600" dirty="0"/>
              <a:t>에 전송 데이터가 노출되기 때문에 보안에 문제가 있을 수 있으며 전송할 수 있는 데이터의 한계가 존재한다</a:t>
            </a:r>
            <a:r>
              <a:rPr lang="en-US" altLang="ko-KR" sz="1600" dirty="0"/>
              <a:t>. ( </a:t>
            </a:r>
            <a:r>
              <a:rPr lang="ko-KR" altLang="en-US" sz="1600" dirty="0"/>
              <a:t>최대 </a:t>
            </a:r>
            <a:r>
              <a:rPr lang="en-US" altLang="ko-KR" sz="1600" dirty="0"/>
              <a:t>255</a:t>
            </a:r>
            <a:r>
              <a:rPr lang="ko-KR" altLang="en-US" sz="1600" dirty="0"/>
              <a:t>자 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post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get </a:t>
            </a:r>
            <a:r>
              <a:rPr lang="ko-KR" altLang="en-US" sz="1600" dirty="0"/>
              <a:t>형식과 다르게 </a:t>
            </a:r>
            <a:r>
              <a:rPr lang="en-US" altLang="ko-KR" sz="1600" dirty="0"/>
              <a:t>request body</a:t>
            </a:r>
            <a:r>
              <a:rPr lang="ko-KR" altLang="en-US" sz="1600" dirty="0"/>
              <a:t>에 데이터를 담아 보내는 방식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URL</a:t>
            </a:r>
            <a:r>
              <a:rPr lang="ko-KR" altLang="en-US" sz="1600" dirty="0"/>
              <a:t>에 전송 데이터가 노출되지 않아 보안적으로는 뛰어나지만 </a:t>
            </a:r>
            <a:r>
              <a:rPr lang="en-US" altLang="ko-KR" sz="1600" dirty="0"/>
              <a:t>get </a:t>
            </a:r>
            <a:r>
              <a:rPr lang="ko-KR" altLang="en-US" sz="1600" dirty="0"/>
              <a:t>형식에 비해 속도가 느리다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091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input type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BFBF71FF-70DE-4C95-B1CE-DD26CA43E1EC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060848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84335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0E5E69B0-ADCA-44F1-B504-509001D9EA0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60848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11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input type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79E5F5-4888-4405-B297-A668681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4" y="1777902"/>
            <a:ext cx="4173112" cy="4594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40178C-A1B7-431F-85AA-3D127928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87" y="1653614"/>
            <a:ext cx="1986614" cy="48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7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select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여러 개의 리스트 중 여러 개의 아이템을 선택할 때 사용된다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서버에 전송되는 데이터는 </a:t>
            </a:r>
            <a:r>
              <a:rPr lang="en-US" altLang="ko-KR" sz="2000" dirty="0"/>
              <a:t>select </a:t>
            </a:r>
            <a:r>
              <a:rPr lang="ko-KR" altLang="en-US" sz="2000" dirty="0"/>
              <a:t>요소의 </a:t>
            </a:r>
            <a:r>
              <a:rPr lang="en-US" altLang="ko-KR" sz="2000" dirty="0"/>
              <a:t>name</a:t>
            </a:r>
            <a:r>
              <a:rPr lang="ko-KR" altLang="en-US" sz="2000" dirty="0"/>
              <a:t>을 속성의 키 값으로</a:t>
            </a:r>
            <a:r>
              <a:rPr lang="en-US" altLang="ko-KR" sz="2000" dirty="0"/>
              <a:t>, option </a:t>
            </a:r>
            <a:r>
              <a:rPr lang="ko-KR" altLang="en-US" sz="2000" dirty="0"/>
              <a:t>요소의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</a:t>
            </a:r>
            <a:r>
              <a:rPr lang="en-US" altLang="ko-KR" sz="2000" dirty="0"/>
              <a:t>key </a:t>
            </a:r>
            <a:r>
              <a:rPr lang="ko-KR" altLang="en-US" sz="2000" dirty="0"/>
              <a:t>값으로 하여 </a:t>
            </a:r>
            <a:r>
              <a:rPr lang="en-US" altLang="ko-KR" sz="2000" dirty="0"/>
              <a:t>key=value </a:t>
            </a:r>
            <a:r>
              <a:rPr lang="ko-KR" altLang="en-US" sz="2000" dirty="0"/>
              <a:t>형태로 전송된다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select</a:t>
            </a:r>
            <a:r>
              <a:rPr lang="ko-KR" altLang="en-US" sz="2000" dirty="0"/>
              <a:t>에서 사용하는 태그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D9EB78F-C936-4184-9DC2-2BE8FDE0AD84}"/>
              </a:ext>
            </a:extLst>
          </p:cNvPr>
          <p:cNvGraphicFramePr>
            <a:graphicFrameLocks noGrp="1"/>
          </p:cNvGraphicFramePr>
          <p:nvPr/>
        </p:nvGraphicFramePr>
        <p:xfrm>
          <a:off x="2827044" y="4437112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1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select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92C82C-56AA-4AB4-A90D-D7CF146B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9470"/>
            <a:ext cx="4177681" cy="271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74ED9A5-7242-4DEE-8C5C-EEB8164C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16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1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D1FF6A-6496-4A9E-BAEF-F782F9080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 </a:t>
            </a:r>
            <a:r>
              <a:rPr lang="ko-KR" altLang="en-US" dirty="0"/>
              <a:t>적용 방법</a:t>
            </a:r>
            <a:endParaRPr lang="en-US" altLang="ko-KR" dirty="0"/>
          </a:p>
          <a:p>
            <a:r>
              <a:rPr lang="ko-KR" altLang="en-US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61BE0-67F4-4725-A08D-E297C87BB998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3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39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란</a:t>
            </a:r>
            <a:r>
              <a:rPr lang="en-US" altLang="ko-KR" sz="1700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CSS(Cascading Style Sheets)</a:t>
            </a:r>
            <a:r>
              <a:rPr lang="ko-KR" altLang="en-US" sz="1700" dirty="0"/>
              <a:t>는 </a:t>
            </a:r>
            <a:r>
              <a:rPr lang="en-US" altLang="ko-KR" sz="1700" dirty="0"/>
              <a:t>HTML</a:t>
            </a:r>
            <a:r>
              <a:rPr lang="ko-KR" altLang="en-US" sz="1700" dirty="0"/>
              <a:t>이나 </a:t>
            </a:r>
            <a:r>
              <a:rPr lang="en-US" altLang="ko-KR" sz="1700" dirty="0"/>
              <a:t>XML</a:t>
            </a:r>
            <a:r>
              <a:rPr lang="ko-KR" altLang="en-US" sz="1700" dirty="0"/>
              <a:t>과 같은 구조화 된 문서</a:t>
            </a:r>
            <a:r>
              <a:rPr lang="en-US" altLang="ko-KR" sz="1700" dirty="0"/>
              <a:t>(Document)</a:t>
            </a:r>
            <a:r>
              <a:rPr lang="ko-KR" altLang="en-US" sz="1700" dirty="0"/>
              <a:t>를 화면</a:t>
            </a:r>
            <a:r>
              <a:rPr lang="en-US" altLang="ko-KR" sz="1700" dirty="0"/>
              <a:t>, </a:t>
            </a:r>
            <a:r>
              <a:rPr lang="ko-KR" altLang="en-US" sz="1700" dirty="0"/>
              <a:t>종이 등에 어떻게 렌더링할 것인지를 정의하기 위한 언어이다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CSS</a:t>
            </a:r>
            <a:r>
              <a:rPr lang="ko-KR" altLang="en-US" sz="1700" dirty="0"/>
              <a:t>는 </a:t>
            </a:r>
            <a:r>
              <a:rPr lang="en-US" altLang="ko-KR" sz="1700" dirty="0"/>
              <a:t>HTML</a:t>
            </a:r>
            <a:r>
              <a:rPr lang="ko-KR" altLang="en-US" sz="1700" dirty="0"/>
              <a:t>의 각 요소</a:t>
            </a:r>
            <a:r>
              <a:rPr lang="en-US" altLang="ko-KR" sz="1700" dirty="0"/>
              <a:t>(Element)</a:t>
            </a:r>
            <a:r>
              <a:rPr lang="ko-KR" altLang="en-US" sz="1700" dirty="0"/>
              <a:t>의 </a:t>
            </a:r>
            <a:r>
              <a:rPr lang="en-US" altLang="ko-KR" sz="1700" dirty="0"/>
              <a:t>style(design, layout </a:t>
            </a:r>
            <a:r>
              <a:rPr lang="en-US" altLang="ko-KR" sz="1700" dirty="0" err="1"/>
              <a:t>etc</a:t>
            </a:r>
            <a:r>
              <a:rPr lang="en-US" altLang="ko-KR" sz="1700" dirty="0"/>
              <a:t>)</a:t>
            </a:r>
            <a:r>
              <a:rPr lang="ko-KR" altLang="en-US" sz="1700" dirty="0"/>
              <a:t>을 정의하여 화면</a:t>
            </a:r>
            <a:r>
              <a:rPr lang="en-US" altLang="ko-KR" sz="1700" dirty="0"/>
              <a:t>(Screen) </a:t>
            </a:r>
            <a:r>
              <a:rPr lang="ko-KR" altLang="en-US" sz="1700" dirty="0"/>
              <a:t>등에 어떻게 렌더링하면 되는지 브라우저에게 설명하기 위한 언어이다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HTML5</a:t>
            </a:r>
            <a:r>
              <a:rPr lang="ko-KR" altLang="en-US" sz="1700" dirty="0"/>
              <a:t>에서는 </a:t>
            </a:r>
            <a:r>
              <a:rPr lang="en-US" altLang="ko-KR" sz="1700" dirty="0"/>
              <a:t>HTML</a:t>
            </a:r>
            <a:r>
              <a:rPr lang="ko-KR" altLang="en-US" sz="1700" dirty="0"/>
              <a:t>는 정보와 구조화</a:t>
            </a:r>
            <a:r>
              <a:rPr lang="en-US" altLang="ko-KR" sz="1700" dirty="0"/>
              <a:t>, CSS</a:t>
            </a:r>
            <a:r>
              <a:rPr lang="ko-KR" altLang="en-US" sz="1700" dirty="0"/>
              <a:t>는 </a:t>
            </a:r>
            <a:r>
              <a:rPr lang="en-US" altLang="ko-KR" sz="1700" dirty="0"/>
              <a:t>styling</a:t>
            </a:r>
            <a:r>
              <a:rPr lang="ko-KR" altLang="en-US" sz="1700" dirty="0"/>
              <a:t>의 정의라는 본연의 임무에 충실한 명확한 구분이 이루어졌다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68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적용 방법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Link Style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	</a:t>
            </a:r>
            <a:r>
              <a:rPr lang="ko-KR" altLang="en-US" sz="1700" dirty="0"/>
              <a:t>외부에 있는 </a:t>
            </a:r>
            <a:r>
              <a:rPr lang="en-US" altLang="ko-KR" sz="1700" dirty="0"/>
              <a:t>CSS </a:t>
            </a:r>
            <a:r>
              <a:rPr lang="ko-KR" altLang="en-US" sz="1700" dirty="0"/>
              <a:t>파일을 </a:t>
            </a:r>
            <a:r>
              <a:rPr lang="ko-KR" altLang="en-US" sz="1700" dirty="0" err="1"/>
              <a:t>로드하는</a:t>
            </a:r>
            <a:r>
              <a:rPr lang="ko-KR" altLang="en-US" sz="1700" dirty="0"/>
              <a:t>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302041-BD6F-4C3D-BD40-A15D51C0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41" y="2742870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적용 방법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Embedding Style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	HTML </a:t>
            </a:r>
            <a:r>
              <a:rPr lang="ko-KR" altLang="en-US" sz="1700" dirty="0"/>
              <a:t>내부에 </a:t>
            </a:r>
            <a:r>
              <a:rPr lang="en-US" altLang="ko-KR" sz="1700" dirty="0"/>
              <a:t>CSS</a:t>
            </a:r>
            <a:r>
              <a:rPr lang="ko-KR" altLang="en-US" sz="1700" dirty="0"/>
              <a:t>를 포함시키는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C16B921-B7FA-4B5A-BF8E-09E77446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08" y="2492896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xmlns="" id="{4780994C-9BBC-4F68-9FC1-64AA395B6B2F}"/>
              </a:ext>
            </a:extLst>
          </p:cNvPr>
          <p:cNvSpPr txBox="1">
            <a:spLocks/>
          </p:cNvSpPr>
          <p:nvPr/>
        </p:nvSpPr>
        <p:spPr>
          <a:xfrm>
            <a:off x="368793" y="1115884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/>
              <a:t>웹 서버는 하드웨어 </a:t>
            </a:r>
            <a:r>
              <a:rPr lang="en-US" altLang="ko-KR"/>
              <a:t>, </a:t>
            </a:r>
            <a:r>
              <a:rPr lang="ko-KR" altLang="en-US"/>
              <a:t>소프트웨어 두 가지 측면으로 구분 할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하드웨어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웹사이트의 컴포넌트 파일들을 저장하는 컴퓨터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컴포넌트 파일에는 </a:t>
            </a:r>
            <a:r>
              <a:rPr lang="en-US" altLang="ko-KR"/>
              <a:t>HTML, Image, CSS, Javascript</a:t>
            </a:r>
            <a:r>
              <a:rPr lang="ko-KR" altLang="en-US"/>
              <a:t>가 존재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컴포넌트 파일을 인터넷을 통해 클라이언트에게 전달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소프트웨어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사용자가 어떻게 호스트 파일들에 접근하는지 관리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 서버는 주소 </a:t>
            </a:r>
            <a:r>
              <a:rPr lang="en-US" altLang="ko-KR"/>
              <a:t>HTTP </a:t>
            </a:r>
            <a:r>
              <a:rPr lang="ko-KR" altLang="en-US"/>
              <a:t>프로토콜을 사용하여 클라이언트의 요청을 처리 및 응답</a:t>
            </a:r>
          </a:p>
          <a:p>
            <a:endParaRPr lang="ko-KR" altLang="en-US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xmlns="" id="{F69D7BD3-7E29-4123-8EC0-64AE1B8B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03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적용 방법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Inline Style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	HTML</a:t>
            </a:r>
            <a:r>
              <a:rPr lang="ko-KR" altLang="en-US" sz="1700" dirty="0"/>
              <a:t>요소의 </a:t>
            </a:r>
            <a:r>
              <a:rPr lang="en-US" altLang="ko-KR" sz="1700" dirty="0"/>
              <a:t>style</a:t>
            </a:r>
            <a:r>
              <a:rPr lang="ko-KR" altLang="en-US" sz="1700" dirty="0"/>
              <a:t>에 </a:t>
            </a:r>
            <a:r>
              <a:rPr lang="en-US" altLang="ko-KR" sz="1700" dirty="0"/>
              <a:t>CSS</a:t>
            </a:r>
            <a:r>
              <a:rPr lang="ko-KR" altLang="en-US" sz="1700" dirty="0"/>
              <a:t>를 기술하는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E090CE-3A93-4100-89CA-B34915C5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12" y="2985792"/>
            <a:ext cx="5020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8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p</a:t>
            </a:r>
            <a:r>
              <a:rPr lang="ko-KR" altLang="en-US" sz="1700" dirty="0"/>
              <a:t>태그의 글자의 크기는 </a:t>
            </a:r>
            <a:r>
              <a:rPr lang="en-US" altLang="ko-KR" sz="1700" dirty="0"/>
              <a:t>12px, </a:t>
            </a:r>
            <a:r>
              <a:rPr lang="ko-KR" altLang="en-US" sz="1700" dirty="0"/>
              <a:t>글자의 색은 </a:t>
            </a:r>
            <a:r>
              <a:rPr lang="en-US" altLang="ko-KR" sz="1700" dirty="0"/>
              <a:t>white</a:t>
            </a:r>
            <a:r>
              <a:rPr lang="ko-KR" altLang="en-US" sz="1700" dirty="0"/>
              <a:t>로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 err="1"/>
              <a:t>셀렉터는</a:t>
            </a:r>
            <a:r>
              <a:rPr lang="ko-KR" altLang="en-US" sz="1700" dirty="0"/>
              <a:t> </a:t>
            </a:r>
            <a:r>
              <a:rPr lang="en-US" altLang="ko-KR" sz="1700" dirty="0"/>
              <a:t>HTML </a:t>
            </a:r>
            <a:r>
              <a:rPr lang="ko-KR" altLang="en-US" sz="1700" dirty="0"/>
              <a:t>요소를 지정한다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복수의 </a:t>
            </a:r>
            <a:r>
              <a:rPr lang="ko-KR" altLang="en-US" sz="1700" dirty="0" err="1"/>
              <a:t>셀렉터를</a:t>
            </a:r>
            <a:r>
              <a:rPr lang="ko-KR" altLang="en-US" sz="1700" dirty="0"/>
              <a:t> 지정하는 경우는 </a:t>
            </a:r>
            <a:r>
              <a:rPr lang="en-US" altLang="ko-KR" sz="1700" dirty="0"/>
              <a:t>(,)</a:t>
            </a:r>
            <a:r>
              <a:rPr lang="ko-KR" altLang="en-US" sz="1700" dirty="0"/>
              <a:t>로 구분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h1, p { color : white; 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BA36411-C232-4159-B794-EBF5EF70A0DC}"/>
              </a:ext>
            </a:extLst>
          </p:cNvPr>
          <p:cNvGrpSpPr/>
          <p:nvPr/>
        </p:nvGrpSpPr>
        <p:grpSpPr>
          <a:xfrm>
            <a:off x="458956" y="1844824"/>
            <a:ext cx="8520600" cy="1340104"/>
            <a:chOff x="1835700" y="2132856"/>
            <a:chExt cx="8520600" cy="1340104"/>
          </a:xfrm>
        </p:grpSpPr>
        <p:sp>
          <p:nvSpPr>
            <p:cNvPr id="7" name="Google Shape;174;p33">
              <a:extLst>
                <a:ext uri="{FF2B5EF4-FFF2-40B4-BE49-F238E27FC236}">
                  <a16:creationId xmlns:a16="http://schemas.microsoft.com/office/drawing/2014/main" xmlns="" id="{822FA570-5062-4625-B836-4861FE0A78F1}"/>
                </a:ext>
              </a:extLst>
            </p:cNvPr>
            <p:cNvSpPr txBox="1">
              <a:spLocks/>
            </p:cNvSpPr>
            <p:nvPr/>
          </p:nvSpPr>
          <p:spPr>
            <a:xfrm>
              <a:off x="1835700" y="2132856"/>
              <a:ext cx="85206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2400" b="1" dirty="0">
                  <a:highlight>
                    <a:schemeClr val="lt1"/>
                  </a:highlight>
                </a:rPr>
                <a:t>p{ color : white; font-size : 12px; }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xmlns="" id="{B641C9A6-3153-448E-A560-A909D34B3AE0}"/>
                </a:ext>
              </a:extLst>
            </p:cNvPr>
            <p:cNvCxnSpPr/>
            <p:nvPr/>
          </p:nvCxnSpPr>
          <p:spPr>
            <a:xfrm>
              <a:off x="3698081" y="2705556"/>
              <a:ext cx="0" cy="49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3E6A630-AD18-4C5A-B3BC-CC64F6E48458}"/>
                </a:ext>
              </a:extLst>
            </p:cNvPr>
            <p:cNvCxnSpPr>
              <a:cxnSpLocks/>
            </p:cNvCxnSpPr>
            <p:nvPr/>
          </p:nvCxnSpPr>
          <p:spPr>
            <a:xfrm>
              <a:off x="3609975" y="2665075"/>
              <a:ext cx="1762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3AEEAD99-A292-4D6C-A68A-E95075FF6086}"/>
                </a:ext>
              </a:extLst>
            </p:cNvPr>
            <p:cNvCxnSpPr/>
            <p:nvPr/>
          </p:nvCxnSpPr>
          <p:spPr>
            <a:xfrm>
              <a:off x="4038600" y="2665075"/>
              <a:ext cx="7191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C803BB8C-FED5-4822-AFB3-0046C2145047}"/>
                </a:ext>
              </a:extLst>
            </p:cNvPr>
            <p:cNvCxnSpPr/>
            <p:nvPr/>
          </p:nvCxnSpPr>
          <p:spPr>
            <a:xfrm>
              <a:off x="4376738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A6591A6F-AB0F-4490-8069-83D663336D1A}"/>
                </a:ext>
              </a:extLst>
            </p:cNvPr>
            <p:cNvCxnSpPr/>
            <p:nvPr/>
          </p:nvCxnSpPr>
          <p:spPr>
            <a:xfrm>
              <a:off x="5091113" y="2665075"/>
              <a:ext cx="823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FC8D0888-2E1B-4EAA-A3F1-98830E6C869A}"/>
                </a:ext>
              </a:extLst>
            </p:cNvPr>
            <p:cNvCxnSpPr/>
            <p:nvPr/>
          </p:nvCxnSpPr>
          <p:spPr>
            <a:xfrm>
              <a:off x="5486400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129ED63-8A77-4EF1-AE76-A6624B4BD679}"/>
                </a:ext>
              </a:extLst>
            </p:cNvPr>
            <p:cNvSpPr txBox="1"/>
            <p:nvPr/>
          </p:nvSpPr>
          <p:spPr>
            <a:xfrm>
              <a:off x="3374915" y="31959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셀렉터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C16D12-E710-4AC7-8006-65EE7BFA675C}"/>
                </a:ext>
              </a:extLst>
            </p:cNvPr>
            <p:cNvSpPr txBox="1"/>
            <p:nvPr/>
          </p:nvSpPr>
          <p:spPr>
            <a:xfrm>
              <a:off x="3976628" y="31959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프로퍼티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2ABA284-ECEE-4B3A-B9F1-BFE2C41F78A4}"/>
                </a:ext>
              </a:extLst>
            </p:cNvPr>
            <p:cNvSpPr txBox="1"/>
            <p:nvPr/>
          </p:nvSpPr>
          <p:spPr>
            <a:xfrm>
              <a:off x="5317123" y="31959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052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*  </a:t>
            </a:r>
            <a:r>
              <a:rPr lang="en-US" altLang="ko-KR" sz="1700" dirty="0"/>
              <a:t>-&gt; </a:t>
            </a:r>
            <a:r>
              <a:rPr lang="ko-KR" altLang="en-US" sz="1700" dirty="0"/>
              <a:t>문서내의 모든 요소에 적용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2F39E3EA-4699-485F-93FB-247EA1BF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2762636" cy="21720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AF4D780-0FBD-4318-9FFA-9A8B3444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51" y="2983501"/>
            <a:ext cx="22672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8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 err="1"/>
              <a:t>태그명</a:t>
            </a:r>
            <a:r>
              <a:rPr lang="ko-KR" altLang="en-US" sz="1700" dirty="0"/>
              <a:t>  </a:t>
            </a:r>
            <a:r>
              <a:rPr lang="en-US" altLang="ko-KR" sz="1700" dirty="0"/>
              <a:t>-&gt; </a:t>
            </a:r>
            <a:r>
              <a:rPr lang="ko-KR" altLang="en-US" sz="1700" dirty="0"/>
              <a:t>지정된 </a:t>
            </a:r>
            <a:r>
              <a:rPr lang="ko-KR" altLang="en-US" sz="1700" dirty="0" err="1"/>
              <a:t>태크명을</a:t>
            </a:r>
            <a:r>
              <a:rPr lang="ko-KR" altLang="en-US" sz="1700" dirty="0"/>
              <a:t> 가지는 요소만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2D5C579-7AC0-438B-9EBC-D0998DD8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1" y="2636912"/>
            <a:ext cx="2724530" cy="2514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A1A21B1-80B7-4ABC-9481-2AAA3F76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65" y="3008438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3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#id </a:t>
            </a:r>
            <a:r>
              <a:rPr lang="ko-KR" altLang="en-US" sz="1700" dirty="0"/>
              <a:t>값  </a:t>
            </a:r>
            <a:r>
              <a:rPr lang="en-US" altLang="ko-KR" sz="1700" dirty="0"/>
              <a:t>-&gt; id </a:t>
            </a:r>
            <a:r>
              <a:rPr lang="ko-KR" altLang="en-US" sz="1700" dirty="0"/>
              <a:t>속성 값과 일치하는 요소에 적용</a:t>
            </a:r>
            <a:r>
              <a:rPr lang="en-US" altLang="ko-KR" sz="1700" dirty="0"/>
              <a:t>. id </a:t>
            </a:r>
            <a:r>
              <a:rPr lang="ko-KR" altLang="en-US" sz="1700" dirty="0"/>
              <a:t>속성값은 중복될 수 없는 유일한 값이다</a:t>
            </a:r>
            <a:r>
              <a:rPr lang="en-US" altLang="ko-KR" sz="1700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79D267D-FE00-4EF0-808A-DC44B865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9" y="2590167"/>
            <a:ext cx="3258005" cy="24863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9D1939-8D1C-4751-8929-37517073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36" y="2909299"/>
            <a:ext cx="21910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0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.class </a:t>
            </a:r>
            <a:r>
              <a:rPr lang="ko-KR" altLang="en-US" sz="1700" dirty="0"/>
              <a:t>값  </a:t>
            </a:r>
            <a:r>
              <a:rPr lang="en-US" altLang="ko-KR" sz="1700" dirty="0"/>
              <a:t>-&gt; class </a:t>
            </a:r>
            <a:r>
              <a:rPr lang="ko-KR" altLang="en-US" sz="1700" dirty="0"/>
              <a:t>값이 일치하는 요소에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1E7A847-91F3-4EF3-BC2D-4C5E8D6D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8" y="2420888"/>
            <a:ext cx="3686689" cy="2829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A56AA10-82CF-4F53-9071-758177E8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68" y="2987704"/>
            <a:ext cx="2333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8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복합 </a:t>
            </a: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 err="1"/>
              <a:t>셀렉터</a:t>
            </a:r>
            <a:r>
              <a:rPr lang="en-US" altLang="ko-KR" sz="1700" dirty="0"/>
              <a:t>A </a:t>
            </a:r>
            <a:r>
              <a:rPr lang="ko-KR" altLang="en-US" sz="1700" dirty="0" err="1"/>
              <a:t>셀렉터</a:t>
            </a:r>
            <a:r>
              <a:rPr lang="en-US" altLang="ko-KR" sz="1700" dirty="0"/>
              <a:t>B -&gt; A</a:t>
            </a:r>
            <a:r>
              <a:rPr lang="ko-KR" altLang="en-US" sz="1700" dirty="0" err="1"/>
              <a:t>셀렉터의</a:t>
            </a:r>
            <a:r>
              <a:rPr lang="ko-KR" altLang="en-US" sz="1700" dirty="0"/>
              <a:t> 하위 요소 중 </a:t>
            </a:r>
            <a:r>
              <a:rPr lang="en-US" altLang="ko-KR" sz="1700" dirty="0"/>
              <a:t>B</a:t>
            </a:r>
            <a:r>
              <a:rPr lang="ko-KR" altLang="en-US" sz="1700" dirty="0"/>
              <a:t>에 적용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283607B-6AB9-4649-BA6D-1DB4957C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3" y="2492896"/>
            <a:ext cx="3086531" cy="2943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B2BB1F1-43F2-4049-BA52-99490626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74" y="3074002"/>
            <a:ext cx="226726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7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크기 단위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CSS</a:t>
            </a:r>
            <a:r>
              <a:rPr lang="ko-KR" altLang="en-US" sz="1700" dirty="0"/>
              <a:t>에서 대표적으로 사용하는 크기 단위는 </a:t>
            </a:r>
            <a:r>
              <a:rPr lang="en-US" altLang="ko-KR" sz="1700" dirty="0"/>
              <a:t>px,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px -&gt; </a:t>
            </a:r>
            <a:r>
              <a:rPr lang="ko-KR" altLang="en-US" sz="1700" dirty="0"/>
              <a:t>절대값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 err="1"/>
              <a:t>em</a:t>
            </a:r>
            <a:r>
              <a:rPr lang="en-US" altLang="ko-KR" sz="1700" dirty="0"/>
              <a:t>, % -&gt; </a:t>
            </a:r>
            <a:r>
              <a:rPr lang="ko-KR" altLang="en-US" sz="1700" dirty="0" err="1"/>
              <a:t>상대값</a:t>
            </a:r>
            <a:endParaRPr lang="ko-KR" altLang="en-US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대부분의 폰트 사이즈는 기본 </a:t>
            </a:r>
            <a:r>
              <a:rPr lang="en-US" altLang="ko-KR" sz="1700" dirty="0"/>
              <a:t>16px, 1em, 100%</a:t>
            </a:r>
            <a:r>
              <a:rPr lang="ko-KR" altLang="en-US" sz="1700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345794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px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px</a:t>
            </a:r>
            <a:r>
              <a:rPr lang="ko-KR" altLang="en-US" sz="1700" dirty="0"/>
              <a:t>의 원 의미는 화소 </a:t>
            </a:r>
            <a:r>
              <a:rPr lang="en-US" altLang="ko-KR" sz="1700" dirty="0"/>
              <a:t>1</a:t>
            </a:r>
            <a:r>
              <a:rPr lang="ko-KR" altLang="en-US" sz="1700" dirty="0"/>
              <a:t>개의 크기를 뜻한다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따라서 디바이스의 해상도에 따라 상대적인 크기를 갖는다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대부분 브라우저는 </a:t>
            </a:r>
            <a:r>
              <a:rPr lang="en-US" altLang="ko-KR" sz="1700" dirty="0"/>
              <a:t>1px</a:t>
            </a:r>
            <a:r>
              <a:rPr lang="ko-KR" altLang="en-US" sz="1700" dirty="0"/>
              <a:t>을 </a:t>
            </a:r>
            <a:r>
              <a:rPr lang="en-US" altLang="ko-KR" sz="1700" dirty="0"/>
              <a:t>1/96</a:t>
            </a:r>
            <a:r>
              <a:rPr lang="ko-KR" altLang="en-US" sz="1700" dirty="0"/>
              <a:t>의 절대 단위로 인식한다</a:t>
            </a:r>
            <a:r>
              <a:rPr lang="en-US" altLang="ko-KR" sz="17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3375E8-3CB1-43A9-A047-F59A5ED4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6" y="3430120"/>
            <a:ext cx="2395938" cy="2568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23344B7-D673-4D13-B3F6-F1CF1671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45" y="4561811"/>
            <a:ext cx="4983151" cy="3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7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%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지정된 사이즈에 상대적인 사이즈를 설정한다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A9D6B2B-0410-41F5-A8DE-4B63D557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8" y="2780928"/>
            <a:ext cx="2735732" cy="27419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4BBDFA-F18A-4745-8BA2-3DBEEFA3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28" y="3785595"/>
            <a:ext cx="4562055" cy="7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>
            <a:extLst>
              <a:ext uri="{FF2B5EF4-FFF2-40B4-BE49-F238E27FC236}">
                <a16:creationId xmlns:a16="http://schemas.microsoft.com/office/drawing/2014/main" xmlns="" id="{0E072E1E-7A49-4C89-AA67-8C4EFDC12771}"/>
              </a:ext>
            </a:extLst>
          </p:cNvPr>
          <p:cNvSpPr txBox="1">
            <a:spLocks/>
          </p:cNvSpPr>
          <p:nvPr/>
        </p:nvSpPr>
        <p:spPr>
          <a:xfrm>
            <a:off x="368793" y="3933056"/>
            <a:ext cx="8424863" cy="2439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/>
              <a:t>브라우저가 웹 서버에서 불려진 파일을 필요로 할 때</a:t>
            </a:r>
            <a:r>
              <a:rPr lang="en-US" altLang="ko-KR"/>
              <a:t>, </a:t>
            </a:r>
            <a:r>
              <a:rPr lang="ko-KR" altLang="en-US"/>
              <a:t>브라우저는 </a:t>
            </a:r>
            <a:r>
              <a:rPr lang="en-US" altLang="ko-KR"/>
              <a:t>HTTP</a:t>
            </a:r>
            <a:r>
              <a:rPr lang="ko-KR" altLang="en-US"/>
              <a:t>를 통해 파일을 요청한다</a:t>
            </a:r>
            <a:r>
              <a:rPr lang="en-US" altLang="ko-KR"/>
              <a:t>. </a:t>
            </a:r>
            <a:r>
              <a:rPr lang="ko-KR" altLang="en-US"/>
              <a:t>요청이 올바른 웹 서버</a:t>
            </a:r>
            <a:r>
              <a:rPr lang="en-US" altLang="ko-KR"/>
              <a:t>(</a:t>
            </a:r>
            <a:r>
              <a:rPr lang="ko-KR" altLang="en-US"/>
              <a:t>하드웨어</a:t>
            </a:r>
            <a:r>
              <a:rPr lang="en-US" altLang="ko-KR"/>
              <a:t>)</a:t>
            </a:r>
            <a:r>
              <a:rPr lang="ko-KR" altLang="en-US"/>
              <a:t>에 도달하였을 때</a:t>
            </a:r>
            <a:r>
              <a:rPr lang="en-US" altLang="ko-KR"/>
              <a:t>, HTTP </a:t>
            </a:r>
            <a:r>
              <a:rPr lang="ko-KR" altLang="en-US"/>
              <a:t>서버</a:t>
            </a:r>
            <a:r>
              <a:rPr lang="en-US" altLang="ko-KR"/>
              <a:t>(</a:t>
            </a:r>
            <a:r>
              <a:rPr lang="ko-KR" altLang="en-US"/>
              <a:t>소프트웨어</a:t>
            </a:r>
            <a:r>
              <a:rPr lang="en-US" altLang="ko-KR"/>
              <a:t>)</a:t>
            </a:r>
            <a:r>
              <a:rPr lang="ko-KR" altLang="en-US"/>
              <a:t>는 요청된 문서를 </a:t>
            </a:r>
            <a:r>
              <a:rPr lang="en-US" altLang="ko-KR"/>
              <a:t>HTTP</a:t>
            </a:r>
            <a:r>
              <a:rPr lang="ko-KR" altLang="en-US"/>
              <a:t>를 이용하여 보낸다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AF00B46E-7048-43B4-8A67-5761A23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A8749B6-3DC1-43B2-9A31-5DE7AE6E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37" y="1340954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 err="1"/>
              <a:t>em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배수의 단위로 상대 단위이다</a:t>
            </a:r>
            <a:r>
              <a:rPr lang="en-US" altLang="ko-KR" sz="17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BD67A8C-C0B1-4D89-9344-A4BEEA5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64" y="2780928"/>
            <a:ext cx="2471455" cy="2653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2E4E41-E6DB-467F-8808-341DC2DA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006" y="3851711"/>
            <a:ext cx="4293877" cy="5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19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 err="1"/>
              <a:t>em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중첩된 자식 요소에 </a:t>
            </a:r>
            <a:r>
              <a:rPr lang="en-US" altLang="ko-KR" sz="1700" dirty="0" err="1"/>
              <a:t>em</a:t>
            </a:r>
            <a:r>
              <a:rPr lang="ko-KR" altLang="en-US" sz="1700" dirty="0"/>
              <a:t>을 지정하면 모든 자식 요소의 사이즈에 영향을 미치기 때문에 주의해야 한다</a:t>
            </a:r>
            <a:r>
              <a:rPr lang="en-US" altLang="ko-KR" sz="1700" dirty="0"/>
              <a:t>.(%</a:t>
            </a:r>
            <a:r>
              <a:rPr lang="ko-KR" altLang="en-US" sz="1700" dirty="0"/>
              <a:t>도 마찬가지</a:t>
            </a:r>
            <a:r>
              <a:rPr lang="en-US" altLang="ko-KR" sz="17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0A233AB-A9C4-4CBA-9F44-C2898566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5" y="3067477"/>
            <a:ext cx="1885227" cy="3073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E8C7856-A106-4A4A-8F39-BA371EEF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77072"/>
            <a:ext cx="3828798" cy="8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2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rem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최상위 요소의 사이즈를 기준으로 하는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r</a:t>
            </a:r>
            <a:r>
              <a:rPr lang="ko-KR" altLang="en-US" sz="1700" dirty="0"/>
              <a:t>은 </a:t>
            </a:r>
            <a:r>
              <a:rPr lang="en-US" altLang="ko-KR" sz="1700" dirty="0"/>
              <a:t>root</a:t>
            </a:r>
            <a:r>
              <a:rPr lang="ko-KR" altLang="en-US" sz="1700" dirty="0"/>
              <a:t>를 뜻한다</a:t>
            </a:r>
            <a:r>
              <a:rPr lang="en-US" altLang="ko-KR" sz="17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258D48-C8E0-4ACC-983D-4FFAE9E2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9" y="2965459"/>
            <a:ext cx="1939230" cy="3302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6748BE8-7958-455A-A26E-60C4E326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77" y="4335033"/>
            <a:ext cx="4972622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7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Viewpoint </a:t>
            </a:r>
            <a:r>
              <a:rPr lang="ko-KR" altLang="en-US" sz="1700" b="1" dirty="0"/>
              <a:t>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상대적인 단위로 </a:t>
            </a:r>
            <a:r>
              <a:rPr lang="en-US" altLang="ko-KR" sz="1700" dirty="0"/>
              <a:t>viewpoint</a:t>
            </a:r>
            <a:r>
              <a:rPr lang="ko-KR" altLang="en-US" sz="1700" dirty="0"/>
              <a:t>를 기준으로 한 상대적 사이즈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viewpoint</a:t>
            </a:r>
            <a:r>
              <a:rPr lang="ko-KR" altLang="en-US" sz="1700" dirty="0"/>
              <a:t>를 기준으로 하기때문에 반응형 웹에서 자주 사용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xmlns="" id="{79473FA0-109A-47C5-96B9-DB5161BC234B}"/>
              </a:ext>
            </a:extLst>
          </p:cNvPr>
          <p:cNvGraphicFramePr>
            <a:graphicFrameLocks noGrp="1"/>
          </p:cNvGraphicFramePr>
          <p:nvPr/>
        </p:nvGraphicFramePr>
        <p:xfrm>
          <a:off x="560905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78">
                  <a:extLst>
                    <a:ext uri="{9D8B030D-6E8A-4147-A177-3AD203B41FA5}">
                      <a16:colId xmlns:a16="http://schemas.microsoft.com/office/drawing/2014/main" xmlns="" val="1580878157"/>
                    </a:ext>
                  </a:extLst>
                </a:gridCol>
                <a:gridCol w="3080551">
                  <a:extLst>
                    <a:ext uri="{9D8B030D-6E8A-4147-A177-3AD203B41FA5}">
                      <a16:colId xmlns:a16="http://schemas.microsoft.com/office/drawing/2014/main" xmlns="" val="3300145278"/>
                    </a:ext>
                  </a:extLst>
                </a:gridCol>
                <a:gridCol w="4327370">
                  <a:extLst>
                    <a:ext uri="{9D8B030D-6E8A-4147-A177-3AD203B41FA5}">
                      <a16:colId xmlns:a16="http://schemas.microsoft.com/office/drawing/2014/main" xmlns="" val="1269423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vw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너비의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너비가 </a:t>
                      </a:r>
                      <a:r>
                        <a:rPr lang="en-US" altLang="ko-KR" sz="1200" b="0" dirty="0"/>
                        <a:t>1000px</a:t>
                      </a:r>
                      <a:r>
                        <a:rPr lang="ko-KR" altLang="en-US" sz="1200" b="0" dirty="0"/>
                        <a:t> 라면 </a:t>
                      </a:r>
                      <a:r>
                        <a:rPr lang="en-US" altLang="ko-KR" sz="1200" b="0" dirty="0"/>
                        <a:t>10px</a:t>
                      </a:r>
                      <a:r>
                        <a:rPr lang="ko-KR" altLang="en-US" sz="1200" b="0" dirty="0"/>
                        <a:t> 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2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높이의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높이가 </a:t>
                      </a:r>
                      <a:r>
                        <a:rPr lang="en-US" altLang="ko-KR" sz="1200" b="0" dirty="0"/>
                        <a:t>600px </a:t>
                      </a:r>
                      <a:r>
                        <a:rPr lang="ko-KR" altLang="en-US" sz="1200" b="0" dirty="0"/>
                        <a:t>라면 </a:t>
                      </a:r>
                      <a:r>
                        <a:rPr lang="en-US" altLang="ko-KR" sz="1200" b="0" dirty="0"/>
                        <a:t>6px </a:t>
                      </a:r>
                      <a:r>
                        <a:rPr lang="ko-KR" altLang="en-US" sz="1200" b="0" dirty="0"/>
                        <a:t>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45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vmin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너비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높이 중 작은 쪽의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너비와 높이 중 높이가 작기때문에 </a:t>
                      </a:r>
                      <a:r>
                        <a:rPr lang="en-US" altLang="ko-KR" sz="1200" b="0" dirty="0"/>
                        <a:t>6px</a:t>
                      </a:r>
                      <a:r>
                        <a:rPr lang="ko-KR" altLang="en-US" sz="1200" b="0" dirty="0"/>
                        <a:t> 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263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vmax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너비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높이 중 큰 쪽의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너비와 높이 중 너비가 크기때문에 </a:t>
                      </a:r>
                      <a:r>
                        <a:rPr lang="en-US" altLang="ko-KR" sz="1200" b="0" dirty="0"/>
                        <a:t>10px</a:t>
                      </a:r>
                      <a:r>
                        <a:rPr lang="ko-KR" altLang="en-US" sz="1200" b="0" dirty="0"/>
                        <a:t> 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022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92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Viewpoint </a:t>
            </a:r>
            <a:r>
              <a:rPr lang="ko-KR" altLang="en-US" sz="1700" b="1" dirty="0"/>
              <a:t>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7D915F5-0B6B-44AE-8DC8-0D0855F7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21" y="1556792"/>
            <a:ext cx="2577157" cy="45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3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색상 표현 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색을 표현 하는 방식 키워드</a:t>
            </a:r>
            <a:r>
              <a:rPr lang="en-US" altLang="ko-KR" sz="1700" dirty="0"/>
              <a:t>(red, blue)</a:t>
            </a:r>
            <a:r>
              <a:rPr lang="ko-KR" altLang="en-US" sz="1700" dirty="0"/>
              <a:t>를 사용할 수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사용이 간편하지만 지정할 수 있는 색상의 수의 제한이 있다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다양한 색을 지정하기 위해서는 표와 같은 방식이 있다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altLang="ko-KR" sz="1700" dirty="0">
                <a:highlight>
                  <a:schemeClr val="lt1"/>
                </a:highlight>
                <a:hlinkClick r:id="rId2"/>
              </a:rPr>
              <a:t>https://htmlcolorcodes.com/</a:t>
            </a:r>
            <a:r>
              <a:rPr lang="en-US" altLang="ko-KR" sz="1700" dirty="0">
                <a:highlight>
                  <a:schemeClr val="lt1"/>
                </a:highlight>
              </a:rPr>
              <a:t> (</a:t>
            </a:r>
            <a:r>
              <a:rPr lang="ko-KR" altLang="en-US" sz="1700" dirty="0">
                <a:highlight>
                  <a:schemeClr val="lt1"/>
                </a:highlight>
              </a:rPr>
              <a:t>색상을 확인 할 수 있는 사이트</a:t>
            </a:r>
            <a:r>
              <a:rPr lang="en-US" altLang="ko-KR" sz="1700" dirty="0">
                <a:highlight>
                  <a:schemeClr val="lt1"/>
                </a:highlight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3600" dirty="0">
              <a:highlight>
                <a:schemeClr val="lt1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xmlns="" id="{8B4C0690-6D9D-4BA7-83D4-90E96A5F28DD}"/>
              </a:ext>
            </a:extLst>
          </p:cNvPr>
          <p:cNvGraphicFramePr>
            <a:graphicFrameLocks noGrp="1"/>
          </p:cNvGraphicFramePr>
          <p:nvPr/>
        </p:nvGraphicFramePr>
        <p:xfrm>
          <a:off x="2068004" y="3677782"/>
          <a:ext cx="500799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99293">
                  <a:extLst>
                    <a:ext uri="{9D8B030D-6E8A-4147-A177-3AD203B41FA5}">
                      <a16:colId xmlns:a16="http://schemas.microsoft.com/office/drawing/2014/main" xmlns="" val="444997383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xmlns="" val="308941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HEX </a:t>
                      </a:r>
                      <a:r>
                        <a:rPr lang="ko-KR" altLang="en-US" sz="1200" b="0" dirty="0"/>
                        <a:t>코드</a:t>
                      </a:r>
                      <a:r>
                        <a:rPr lang="en-US" altLang="ko-KR" sz="1200" b="0" dirty="0"/>
                        <a:t>(Hexadecimal Colors)</a:t>
                      </a:r>
                      <a:r>
                        <a:rPr lang="ko-KR" altLang="en-US" sz="12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#000000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455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RGB(Red, Green, Blue)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rgb</a:t>
                      </a:r>
                      <a:r>
                        <a:rPr lang="en-US" altLang="ko-KR" sz="1200" b="0" dirty="0"/>
                        <a:t>(255, 255, 0)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860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RGBA(Red, Green, Blue, Alpha)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rgba</a:t>
                      </a:r>
                      <a:r>
                        <a:rPr lang="en-US" altLang="ko-KR" sz="1200" b="0" dirty="0"/>
                        <a:t>(255, 255, 0, 1)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18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HSL(Hue, Saturation, Lightness)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hsl</a:t>
                      </a:r>
                      <a:r>
                        <a:rPr lang="en-US" altLang="ko-KR" sz="1200" b="0" dirty="0"/>
                        <a:t>(0, 100%, 25%)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0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HSLA(Hue, Saturation, Lightness, Alpha)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hsla</a:t>
                      </a:r>
                      <a:r>
                        <a:rPr lang="en-US" altLang="ko-KR" sz="1200" b="0" dirty="0"/>
                        <a:t>(60, 100%, 50%, 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39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03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색상 표현</a:t>
            </a:r>
            <a:endParaRPr lang="en-US" altLang="ko-KR" sz="17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79A9E8-658A-4216-B0EE-26DC78E4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4" y="1916832"/>
            <a:ext cx="3588422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2D67A3-B503-435D-9E8B-31046592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56" y="2780928"/>
            <a:ext cx="3683978" cy="2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1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BOX </a:t>
            </a:r>
            <a:r>
              <a:rPr lang="ko-KR" altLang="en-US" sz="1700" b="1" dirty="0"/>
              <a:t>영역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HTML </a:t>
            </a:r>
            <a:r>
              <a:rPr lang="ko-KR" altLang="en-US" sz="1700" dirty="0"/>
              <a:t>요소는 </a:t>
            </a:r>
            <a:r>
              <a:rPr lang="en-US" altLang="ko-KR" sz="1700" dirty="0"/>
              <a:t>Box </a:t>
            </a:r>
            <a:r>
              <a:rPr lang="ko-KR" altLang="en-US" sz="1700" dirty="0"/>
              <a:t>형태의 영역을 가지고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이러한 </a:t>
            </a:r>
            <a:r>
              <a:rPr lang="en-US" altLang="ko-KR" sz="1700" dirty="0"/>
              <a:t>Box</a:t>
            </a:r>
            <a:r>
              <a:rPr lang="ko-KR" altLang="en-US" sz="1700" dirty="0"/>
              <a:t>는 </a:t>
            </a:r>
            <a:r>
              <a:rPr lang="en-US" altLang="ko-KR" sz="1700" dirty="0"/>
              <a:t>Content, Padding, Border, Margin</a:t>
            </a:r>
            <a:r>
              <a:rPr lang="ko-KR" altLang="en-US" sz="1700" dirty="0"/>
              <a:t>으로 구성된다</a:t>
            </a:r>
            <a:r>
              <a:rPr lang="en-US" altLang="ko-KR" sz="17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3600" dirty="0">
              <a:highlight>
                <a:schemeClr val="lt1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F40E980D-1E73-4286-AB3A-08DA593850B4}"/>
              </a:ext>
            </a:extLst>
          </p:cNvPr>
          <p:cNvGraphicFramePr>
            <a:graphicFrameLocks noGrp="1"/>
          </p:cNvGraphicFramePr>
          <p:nvPr/>
        </p:nvGraphicFramePr>
        <p:xfrm>
          <a:off x="3458085" y="3447288"/>
          <a:ext cx="4936971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6610">
                  <a:extLst>
                    <a:ext uri="{9D8B030D-6E8A-4147-A177-3AD203B41FA5}">
                      <a16:colId xmlns:a16="http://schemas.microsoft.com/office/drawing/2014/main" xmlns="" val="1383941497"/>
                    </a:ext>
                  </a:extLst>
                </a:gridCol>
                <a:gridCol w="4110361">
                  <a:extLst>
                    <a:ext uri="{9D8B030D-6E8A-4147-A177-3AD203B41FA5}">
                      <a16:colId xmlns:a16="http://schemas.microsoft.com/office/drawing/2014/main" xmlns="" val="293053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Content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텍스트나 이미지 등 실제 내용이 위치는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18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Padding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Border(</a:t>
                      </a:r>
                      <a:r>
                        <a:rPr lang="ko-KR" altLang="en-US" sz="1200" b="0" dirty="0"/>
                        <a:t>테두리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안쪽에 위치하는 내부 여백의 영역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6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Border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테두리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167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Margin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Border(</a:t>
                      </a:r>
                      <a:r>
                        <a:rPr lang="ko-KR" altLang="en-US" sz="1200" b="0" dirty="0"/>
                        <a:t>테두리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바깥에 위치하는 외부 여백의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66667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496D3E6-030E-4D99-92C6-613DEC0A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18073"/>
            <a:ext cx="203863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8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BOX </a:t>
            </a:r>
            <a:r>
              <a:rPr lang="ko-KR" altLang="en-US" sz="1700" b="1" dirty="0"/>
              <a:t>영역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E60A6C3-1516-46B4-BA8F-EF834F7B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" y="1988840"/>
            <a:ext cx="3381786" cy="3006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824B723-52F2-4421-BEB3-4ED5C6C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68" y="3044255"/>
            <a:ext cx="4759688" cy="12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37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너비 높이 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너비는 </a:t>
            </a:r>
            <a:r>
              <a:rPr lang="en-US" altLang="ko-KR" sz="1700" dirty="0"/>
              <a:t>width, </a:t>
            </a:r>
            <a:r>
              <a:rPr lang="ko-KR" altLang="en-US" sz="1700" dirty="0"/>
              <a:t>높이는 </a:t>
            </a:r>
            <a:r>
              <a:rPr lang="en-US" altLang="ko-KR" sz="1700" dirty="0"/>
              <a:t>height</a:t>
            </a:r>
            <a:r>
              <a:rPr lang="ko-KR" altLang="en-US" sz="1700" dirty="0"/>
              <a:t>로 사용된다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이때 지정 되는 너비와 높이는 </a:t>
            </a:r>
            <a:r>
              <a:rPr lang="en-US" altLang="ko-KR" sz="1700" dirty="0"/>
              <a:t>content</a:t>
            </a:r>
            <a:r>
              <a:rPr lang="ko-KR" altLang="en-US" sz="1700" dirty="0"/>
              <a:t>의 영역을 대상으로 한다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지정한 영역이 실제 </a:t>
            </a:r>
            <a:r>
              <a:rPr lang="en-US" altLang="ko-KR" sz="1700" dirty="0"/>
              <a:t>content</a:t>
            </a:r>
            <a:r>
              <a:rPr lang="ko-KR" altLang="en-US" sz="1700" dirty="0"/>
              <a:t>의 영역보다 작으면 영역이 넘치게 되는 것에 유의해야 한다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39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xmlns="" id="{630C74E3-D388-45E3-B124-BF25D8C69B90}"/>
              </a:ext>
            </a:extLst>
          </p:cNvPr>
          <p:cNvSpPr txBox="1">
            <a:spLocks/>
          </p:cNvSpPr>
          <p:nvPr/>
        </p:nvSpPr>
        <p:spPr>
          <a:xfrm>
            <a:off x="368793" y="1115884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정적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 서버에 미리 저장된 파일이 그대로 전달되는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유저는 서버에 저장된 데이터가 변경되지 않는 한 고정된 페이지를 보게 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동적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 서버에 있는 데이터들을 스크립트에 의해 가공 처리 된 후 생성되어 전달되는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유저는 상황</a:t>
            </a:r>
            <a:r>
              <a:rPr lang="en-US" altLang="ko-KR"/>
              <a:t>, </a:t>
            </a: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요청 등에 따라 달라지는 웹페이지를 보게 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xmlns="" id="{5E23422A-4181-4B2A-8226-F0C188AC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웹페이지</a:t>
            </a:r>
          </a:p>
        </p:txBody>
      </p:sp>
    </p:spTree>
    <p:extLst>
      <p:ext uri="{BB962C8B-B14F-4D97-AF65-F5344CB8AC3E}">
        <p14:creationId xmlns:p14="http://schemas.microsoft.com/office/powerpoint/2010/main" val="2319261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너비 높이 단위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잘못된 예</a:t>
            </a:r>
            <a:r>
              <a:rPr lang="en-US" altLang="ko-KR" sz="17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A3C849-F92E-450B-9DAC-57D0448B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" y="2117627"/>
            <a:ext cx="4527814" cy="3127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48AED41-733D-442D-9A86-6C21DC6A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55" y="2033784"/>
            <a:ext cx="2763104" cy="33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9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margin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/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padding</a:t>
            </a:r>
            <a:r>
              <a:rPr lang="ko-KR" altLang="en-US" sz="1700" b="1" dirty="0"/>
              <a:t> 속성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content</a:t>
            </a:r>
            <a:r>
              <a:rPr lang="ko-KR" altLang="en-US" sz="1700" dirty="0"/>
              <a:t>의 </a:t>
            </a:r>
            <a:r>
              <a:rPr lang="en-US" altLang="ko-KR" sz="1700" dirty="0"/>
              <a:t>4</a:t>
            </a:r>
            <a:r>
              <a:rPr lang="ko-KR" altLang="en-US" sz="1700" dirty="0"/>
              <a:t>개의 방향 </a:t>
            </a:r>
            <a:r>
              <a:rPr lang="en-US" altLang="ko-KR" sz="1700" dirty="0"/>
              <a:t>(top, right, left, bottom)</a:t>
            </a:r>
            <a:r>
              <a:rPr lang="ko-KR" altLang="en-US" sz="1700" dirty="0"/>
              <a:t>에 대하여 지정이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D4F758-0A02-4EC4-A436-7541F6D4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" y="2708920"/>
            <a:ext cx="3425566" cy="3157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296B76-DDE5-45E2-B208-C7E68FA9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18" y="3720986"/>
            <a:ext cx="4228147" cy="11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1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margin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/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padding</a:t>
            </a:r>
            <a:r>
              <a:rPr lang="ko-KR" altLang="en-US" sz="1700" b="1" dirty="0"/>
              <a:t> 속성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-top –right –left –bottom 4</a:t>
            </a:r>
            <a:r>
              <a:rPr lang="ko-KR" altLang="en-US" sz="1700" dirty="0"/>
              <a:t>방향을 각각 지정하는 방법 외에 </a:t>
            </a:r>
            <a:r>
              <a:rPr lang="en-US" altLang="ko-KR" sz="1700" dirty="0"/>
              <a:t>margin / padding </a:t>
            </a:r>
            <a:r>
              <a:rPr lang="ko-KR" altLang="en-US" sz="1700" dirty="0"/>
              <a:t>속성 하나만으로 </a:t>
            </a:r>
            <a:r>
              <a:rPr lang="en-US" altLang="ko-KR" sz="1700" dirty="0"/>
              <a:t>4</a:t>
            </a:r>
            <a:r>
              <a:rPr lang="ko-KR" altLang="en-US" sz="1700" dirty="0"/>
              <a:t>방향을 지정할 수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4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20px 30px 40px (top:10px, right:20px, left:30px, bottom:40px)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3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20px 30px (top:10px, right:20px, left:20px, bottom:30px)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2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20px (top:10px, right:20px, left:20px, bottom:10px)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1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(top:10px, right:10px, left:10px, bottom:10px)</a:t>
            </a:r>
          </a:p>
        </p:txBody>
      </p:sp>
    </p:spTree>
    <p:extLst>
      <p:ext uri="{BB962C8B-B14F-4D97-AF65-F5344CB8AC3E}">
        <p14:creationId xmlns:p14="http://schemas.microsoft.com/office/powerpoint/2010/main" val="1993122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</a:t>
            </a:r>
            <a:r>
              <a:rPr lang="ko-KR" altLang="en-US" sz="1700" b="1" dirty="0"/>
              <a:t> 속성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테두리를 지정하는 </a:t>
            </a:r>
            <a:r>
              <a:rPr lang="en-US" altLang="ko-KR" sz="1700" dirty="0"/>
              <a:t>border</a:t>
            </a:r>
            <a:r>
              <a:rPr lang="ko-KR" altLang="en-US" sz="1700" dirty="0"/>
              <a:t>의 속성으로는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border-style : </a:t>
            </a:r>
            <a:r>
              <a:rPr lang="ko-KR" altLang="en-US" sz="1700" dirty="0"/>
              <a:t>테두리 선의 스타일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border-width : </a:t>
            </a:r>
            <a:r>
              <a:rPr lang="ko-KR" altLang="en-US" sz="1700" dirty="0"/>
              <a:t>테두리 선의 두께를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border-color : </a:t>
            </a:r>
            <a:r>
              <a:rPr lang="ko-KR" altLang="en-US" sz="1700" dirty="0"/>
              <a:t>테두리 선의 색을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border-radius : </a:t>
            </a:r>
            <a:r>
              <a:rPr lang="ko-KR" altLang="en-US" sz="1700" dirty="0"/>
              <a:t>테두리 모서리를 둥글게 표현하도록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4 </a:t>
            </a:r>
            <a:r>
              <a:rPr lang="ko-KR" altLang="en-US" sz="1700" dirty="0"/>
              <a:t>가지가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1611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border-style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선의 스타일은 </a:t>
            </a:r>
            <a:r>
              <a:rPr lang="en-US" altLang="ko-KR" sz="1700" dirty="0"/>
              <a:t>dotted, dashed, solid, double, groove, ridge, inset, outset</a:t>
            </a:r>
            <a:r>
              <a:rPr lang="ko-KR" altLang="en-US" sz="1700" dirty="0"/>
              <a:t>이 존재한다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4E67EE2-F865-48DB-8594-2E8C4082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8" y="2636912"/>
            <a:ext cx="2896993" cy="3456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1A78BD3-CCB7-48D4-9597-83BD430D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73" y="2731708"/>
            <a:ext cx="4322658" cy="32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3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border-width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 선의 두께를 지정하고 </a:t>
            </a:r>
            <a:r>
              <a:rPr lang="en-US" altLang="ko-KR" sz="1700" dirty="0"/>
              <a:t>border-style</a:t>
            </a:r>
            <a:r>
              <a:rPr lang="ko-KR" altLang="en-US" sz="1700" dirty="0"/>
              <a:t>이 지정이 되 있지 않은 경우에는 사용이 불가능하다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6248D97-BD71-40E8-A1AF-883B4070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9" y="2903390"/>
            <a:ext cx="2714761" cy="3456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CFB1D24-09BC-45B8-873D-B7F3D739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81" y="3333196"/>
            <a:ext cx="4170807" cy="2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8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border-color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 선의 색을 지정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CA0886-712A-41CD-9A59-93877CB4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5" y="2636912"/>
            <a:ext cx="3325699" cy="3325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00FEFAD-C123-4107-BB3F-EB710CC4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373373"/>
            <a:ext cx="4378136" cy="18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8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border-radius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 모서리를 둥글게 표현하도록 지정한다</a:t>
            </a:r>
            <a:r>
              <a:rPr lang="en-US" altLang="ko-KR" sz="1700" dirty="0"/>
              <a:t>. </a:t>
            </a:r>
            <a:r>
              <a:rPr lang="ko-KR" altLang="en-US" sz="1700" dirty="0"/>
              <a:t>속성 값은 </a:t>
            </a:r>
            <a:r>
              <a:rPr lang="en-US" altLang="ko-KR" sz="1700" dirty="0"/>
              <a:t>px,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%</a:t>
            </a:r>
            <a:r>
              <a:rPr lang="ko-KR" altLang="en-US" sz="1700" dirty="0"/>
              <a:t>를 사용한다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9AE7BF5-76B8-4188-B0A8-ACE46F1D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60928"/>
            <a:ext cx="2809549" cy="30256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AF416AB-A6D8-40EC-AE62-8D67C11B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29" y="3573016"/>
            <a:ext cx="4784071" cy="12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xmlns="" id="{5E23422A-4181-4B2A-8226-F0C188AC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웹페이지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5D4ACAE-A0B1-40D4-99CC-27106974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28366"/>
              </p:ext>
            </p:extLst>
          </p:nvPr>
        </p:nvGraphicFramePr>
        <p:xfrm>
          <a:off x="508000" y="2060848"/>
          <a:ext cx="8127999" cy="261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734188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531019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속도가 빠르다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비용이 적게 든다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서비스가 한정적이다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페이지의 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서비스가 다양하다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웹 사이트의 구조에 따라 추가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삭제 작업이 용이하여 관리가 쉽다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정적 웹 페이지에 비해 상대적으로 느리다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웹 서버 외의 어플리케이션 서버가 필요함으로 추가 비용이 발생한다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HTML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(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HyperText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Markup Language)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웹페이지를 기술하기 위한 마크업 언어이다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조금 더 자세히 말하면 웹페이지의 내용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(content)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과 구조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(structure)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 담당하는 언어로써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태그를 통해 정보를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구조화하는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것이다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마크업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특별한 기호나 표기를 사용하여 글의 서식과 스타일을 정해주는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프로그래밍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X)</a:t>
            </a:r>
          </a:p>
          <a:p>
            <a:pPr>
              <a:lnSpc>
                <a:spcPct val="200000"/>
              </a:lnSpc>
              <a:buChar char="-"/>
            </a:pP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2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2140</Words>
  <Application>Microsoft Office PowerPoint</Application>
  <PresentationFormat>화면 슬라이드 쇼(4:3)</PresentationFormat>
  <Paragraphs>567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Lora</vt:lpstr>
      <vt:lpstr>맑은 고딕</vt:lpstr>
      <vt:lpstr>한컴 고딕</vt:lpstr>
      <vt:lpstr>Arial</vt:lpstr>
      <vt:lpstr>Office 테마</vt:lpstr>
      <vt:lpstr>서버 프로그래밍 </vt:lpstr>
      <vt:lpstr>PowerPoint 프레젠테이션</vt:lpstr>
      <vt:lpstr>웹 서버</vt:lpstr>
      <vt:lpstr>웹 서버란?</vt:lpstr>
      <vt:lpstr>웹 서버란?</vt:lpstr>
      <vt:lpstr>정적 / 동적 웹페이지</vt:lpstr>
      <vt:lpstr>정적 / 동적 웹페이지</vt:lpstr>
      <vt:lpstr>HTML</vt:lpstr>
      <vt:lpstr>HTML</vt:lpstr>
      <vt:lpstr>HTML</vt:lpstr>
      <vt:lpstr>HTML</vt:lpstr>
      <vt:lpstr>HTML</vt:lpstr>
      <vt:lpstr>HTML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계정</cp:lastModifiedBy>
  <cp:revision>83</cp:revision>
  <dcterms:created xsi:type="dcterms:W3CDTF">2019-02-11T02:11:19Z</dcterms:created>
  <dcterms:modified xsi:type="dcterms:W3CDTF">2023-12-24T00:22:41Z</dcterms:modified>
</cp:coreProperties>
</file>