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5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321" r:id="rId96"/>
    <p:sldId id="322" r:id="rId97"/>
    <p:sldId id="323" r:id="rId98"/>
    <p:sldId id="324" r:id="rId99"/>
    <p:sldId id="325" r:id="rId100"/>
    <p:sldId id="412" r:id="rId101"/>
    <p:sldId id="413" r:id="rId102"/>
    <p:sldId id="328" r:id="rId103"/>
    <p:sldId id="329" r:id="rId104"/>
    <p:sldId id="330" r:id="rId105"/>
    <p:sldId id="331" r:id="rId106"/>
    <p:sldId id="332" r:id="rId107"/>
    <p:sldId id="333" r:id="rId108"/>
    <p:sldId id="334" r:id="rId109"/>
    <p:sldId id="372" r:id="rId110"/>
    <p:sldId id="373" r:id="rId111"/>
    <p:sldId id="374" r:id="rId112"/>
    <p:sldId id="375" r:id="rId113"/>
    <p:sldId id="376" r:id="rId114"/>
    <p:sldId id="377" r:id="rId115"/>
    <p:sldId id="378" r:id="rId116"/>
    <p:sldId id="335" r:id="rId117"/>
    <p:sldId id="336" r:id="rId118"/>
    <p:sldId id="337" r:id="rId119"/>
    <p:sldId id="338" r:id="rId120"/>
    <p:sldId id="339" r:id="rId121"/>
    <p:sldId id="340" r:id="rId122"/>
    <p:sldId id="341" r:id="rId123"/>
    <p:sldId id="342" r:id="rId124"/>
    <p:sldId id="343" r:id="rId125"/>
    <p:sldId id="344" r:id="rId126"/>
    <p:sldId id="345" r:id="rId127"/>
    <p:sldId id="346" r:id="rId128"/>
    <p:sldId id="347" r:id="rId129"/>
    <p:sldId id="348" r:id="rId130"/>
    <p:sldId id="349" r:id="rId131"/>
    <p:sldId id="350" r:id="rId132"/>
    <p:sldId id="351" r:id="rId133"/>
    <p:sldId id="352" r:id="rId134"/>
    <p:sldId id="353" r:id="rId135"/>
    <p:sldId id="354" r:id="rId136"/>
    <p:sldId id="355" r:id="rId137"/>
    <p:sldId id="356" r:id="rId138"/>
    <p:sldId id="357" r:id="rId139"/>
    <p:sldId id="358" r:id="rId140"/>
    <p:sldId id="359" r:id="rId141"/>
    <p:sldId id="360" r:id="rId142"/>
    <p:sldId id="361" r:id="rId143"/>
    <p:sldId id="362" r:id="rId144"/>
    <p:sldId id="363" r:id="rId145"/>
    <p:sldId id="364" r:id="rId146"/>
    <p:sldId id="365" r:id="rId147"/>
    <p:sldId id="366" r:id="rId148"/>
    <p:sldId id="367" r:id="rId149"/>
    <p:sldId id="368" r:id="rId150"/>
    <p:sldId id="369" r:id="rId151"/>
    <p:sldId id="370" r:id="rId152"/>
    <p:sldId id="371" r:id="rId153"/>
    <p:sldId id="411" r:id="rId1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9A9"/>
    <a:srgbClr val="04C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5" autoAdjust="0"/>
    <p:restoredTop sz="94660"/>
  </p:normalViewPr>
  <p:slideViewPr>
    <p:cSldViewPr>
      <p:cViewPr varScale="1">
        <p:scale>
          <a:sx n="107" d="100"/>
          <a:sy n="107" d="100"/>
        </p:scale>
        <p:origin x="38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9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0A5A8-A269-4127-B9DB-5131DE085948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F5FA1-7A2A-4C2A-815B-7359A3C18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2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F5FA1-7A2A-4C2A-815B-7359A3C188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5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570D68B4-D407-49F0-A426-FE41334AF4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709" r="3216"/>
          <a:stretch/>
        </p:blipFill>
        <p:spPr>
          <a:xfrm>
            <a:off x="0" y="0"/>
            <a:ext cx="5128054" cy="6957392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F27C5F-2507-4D51-8593-2FC65DB71F01}"/>
              </a:ext>
            </a:extLst>
          </p:cNvPr>
          <p:cNvGrpSpPr/>
          <p:nvPr userDrawn="1"/>
        </p:nvGrpSpPr>
        <p:grpSpPr>
          <a:xfrm rot="5400000" flipV="1">
            <a:off x="2429380" y="242489"/>
            <a:ext cx="7414259" cy="6014979"/>
            <a:chOff x="-566706" y="3720560"/>
            <a:chExt cx="9710707" cy="787802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4C1CB2-45F2-4210-9DF8-E02735AAF30C}"/>
                </a:ext>
              </a:extLst>
            </p:cNvPr>
            <p:cNvSpPr/>
            <p:nvPr/>
          </p:nvSpPr>
          <p:spPr>
            <a:xfrm>
              <a:off x="1" y="5270498"/>
              <a:ext cx="9144000" cy="632808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86C95D-3D48-49F5-8119-B6896CFA2585}"/>
                </a:ext>
              </a:extLst>
            </p:cNvPr>
            <p:cNvSpPr/>
            <p:nvPr/>
          </p:nvSpPr>
          <p:spPr>
            <a:xfrm>
              <a:off x="5500272" y="4544582"/>
              <a:ext cx="3643728" cy="187964"/>
            </a:xfrm>
            <a:prstGeom prst="rect">
              <a:avLst/>
            </a:prstGeom>
            <a:gradFill flip="none" rotWithShape="1">
              <a:gsLst>
                <a:gs pos="57000">
                  <a:schemeClr val="accent1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67388C48-804A-4C42-983A-D016D97DB61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313072" y="4545346"/>
              <a:ext cx="187200" cy="1872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29" name="직사각형 17">
              <a:extLst>
                <a:ext uri="{FF2B5EF4-FFF2-40B4-BE49-F238E27FC236}">
                  <a16:creationId xmlns:a16="http://schemas.microsoft.com/office/drawing/2014/main" id="{50906FA7-C67C-4F1C-8264-AFFC89D51C1A}"/>
                </a:ext>
              </a:extLst>
            </p:cNvPr>
            <p:cNvSpPr/>
            <p:nvPr/>
          </p:nvSpPr>
          <p:spPr>
            <a:xfrm>
              <a:off x="4740366" y="4732547"/>
              <a:ext cx="4403634" cy="573611"/>
            </a:xfrm>
            <a:custGeom>
              <a:avLst/>
              <a:gdLst/>
              <a:ahLst/>
              <a:cxnLst/>
              <a:rect l="l" t="t" r="r" b="b"/>
              <a:pathLst>
                <a:path w="4403634" h="573611">
                  <a:moveTo>
                    <a:pt x="571229" y="0"/>
                  </a:moveTo>
                  <a:lnTo>
                    <a:pt x="4403634" y="0"/>
                  </a:lnTo>
                  <a:lnTo>
                    <a:pt x="4403634" y="573611"/>
                  </a:lnTo>
                  <a:lnTo>
                    <a:pt x="0" y="573611"/>
                  </a:lnTo>
                  <a:lnTo>
                    <a:pt x="0" y="57122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4E0C19-7416-41B9-9E30-1369A0E75788}"/>
                </a:ext>
              </a:extLst>
            </p:cNvPr>
            <p:cNvSpPr/>
            <p:nvPr/>
          </p:nvSpPr>
          <p:spPr>
            <a:xfrm>
              <a:off x="340831" y="4478763"/>
              <a:ext cx="1354628" cy="84009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1" name="직사각형 21">
              <a:extLst>
                <a:ext uri="{FF2B5EF4-FFF2-40B4-BE49-F238E27FC236}">
                  <a16:creationId xmlns:a16="http://schemas.microsoft.com/office/drawing/2014/main" id="{9F9BDD59-B907-47AF-8F87-25100DC426E9}"/>
                </a:ext>
              </a:extLst>
            </p:cNvPr>
            <p:cNvSpPr/>
            <p:nvPr/>
          </p:nvSpPr>
          <p:spPr>
            <a:xfrm rot="18900000">
              <a:off x="-566706" y="4372915"/>
              <a:ext cx="1480909" cy="981006"/>
            </a:xfrm>
            <a:custGeom>
              <a:avLst/>
              <a:gdLst/>
              <a:ahLst/>
              <a:cxnLst/>
              <a:rect l="l" t="t" r="r" b="b"/>
              <a:pathLst>
                <a:path w="2470993" h="1636872">
                  <a:moveTo>
                    <a:pt x="2470993" y="0"/>
                  </a:moveTo>
                  <a:lnTo>
                    <a:pt x="2470993" y="1636872"/>
                  </a:lnTo>
                  <a:lnTo>
                    <a:pt x="0" y="1636871"/>
                  </a:lnTo>
                  <a:lnTo>
                    <a:pt x="163687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EB07F1A-BB8E-4F76-96B5-06C83E79FD2A}"/>
                </a:ext>
              </a:extLst>
            </p:cNvPr>
            <p:cNvSpPr/>
            <p:nvPr/>
          </p:nvSpPr>
          <p:spPr>
            <a:xfrm flipH="1">
              <a:off x="340830" y="3993000"/>
              <a:ext cx="3075470" cy="1312877"/>
            </a:xfrm>
            <a:prstGeom prst="parallelogram">
              <a:avLst>
                <a:gd name="adj" fmla="val 99704"/>
              </a:avLst>
            </a:prstGeom>
            <a:gradFill>
              <a:gsLst>
                <a:gs pos="100000">
                  <a:srgbClr val="F7F7F7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520DB8A0-99AB-454A-9D53-768C34F2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38" y="3818391"/>
              <a:ext cx="1743075" cy="554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5737A1E0-6E1F-4FD4-ACB3-DFF0400DD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58068">
              <a:off x="676995" y="4644941"/>
              <a:ext cx="1196509" cy="378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id="{2CDBA763-FCB4-4080-9F89-04B0D801E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743805" y="4487395"/>
              <a:ext cx="1912086" cy="378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id="{E82A3D58-19D2-4AC9-9D8C-CD1E2D3F3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00000">
              <a:off x="4500824" y="4613273"/>
              <a:ext cx="1289791" cy="378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81576E5-4D70-47DC-BD8A-E6DCCE78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397500" y="4364280"/>
              <a:ext cx="3746500" cy="598524"/>
            </a:xfrm>
            <a:prstGeom prst="rect">
              <a:avLst/>
            </a:prstGeom>
          </p:spPr>
        </p:pic>
      </p:grpSp>
      <p:pic>
        <p:nvPicPr>
          <p:cNvPr id="40" name="Picture 3" descr="H:\Laptop\08. 2019 NIPA 블록체인\00. 참고자료\CI\홈페이지CI\nipa_ci.png">
            <a:extLst>
              <a:ext uri="{FF2B5EF4-FFF2-40B4-BE49-F238E27FC236}">
                <a16:creationId xmlns:a16="http://schemas.microsoft.com/office/drawing/2014/main" id="{47D840A3-EB11-4C8B-B9F7-B6AD5189A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27" y="168564"/>
            <a:ext cx="2612138" cy="3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5B6D272B-1BA1-4EAC-BD93-3317D5461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944" y="1122363"/>
            <a:ext cx="4928183" cy="2387600"/>
          </a:xfrm>
        </p:spPr>
        <p:txBody>
          <a:bodyPr anchor="b"/>
          <a:lstStyle>
            <a:lvl1pPr algn="r">
              <a:defRPr sz="44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id="{14B766E6-9BC5-4068-894D-17A16062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944" y="3602038"/>
            <a:ext cx="4928183" cy="165576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3" name="날짜 개체 틀 3">
            <a:extLst>
              <a:ext uri="{FF2B5EF4-FFF2-40B4-BE49-F238E27FC236}">
                <a16:creationId xmlns:a16="http://schemas.microsoft.com/office/drawing/2014/main" id="{E5190EFC-6A94-4BCE-9BBE-5FE0B196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62527" y="5365246"/>
            <a:ext cx="2133600" cy="365125"/>
          </a:xfrm>
        </p:spPr>
        <p:txBody>
          <a:bodyPr/>
          <a:lstStyle>
            <a:lvl1pPr algn="r"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pPr algn="r"/>
            <a:fld id="{14B0FBB3-BA1B-4085-B611-934511146156}" type="datetimeFigureOut">
              <a:rPr lang="ko-KR" altLang="en-US" smtClean="0"/>
              <a:pPr algn="r"/>
              <a:t>2023-09-08</a:t>
            </a:fld>
            <a:endParaRPr lang="ko-KR" altLang="en-US"/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49F828A-74F4-4936-AD92-FFBF558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8001" y="6585323"/>
            <a:ext cx="1418840" cy="365125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3" name="내용 개체 틀 4">
            <a:extLst>
              <a:ext uri="{FF2B5EF4-FFF2-40B4-BE49-F238E27FC236}">
                <a16:creationId xmlns:a16="http://schemas.microsoft.com/office/drawing/2014/main" id="{5624981C-CBCC-4FE4-B436-059D26DA29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341190"/>
            <a:ext cx="2232248" cy="3382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AA1197F-1167-4645-92C6-600A918813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47" y="6208848"/>
            <a:ext cx="2316123" cy="5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3D3E7BA2-AE04-4691-B0CE-A1104E3A2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395" r="24960"/>
          <a:stretch/>
        </p:blipFill>
        <p:spPr>
          <a:xfrm>
            <a:off x="1375" y="0"/>
            <a:ext cx="2570205" cy="6957392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1341810" y="-247600"/>
            <a:ext cx="7802190" cy="7118300"/>
            <a:chOff x="2531981" y="-157680"/>
            <a:chExt cx="7802190" cy="7015680"/>
          </a:xfrm>
        </p:grpSpPr>
        <p:sp>
          <p:nvSpPr>
            <p:cNvPr id="9" name="직사각형 8"/>
            <p:cNvSpPr/>
            <p:nvPr/>
          </p:nvSpPr>
          <p:spPr>
            <a:xfrm rot="5400000" flipV="1">
              <a:off x="3590281" y="114109"/>
              <a:ext cx="6768562" cy="671921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 flipV="1">
              <a:off x="1799615" y="5430840"/>
              <a:ext cx="2718685" cy="135632"/>
            </a:xfrm>
            <a:prstGeom prst="rect">
              <a:avLst/>
            </a:prstGeom>
            <a:gradFill flip="none" rotWithShape="1">
              <a:gsLst>
                <a:gs pos="57000">
                  <a:schemeClr val="accent1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/>
            <p:cNvSpPr>
              <a:spLocks noChangeAspect="1"/>
            </p:cNvSpPr>
            <p:nvPr/>
          </p:nvSpPr>
          <p:spPr>
            <a:xfrm rot="5400000" flipH="1" flipV="1">
              <a:off x="3089395" y="4001935"/>
              <a:ext cx="139675" cy="135081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7"/>
            <p:cNvSpPr/>
            <p:nvPr/>
          </p:nvSpPr>
          <p:spPr>
            <a:xfrm rot="5400000" flipV="1">
              <a:off x="1790893" y="5008208"/>
              <a:ext cx="3285671" cy="413909"/>
            </a:xfrm>
            <a:custGeom>
              <a:avLst/>
              <a:gdLst/>
              <a:ahLst/>
              <a:cxnLst/>
              <a:rect l="l" t="t" r="r" b="b"/>
              <a:pathLst>
                <a:path w="4403634" h="573611">
                  <a:moveTo>
                    <a:pt x="571229" y="0"/>
                  </a:moveTo>
                  <a:lnTo>
                    <a:pt x="4403634" y="0"/>
                  </a:lnTo>
                  <a:lnTo>
                    <a:pt x="4403634" y="573611"/>
                  </a:lnTo>
                  <a:lnTo>
                    <a:pt x="0" y="573611"/>
                  </a:lnTo>
                  <a:lnTo>
                    <a:pt x="0" y="571229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 flipV="1">
              <a:off x="2841384" y="491976"/>
              <a:ext cx="1010725" cy="606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21"/>
            <p:cNvSpPr/>
            <p:nvPr/>
          </p:nvSpPr>
          <p:spPr>
            <a:xfrm rot="8100000" flipV="1">
              <a:off x="2781662" y="-157680"/>
              <a:ext cx="1016670" cy="707880"/>
            </a:xfrm>
            <a:custGeom>
              <a:avLst/>
              <a:gdLst/>
              <a:ahLst/>
              <a:cxnLst/>
              <a:rect l="l" t="t" r="r" b="b"/>
              <a:pathLst>
                <a:path w="1016670" h="707880">
                  <a:moveTo>
                    <a:pt x="707880" y="0"/>
                  </a:moveTo>
                  <a:lnTo>
                    <a:pt x="0" y="707880"/>
                  </a:lnTo>
                  <a:lnTo>
                    <a:pt x="1016670" y="707880"/>
                  </a:lnTo>
                  <a:lnTo>
                    <a:pt x="101667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 rot="5400000" flipH="1" flipV="1">
              <a:off x="2019458" y="963382"/>
              <a:ext cx="2294692" cy="947353"/>
            </a:xfrm>
            <a:prstGeom prst="parallelogram">
              <a:avLst>
                <a:gd name="adj" fmla="val 99704"/>
              </a:avLst>
            </a:prstGeom>
            <a:gradFill>
              <a:gsLst>
                <a:gs pos="100000">
                  <a:srgbClr val="F7F7F7"/>
                </a:gs>
                <a:gs pos="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2116747" y="757041"/>
              <a:ext cx="1300556" cy="399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41932" flipV="1">
              <a:off x="2531981" y="681131"/>
              <a:ext cx="1254804" cy="282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 flipV="1">
              <a:off x="2496538" y="1908668"/>
              <a:ext cx="1379734" cy="282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 flipV="1">
              <a:off x="2796063" y="3738243"/>
              <a:ext cx="962348" cy="273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79298" y="5244372"/>
              <a:ext cx="2795366" cy="431886"/>
            </a:xfrm>
            <a:prstGeom prst="rect">
              <a:avLst/>
            </a:prstGeom>
          </p:spPr>
        </p:pic>
      </p:grpSp>
      <p:pic>
        <p:nvPicPr>
          <p:cNvPr id="1027" name="Picture 3" descr="H:\Laptop\08. 2019 NIPA 블록체인\00. 참고자료\CI\홈페이지CI\nipa_ci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27" y="168564"/>
            <a:ext cx="2612138" cy="3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5CF92A56-789D-4943-A42B-B7440DF7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77" y="2361190"/>
            <a:ext cx="5204827" cy="3979681"/>
          </a:xfrm>
        </p:spPr>
        <p:txBody>
          <a:bodyPr>
            <a:normAutofit/>
          </a:bodyPr>
          <a:lstStyle>
            <a:lvl1pPr marL="514350" indent="-514350">
              <a:buClrTx/>
              <a:buFontTx/>
              <a:buBlip>
                <a:blip r:embed="rId8"/>
              </a:buBlip>
              <a:defRPr sz="2400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2pPr>
            <a:lvl3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3pPr>
            <a:lvl4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4pPr>
            <a:lvl5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3" name="슬라이드 번호 개체 틀 5">
            <a:extLst>
              <a:ext uri="{FF2B5EF4-FFF2-40B4-BE49-F238E27FC236}">
                <a16:creationId xmlns:a16="http://schemas.microsoft.com/office/drawing/2014/main" id="{B49F828A-74F4-4936-AD92-FFBF558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4368" y="6558819"/>
            <a:ext cx="1232472" cy="296049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5B6D272B-1BA1-4EAC-BD93-3317D5461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822" y="1122363"/>
            <a:ext cx="5229125" cy="1154509"/>
          </a:xfrm>
        </p:spPr>
        <p:txBody>
          <a:bodyPr anchor="b">
            <a:noAutofit/>
          </a:bodyPr>
          <a:lstStyle>
            <a:lvl1pPr algn="ctr">
              <a:defRPr sz="38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25" name="내용 개체 틀 4">
            <a:extLst>
              <a:ext uri="{FF2B5EF4-FFF2-40B4-BE49-F238E27FC236}">
                <a16:creationId xmlns:a16="http://schemas.microsoft.com/office/drawing/2014/main" id="{CA6C5F28-7F6B-461B-8D9F-3DEF0CEA8A1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6330280"/>
            <a:ext cx="2376264" cy="36004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411C68E-7A91-48DF-8832-713B92BDC27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197962"/>
            <a:ext cx="2316123" cy="5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여은민\Desktop\jpg\프리베나 0709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1" b="75208"/>
          <a:stretch/>
        </p:blipFill>
        <p:spPr bwMode="auto">
          <a:xfrm>
            <a:off x="-4192" y="3308081"/>
            <a:ext cx="9152721" cy="23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평행 사변형 3"/>
          <p:cNvSpPr/>
          <p:nvPr/>
        </p:nvSpPr>
        <p:spPr>
          <a:xfrm flipV="1">
            <a:off x="65212" y="1941913"/>
            <a:ext cx="9078788" cy="1340768"/>
          </a:xfrm>
          <a:custGeom>
            <a:avLst/>
            <a:gdLst/>
            <a:ahLst/>
            <a:cxnLst/>
            <a:rect l="l" t="t" r="r" b="b"/>
            <a:pathLst>
              <a:path w="9078788" h="1340768">
                <a:moveTo>
                  <a:pt x="0" y="1340768"/>
                </a:moveTo>
                <a:lnTo>
                  <a:pt x="9078788" y="1340768"/>
                </a:lnTo>
                <a:lnTo>
                  <a:pt x="9078788" y="0"/>
                </a:lnTo>
                <a:lnTo>
                  <a:pt x="754289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평행 사변형 4"/>
          <p:cNvSpPr/>
          <p:nvPr userDrawn="1"/>
        </p:nvSpPr>
        <p:spPr>
          <a:xfrm flipV="1">
            <a:off x="0" y="1960741"/>
            <a:ext cx="743697" cy="1321940"/>
          </a:xfrm>
          <a:custGeom>
            <a:avLst/>
            <a:gdLst/>
            <a:ahLst/>
            <a:cxnLst/>
            <a:rect l="l" t="t" r="r" b="b"/>
            <a:pathLst>
              <a:path w="743697" h="1321940">
                <a:moveTo>
                  <a:pt x="0" y="1321940"/>
                </a:moveTo>
                <a:lnTo>
                  <a:pt x="7436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4341655" y="1194181"/>
            <a:ext cx="460682" cy="500121"/>
          </a:xfrm>
          <a:prstGeom prst="rect">
            <a:avLst/>
          </a:prstGeom>
          <a:solidFill>
            <a:srgbClr val="0070C0"/>
          </a:solidFill>
          <a:ln w="12700" algn="ctr">
            <a:noFill/>
            <a:miter lim="800000"/>
            <a:headEnd/>
            <a:tailEnd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txBody>
          <a:bodyPr rot="10800000" vert="eaVert" anchor="ctr"/>
          <a:lstStyle/>
          <a:p>
            <a:pPr algn="ctr">
              <a:spcBef>
                <a:spcPct val="20000"/>
              </a:spcBef>
              <a:buSzPct val="80000"/>
              <a:defRPr/>
            </a:pPr>
            <a:endParaRPr lang="ko-KR" altLang="en-US" sz="3600" spc="-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3" descr="H:\Laptop\08. 2019 NIPA 블록체인\00. 참고자료\CI\홈페이지CI\nipa_c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27" y="168564"/>
            <a:ext cx="2612138" cy="3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D98E92A6-2F55-4649-AD4E-FF98637CD94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23573" y="2060848"/>
            <a:ext cx="7886700" cy="979289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>
                    <a:lumMod val="8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0FF106B-FD94-4239-8786-0C984FDBD988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835696" y="3557084"/>
            <a:ext cx="633670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49F828A-74F4-4936-AD92-FFBF558842DE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84367" y="6558819"/>
            <a:ext cx="1232473" cy="299181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0AF1A748-EF57-4EEB-B202-20FE601684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309320"/>
            <a:ext cx="2514600" cy="381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00CC222-0611-46D8-9DA2-E999BA57879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193344"/>
            <a:ext cx="2451814" cy="6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8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 userDrawn="1">
            <p:ph sz="quarter" idx="13"/>
          </p:nvPr>
        </p:nvSpPr>
        <p:spPr>
          <a:xfrm>
            <a:off x="368793" y="1115884"/>
            <a:ext cx="8424863" cy="525621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9DE115-A9D3-41B2-BA8F-989CC7AEDD4A}"/>
              </a:ext>
            </a:extLst>
          </p:cNvPr>
          <p:cNvGrpSpPr/>
          <p:nvPr userDrawn="1"/>
        </p:nvGrpSpPr>
        <p:grpSpPr>
          <a:xfrm>
            <a:off x="1" y="0"/>
            <a:ext cx="9144000" cy="770857"/>
            <a:chOff x="1" y="0"/>
            <a:chExt cx="9144000" cy="102822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F7CEE3-4990-4E6E-A28E-B01356FBAD12}"/>
                </a:ext>
              </a:extLst>
            </p:cNvPr>
            <p:cNvSpPr/>
            <p:nvPr/>
          </p:nvSpPr>
          <p:spPr>
            <a:xfrm>
              <a:off x="899593" y="7401"/>
              <a:ext cx="8244408" cy="1020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C53FAB-B7AB-422F-B034-26798432C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4868" t="18474" r="12871" b="24515"/>
            <a:stretch/>
          </p:blipFill>
          <p:spPr>
            <a:xfrm>
              <a:off x="1" y="0"/>
              <a:ext cx="899592" cy="1028224"/>
            </a:xfrm>
            <a:prstGeom prst="rect">
              <a:avLst/>
            </a:prstGeom>
          </p:spPr>
        </p:pic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93AB4533-6525-463A-83EE-10EFF9A6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>
            <a:normAutofit/>
          </a:bodyPr>
          <a:lstStyle>
            <a:lvl1pPr algn="l">
              <a:defRPr sz="30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모서리가 둥근 직사각형 166">
            <a:extLst>
              <a:ext uri="{FF2B5EF4-FFF2-40B4-BE49-F238E27FC236}">
                <a16:creationId xmlns:a16="http://schemas.microsoft.com/office/drawing/2014/main" id="{F694D201-D5EA-464E-B8C5-2405654B9396}"/>
              </a:ext>
            </a:extLst>
          </p:cNvPr>
          <p:cNvSpPr/>
          <p:nvPr userDrawn="1"/>
        </p:nvSpPr>
        <p:spPr>
          <a:xfrm flipH="1">
            <a:off x="-3" y="6640990"/>
            <a:ext cx="7883525" cy="217072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5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 descr="H:\Laptop\08. 2019 NIPA 블록체인\00. 참고자료\CI\홈페이지CI\nipa_ci.png">
            <a:extLst>
              <a:ext uri="{FF2B5EF4-FFF2-40B4-BE49-F238E27FC236}">
                <a16:creationId xmlns:a16="http://schemas.microsoft.com/office/drawing/2014/main" id="{0C268A59-34D9-4F88-8170-252DD2F7BC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4" y="6652005"/>
            <a:ext cx="1418107" cy="1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3409409C-2366-4668-B298-9C52844F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0041" y="6558819"/>
            <a:ext cx="1306800" cy="299181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" name="내용 개체 틀 4">
            <a:extLst>
              <a:ext uri="{FF2B5EF4-FFF2-40B4-BE49-F238E27FC236}">
                <a16:creationId xmlns:a16="http://schemas.microsoft.com/office/drawing/2014/main" id="{CA46F8D1-5857-420A-A3A3-F4A29D9D10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11" y="6654242"/>
            <a:ext cx="1306799" cy="19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A064859-B4F8-4417-AFA0-46B6A5CDF11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05" y="6557670"/>
            <a:ext cx="1534849" cy="3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041775" cy="9781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B47C98-6DA3-4A18-B5DD-D865A13C6F54}"/>
              </a:ext>
            </a:extLst>
          </p:cNvPr>
          <p:cNvGrpSpPr/>
          <p:nvPr userDrawn="1"/>
        </p:nvGrpSpPr>
        <p:grpSpPr>
          <a:xfrm>
            <a:off x="1" y="0"/>
            <a:ext cx="9144000" cy="770857"/>
            <a:chOff x="1" y="0"/>
            <a:chExt cx="9144000" cy="102822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9AEDBE-C9BC-493A-AC09-5CC096EF2614}"/>
                </a:ext>
              </a:extLst>
            </p:cNvPr>
            <p:cNvSpPr/>
            <p:nvPr/>
          </p:nvSpPr>
          <p:spPr>
            <a:xfrm>
              <a:off x="899593" y="7401"/>
              <a:ext cx="8244408" cy="1020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B0DEBDF-DAC6-40E8-9F6D-ED68B4AAB1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4868" t="18474" r="12871" b="24515"/>
            <a:stretch/>
          </p:blipFill>
          <p:spPr>
            <a:xfrm>
              <a:off x="1" y="0"/>
              <a:ext cx="899592" cy="1028224"/>
            </a:xfrm>
            <a:prstGeom prst="rect">
              <a:avLst/>
            </a:prstGeom>
          </p:spPr>
        </p:pic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32E25E42-F54E-4314-BAA8-E8E6FE8B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83525" cy="763838"/>
          </a:xfrm>
        </p:spPr>
        <p:txBody>
          <a:bodyPr>
            <a:normAutofit/>
          </a:bodyPr>
          <a:lstStyle>
            <a:lvl1pPr algn="l">
              <a:defRPr sz="3000" b="1"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모서리가 둥근 직사각형 166">
            <a:extLst>
              <a:ext uri="{FF2B5EF4-FFF2-40B4-BE49-F238E27FC236}">
                <a16:creationId xmlns:a16="http://schemas.microsoft.com/office/drawing/2014/main" id="{8112916B-9FEB-48D8-AD19-5BCC3012888B}"/>
              </a:ext>
            </a:extLst>
          </p:cNvPr>
          <p:cNvSpPr/>
          <p:nvPr userDrawn="1"/>
        </p:nvSpPr>
        <p:spPr>
          <a:xfrm flipH="1">
            <a:off x="-3" y="6640990"/>
            <a:ext cx="7883525" cy="217072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5"/>
            <a:endParaRPr lang="ko-KR" altLang="en-US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 descr="H:\Laptop\08. 2019 NIPA 블록체인\00. 참고자료\CI\홈페이지CI\nipa_ci.png">
            <a:extLst>
              <a:ext uri="{FF2B5EF4-FFF2-40B4-BE49-F238E27FC236}">
                <a16:creationId xmlns:a16="http://schemas.microsoft.com/office/drawing/2014/main" id="{8CBD5BCD-6833-4E05-9C0C-43F23A5F88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4" y="6652005"/>
            <a:ext cx="1418107" cy="1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id="{2EC49978-79EE-44F1-BF9E-8C6EE4D0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0041" y="6558819"/>
            <a:ext cx="1306800" cy="299181"/>
          </a:xfrm>
        </p:spPr>
        <p:txBody>
          <a:bodyPr/>
          <a:lstStyle>
            <a:lvl1pPr>
              <a:defRPr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B840E9-7381-4C3C-AB23-BD56ED3EC2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1" name="내용 개체 틀 4">
            <a:extLst>
              <a:ext uri="{FF2B5EF4-FFF2-40B4-BE49-F238E27FC236}">
                <a16:creationId xmlns:a16="http://schemas.microsoft.com/office/drawing/2014/main" id="{8DAF7E86-25E5-448A-BAAD-D507CC74A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11" y="6654242"/>
            <a:ext cx="1306799" cy="19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2619AE-B3EE-4CC7-A0EF-95D83117C55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05" y="6557670"/>
            <a:ext cx="1534849" cy="3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899593" y="5549"/>
            <a:ext cx="8244408" cy="765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>
            <a:normAutofit/>
          </a:bodyPr>
          <a:lstStyle>
            <a:lvl1pPr algn="l">
              <a:defRPr sz="3000" b="1"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10041" y="6558819"/>
            <a:ext cx="1306800" cy="299181"/>
          </a:xfrm>
        </p:spPr>
        <p:txBody>
          <a:bodyPr/>
          <a:lstStyle>
            <a:lvl1pPr>
              <a:defRPr>
                <a:latin typeface="한컴 고딕"/>
                <a:ea typeface="한컴 고딕"/>
              </a:defRPr>
            </a:lvl1pPr>
          </a:lstStyle>
          <a:p>
            <a:pPr lvl="0">
              <a:defRPr/>
            </a:pPr>
            <a:fld id="{51B840E9-7381-4C3C-AB23-BD56ED3EC24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pic>
        <p:nvPicPr>
          <p:cNvPr id="25" name="Picture 2" descr="C:\Users\임슬기\Desktop\블록체인33333.jpg"/>
          <p:cNvPicPr>
            <a:picLocks noChangeAspect="1" noChangeArrowheads="1"/>
          </p:cNvPicPr>
          <p:nvPr userDrawn="1"/>
        </p:nvPicPr>
        <p:blipFill rotWithShape="1">
          <a:blip r:embed="rId2"/>
          <a:srcRect t="9460" b="10030"/>
          <a:stretch>
            <a:fillRect/>
          </a:stretch>
        </p:blipFill>
        <p:spPr>
          <a:xfrm>
            <a:off x="1622" y="-4184"/>
            <a:ext cx="931540" cy="770857"/>
          </a:xfrm>
          <a:prstGeom prst="rect">
            <a:avLst/>
          </a:prstGeom>
          <a:noFill/>
        </p:spPr>
      </p:pic>
      <p:sp>
        <p:nvSpPr>
          <p:cNvPr id="26" name="모서리가 둥근 직사각형 166"/>
          <p:cNvSpPr/>
          <p:nvPr userDrawn="1"/>
        </p:nvSpPr>
        <p:spPr>
          <a:xfrm flipH="1">
            <a:off x="-3" y="6640990"/>
            <a:ext cx="7883525" cy="217072"/>
          </a:xfrm>
          <a:custGeom>
            <a:avLst/>
            <a:gdLst/>
            <a:ahLst/>
            <a:cxnLst/>
            <a:rect l="l" t="t" r="r" b="b"/>
            <a:pathLst>
              <a:path w="8366328" h="369191">
                <a:moveTo>
                  <a:pt x="360130" y="0"/>
                </a:moveTo>
                <a:lnTo>
                  <a:pt x="8366328" y="0"/>
                </a:lnTo>
                <a:lnTo>
                  <a:pt x="8366328" y="369191"/>
                </a:lnTo>
                <a:lnTo>
                  <a:pt x="0" y="369191"/>
                </a:lnTo>
                <a:cubicBezTo>
                  <a:pt x="85957" y="191056"/>
                  <a:pt x="202706" y="0"/>
                  <a:pt x="36013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305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5220072" y="6610934"/>
            <a:ext cx="1872208" cy="247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612DD9-4765-D9AB-3787-5F4980842D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617466"/>
            <a:ext cx="915808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345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E85C-1836-405F-9BCF-3A9A945AA747}" type="datetimeFigureOut">
              <a:rPr lang="ko-KR" altLang="en-US" smtClean="0"/>
              <a:t>2023-09-08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91CE-FCD1-42AE-8496-95AF4E767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ufflesuite.com/ganache" TargetMode="Externa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://remix.ethereum.org/" TargetMode="Externa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colorcodes.com/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B9F54-1F19-49FD-9C84-1FA34C937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서버 프로그래밍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D1CA9-C343-4221-93F1-95E1B9C3D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1960" y="1115884"/>
            <a:ext cx="4581696" cy="5256212"/>
          </a:xfrm>
        </p:spPr>
        <p:txBody>
          <a:bodyPr>
            <a:normAutofit fontScale="62500" lnSpcReduction="2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문서는 반드시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&lt;!DOCTYPE html&gt;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문서의 형식을 지정해주어야 한다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행부터 시작되고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&lt;html&gt;…&lt;/html&gt;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에 기술한다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&lt;head&gt;…&lt;/head&gt;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에는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외부 파일 참조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메타데이터 설정 등이 위치하며 웹 브라우</a:t>
            </a:r>
            <a:r>
              <a:rPr lang="ko-KR" altLang="en-US" dirty="0">
                <a:latin typeface="Arial" panose="020B0604020202020204" pitchFamily="34" charset="0"/>
              </a:rPr>
              <a:t>저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에는 표시되지 않는다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웹 브라우저에 표시가 되는 부분은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&lt;body&gt;…&lt;/body&gt;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906CC-9FB1-46DD-BB68-D39473B5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400105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31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함수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함수는 어떠한 입력 값을 가지고 작업을 실행하고 결과물을 출력하는 것이 함수가 하는 일이다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function </a:t>
            </a:r>
            <a:r>
              <a:rPr lang="ko-KR" altLang="en-US" sz="2200" dirty="0"/>
              <a:t>키워드를 이용하여 함수를 정의한다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	function </a:t>
            </a:r>
            <a:r>
              <a:rPr lang="ko-KR" altLang="en-US" sz="2200" dirty="0" err="1"/>
              <a:t>함수명</a:t>
            </a:r>
            <a:r>
              <a:rPr lang="ko-KR" altLang="en-US" sz="2200" dirty="0"/>
              <a:t> </a:t>
            </a:r>
            <a:r>
              <a:rPr lang="en-US" altLang="ko-KR" sz="2200" dirty="0"/>
              <a:t>(</a:t>
            </a:r>
            <a:r>
              <a:rPr lang="ko-KR" altLang="en-US" sz="2200" dirty="0"/>
              <a:t>매개변수</a:t>
            </a:r>
            <a:r>
              <a:rPr lang="en-US" altLang="ko-KR" sz="2200" dirty="0"/>
              <a:t>) {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	    </a:t>
            </a:r>
            <a:r>
              <a:rPr lang="ko-KR" altLang="en-US" sz="2200" dirty="0"/>
              <a:t>실행할 코드</a:t>
            </a:r>
            <a:r>
              <a:rPr lang="en-US" altLang="ko-KR" sz="2200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	    </a:t>
            </a:r>
            <a:r>
              <a:rPr lang="ko-KR" altLang="en-US" sz="2200" dirty="0"/>
              <a:t>실행할 코드</a:t>
            </a:r>
            <a:r>
              <a:rPr lang="en-US" altLang="ko-KR" sz="2200" dirty="0"/>
              <a:t>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	    return </a:t>
            </a:r>
            <a:r>
              <a:rPr lang="ko-KR" altLang="en-US" sz="2200" dirty="0"/>
              <a:t>출력 값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	}</a:t>
            </a: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	</a:t>
            </a:r>
            <a:r>
              <a:rPr lang="ko-KR" altLang="en-US" sz="2200" dirty="0" err="1"/>
              <a:t>함수명</a:t>
            </a:r>
            <a:r>
              <a:rPr lang="en-US" altLang="ko-KR" sz="2200" dirty="0"/>
              <a:t>(</a:t>
            </a:r>
            <a:r>
              <a:rPr lang="ko-KR" altLang="en-US" sz="2200" dirty="0"/>
              <a:t>인자</a:t>
            </a:r>
            <a:r>
              <a:rPr lang="en-US" altLang="ko-KR" sz="2200" dirty="0"/>
              <a:t>)    -&gt; </a:t>
            </a:r>
            <a:r>
              <a:rPr lang="ko-KR" altLang="en-US" sz="2200" dirty="0"/>
              <a:t>함수 호출하는 부분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함수를 사용 하는 이유는 반복적으로 실행 </a:t>
            </a:r>
            <a:r>
              <a:rPr lang="ko-KR" altLang="en-US" sz="2200" dirty="0" err="1"/>
              <a:t>해야되는</a:t>
            </a:r>
            <a:r>
              <a:rPr lang="ko-KR" altLang="en-US" sz="2200" dirty="0"/>
              <a:t> 코드가 있을 시 코드를 반복해서 사용하게 되면 코드가 길어질 뿐만 아니라 코드가 </a:t>
            </a:r>
            <a:r>
              <a:rPr lang="ko-KR" altLang="en-US" sz="2200" dirty="0" err="1"/>
              <a:t>길어짐으로</a:t>
            </a:r>
            <a:r>
              <a:rPr lang="ko-KR" altLang="en-US" sz="2200" dirty="0"/>
              <a:t> 코드를 보는데 가독성이 떨어진다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80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매개변수</a:t>
            </a:r>
            <a:r>
              <a:rPr lang="en-US" altLang="ko-KR" sz="2200" dirty="0"/>
              <a:t>? </a:t>
            </a:r>
            <a:r>
              <a:rPr lang="ko-KR" altLang="en-US" sz="2200" dirty="0"/>
              <a:t>인자</a:t>
            </a:r>
            <a:r>
              <a:rPr lang="en-US" altLang="ko-KR" sz="22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매개 변수와 인자는 사람들이 혼용해서 사용하는 경우가 많다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매개변수는 함수에 입력으로 전달된 값을 받는 변수이고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인자는 함수를 호출할 때 전달하는 입력 값을 의미한다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함수에서 매개변수와 인자를 사용하지 않는 경우도 존재한다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9035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err="1"/>
              <a:t>Pakeage.json</a:t>
            </a:r>
            <a:r>
              <a:rPr lang="en-US" altLang="ko-KR" sz="2200" dirty="0"/>
              <a:t> </a:t>
            </a:r>
            <a:r>
              <a:rPr lang="ko-KR" altLang="en-US" sz="2200" dirty="0"/>
              <a:t>파일 생성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Package.json</a:t>
            </a:r>
            <a:r>
              <a:rPr lang="en-US" altLang="ko-KR" sz="2200" dirty="0"/>
              <a:t> </a:t>
            </a:r>
            <a:r>
              <a:rPr lang="ko-KR" altLang="en-US" sz="2200" dirty="0"/>
              <a:t>은 노드 어플리케이션 </a:t>
            </a:r>
            <a:r>
              <a:rPr lang="en-US" altLang="ko-KR" sz="2200" dirty="0"/>
              <a:t>/ </a:t>
            </a:r>
            <a:r>
              <a:rPr lang="ko-KR" altLang="en-US" sz="2200" dirty="0"/>
              <a:t>모듈의 경로에 위치해 있으며 패키지의 속성을 정의 합니다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Package.json</a:t>
            </a:r>
            <a:r>
              <a:rPr lang="ko-KR" altLang="en-US" sz="2200" dirty="0"/>
              <a:t>은 노드와 </a:t>
            </a:r>
            <a:r>
              <a:rPr lang="en-US" altLang="ko-KR" sz="2200" dirty="0"/>
              <a:t>NPM</a:t>
            </a:r>
            <a:r>
              <a:rPr lang="ko-KR" altLang="en-US" sz="2200" dirty="0"/>
              <a:t>에 설치 한 후에 원하는 위치의 폴더에서 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`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init</a:t>
            </a:r>
            <a:r>
              <a:rPr lang="en-US" altLang="ko-KR" sz="2200" dirty="0"/>
              <a:t>` </a:t>
            </a:r>
            <a:r>
              <a:rPr lang="ko-KR" altLang="en-US" sz="2200" dirty="0"/>
              <a:t>을 하면 생성 됩니다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`</a:t>
            </a:r>
            <a:r>
              <a:rPr lang="en-US" altLang="ko-KR" sz="2200" dirty="0" err="1"/>
              <a:t>package.json</a:t>
            </a:r>
            <a:r>
              <a:rPr lang="en-US" altLang="ko-KR" sz="2200" dirty="0"/>
              <a:t>`</a:t>
            </a:r>
            <a:r>
              <a:rPr lang="ko-KR" altLang="en-US" sz="2200" dirty="0"/>
              <a:t>을 생성 후에  의존성 모듈들을 설치하면 되겠습니다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0954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Node Package Manager(NPM)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Node Package Manager (NPM)</a:t>
            </a:r>
            <a:r>
              <a:rPr lang="ko-KR" altLang="en-US" sz="2200" dirty="0"/>
              <a:t>의 두가지 주요 기능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•</a:t>
            </a:r>
            <a:r>
              <a:rPr lang="en-US" altLang="ko-KR" sz="2200" dirty="0" err="1"/>
              <a:t>NPMSearch</a:t>
            </a:r>
            <a:r>
              <a:rPr lang="en-US" altLang="ko-KR" sz="2200" dirty="0"/>
              <a:t> </a:t>
            </a:r>
            <a:r>
              <a:rPr lang="ko-KR" altLang="en-US" sz="2200" dirty="0"/>
              <a:t>에서 탐색 가능한 </a:t>
            </a:r>
            <a:r>
              <a:rPr lang="en-US" altLang="ko-KR" sz="2200" dirty="0"/>
              <a:t>Node.js </a:t>
            </a:r>
            <a:r>
              <a:rPr lang="ko-KR" altLang="en-US" sz="2200" dirty="0"/>
              <a:t>패키지</a:t>
            </a:r>
            <a:r>
              <a:rPr lang="en-US" altLang="ko-KR" sz="2200" dirty="0"/>
              <a:t>/</a:t>
            </a:r>
            <a:r>
              <a:rPr lang="ko-KR" altLang="en-US" sz="2200" dirty="0"/>
              <a:t>모듈 저장소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•Node.js </a:t>
            </a:r>
            <a:r>
              <a:rPr lang="ko-KR" altLang="en-US" sz="2200" dirty="0"/>
              <a:t>패키지 설치 및 버전 </a:t>
            </a:r>
            <a:r>
              <a:rPr lang="en-US" altLang="ko-KR" sz="2200" dirty="0"/>
              <a:t>/ </a:t>
            </a:r>
            <a:r>
              <a:rPr lang="ko-KR" altLang="en-US" sz="2200" dirty="0"/>
              <a:t>호환성 관리를 할 수 있는 커맨드라인 유틸리티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NPM</a:t>
            </a:r>
            <a:r>
              <a:rPr lang="ko-KR" altLang="en-US" sz="2200" dirty="0"/>
              <a:t>을 사용하여 모듈 설치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install &lt;</a:t>
            </a:r>
            <a:r>
              <a:rPr lang="ko-KR" altLang="en-US" sz="2200" dirty="0"/>
              <a:t>모듈이름</a:t>
            </a:r>
            <a:r>
              <a:rPr lang="en-US" altLang="ko-KR" sz="2200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713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Node Package Manager(NPM)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Node.js </a:t>
            </a:r>
            <a:r>
              <a:rPr lang="ko-KR" altLang="en-US" sz="2200" dirty="0"/>
              <a:t>웹 프레임워크 중 하나인 </a:t>
            </a:r>
            <a:r>
              <a:rPr lang="en-US" altLang="ko-KR" sz="2200" dirty="0"/>
              <a:t>express </a:t>
            </a:r>
            <a:r>
              <a:rPr lang="ko-KR" altLang="en-US" sz="2200" dirty="0"/>
              <a:t>설치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install express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모듈 제거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uninstall express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모듈 업데이트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update express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모듈 검색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 </a:t>
            </a:r>
            <a:r>
              <a:rPr lang="en-US" altLang="ko-KR" sz="2200" dirty="0" err="1"/>
              <a:t>npm</a:t>
            </a:r>
            <a:r>
              <a:rPr lang="en-US" altLang="ko-KR" sz="2200" dirty="0"/>
              <a:t> search express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5684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Router</a:t>
            </a:r>
            <a:r>
              <a:rPr lang="ko-KR" altLang="en-US" sz="2200" dirty="0"/>
              <a:t>로 </a:t>
            </a:r>
            <a:r>
              <a:rPr lang="en-US" altLang="ko-KR" sz="2200" dirty="0"/>
              <a:t>request </a:t>
            </a:r>
            <a:r>
              <a:rPr lang="ko-KR" altLang="en-US" sz="2200" dirty="0"/>
              <a:t>처리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브라우저에서 </a:t>
            </a:r>
            <a:r>
              <a:rPr lang="en-US" altLang="ko-KR" sz="2200" dirty="0"/>
              <a:t>Request</a:t>
            </a:r>
            <a:r>
              <a:rPr lang="ko-KR" altLang="en-US" sz="2200" dirty="0"/>
              <a:t>가 왔을 때 서버에서 어떤 작업을 할지 </a:t>
            </a:r>
            <a:r>
              <a:rPr lang="en-US" altLang="ko-KR" sz="2200" dirty="0"/>
              <a:t>Router</a:t>
            </a:r>
            <a:r>
              <a:rPr lang="ko-KR" altLang="en-US" sz="2200" dirty="0"/>
              <a:t>를 통하여 설정해준다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Google Shape;144;p28">
            <a:extLst>
              <a:ext uri="{FF2B5EF4-FFF2-40B4-BE49-F238E27FC236}">
                <a16:creationId xmlns:a16="http://schemas.microsoft.com/office/drawing/2014/main" id="{F22A649E-B82B-44C3-BC75-5015EC696A1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41065" y="2996952"/>
            <a:ext cx="4261870" cy="255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0782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Express </a:t>
            </a:r>
            <a:r>
              <a:rPr lang="ko-KR" altLang="en-US" sz="2200" dirty="0"/>
              <a:t>모듈을 이용한 서버 생성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DF6806-6EB0-47E2-8829-F96E2096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91" y="1772816"/>
            <a:ext cx="5214018" cy="46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866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Router </a:t>
            </a:r>
            <a:r>
              <a:rPr lang="ko-KR" altLang="en-US" sz="2200" dirty="0"/>
              <a:t>다루기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라우터 폴더를 만들고 안에 </a:t>
            </a:r>
            <a:r>
              <a:rPr lang="en-US" altLang="ko-KR" sz="2200" dirty="0"/>
              <a:t>main.js </a:t>
            </a:r>
            <a:r>
              <a:rPr lang="ko-KR" altLang="en-US" sz="2200" dirty="0"/>
              <a:t>생성 후 아래와 같이 작성해주세요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3F6A0-D4DC-477D-B197-4A2001D0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43" y="2780928"/>
            <a:ext cx="4740513" cy="34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178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index.js </a:t>
            </a:r>
            <a:r>
              <a:rPr lang="ko-KR" altLang="en-US" sz="2200" dirty="0"/>
              <a:t>업데이트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8F51CB-11BA-42D9-A1BB-D1447859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1" y="1819056"/>
            <a:ext cx="743053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674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err="1"/>
              <a:t>jquery</a:t>
            </a:r>
            <a:r>
              <a:rPr lang="ko-KR" altLang="en-US" sz="2200" dirty="0"/>
              <a:t>란</a:t>
            </a:r>
            <a:r>
              <a:rPr lang="en-US" altLang="ko-KR" sz="22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jQuery</a:t>
            </a:r>
            <a:r>
              <a:rPr lang="ko-KR" altLang="en-US" sz="2200" dirty="0"/>
              <a:t>는 존 </a:t>
            </a:r>
            <a:r>
              <a:rPr lang="ko-KR" altLang="en-US" sz="2200" dirty="0" err="1"/>
              <a:t>레식이</a:t>
            </a:r>
            <a:r>
              <a:rPr lang="ko-KR" altLang="en-US" sz="2200" dirty="0"/>
              <a:t> </a:t>
            </a:r>
            <a:r>
              <a:rPr lang="en-US" altLang="ko-KR" sz="2200" dirty="0"/>
              <a:t>2006</a:t>
            </a:r>
            <a:r>
              <a:rPr lang="ko-KR" altLang="en-US" sz="2200" dirty="0"/>
              <a:t>년에 발표한 크로스 플랫폼을 지원하는 경량의 자바스크립트 라이브러리이다</a:t>
            </a:r>
            <a:r>
              <a:rPr lang="en-US" altLang="ko-KR" sz="2200" dirty="0"/>
              <a:t>. HTML </a:t>
            </a:r>
            <a:r>
              <a:rPr lang="ko-KR" altLang="en-US" sz="2200" dirty="0"/>
              <a:t>문서의 탐색이나 조작</a:t>
            </a:r>
            <a:r>
              <a:rPr lang="en-US" altLang="ko-KR" sz="2200" dirty="0"/>
              <a:t>, </a:t>
            </a:r>
            <a:r>
              <a:rPr lang="ko-KR" altLang="en-US" sz="2200" dirty="0"/>
              <a:t>이벤트 핸들링</a:t>
            </a:r>
            <a:r>
              <a:rPr lang="en-US" altLang="ko-KR" sz="2200" dirty="0"/>
              <a:t>, </a:t>
            </a:r>
            <a:r>
              <a:rPr lang="ko-KR" altLang="en-US" sz="2200" dirty="0"/>
              <a:t>애니메이션</a:t>
            </a:r>
            <a:r>
              <a:rPr lang="en-US" altLang="ko-KR" sz="2200" dirty="0"/>
              <a:t>, Ajax</a:t>
            </a:r>
            <a:r>
              <a:rPr lang="ko-KR" altLang="en-US" sz="2200" dirty="0"/>
              <a:t>등을 멀티 브라우저를 지원하는 </a:t>
            </a:r>
            <a:r>
              <a:rPr lang="en-US" altLang="ko-KR" sz="2200" dirty="0"/>
              <a:t>API</a:t>
            </a:r>
            <a:r>
              <a:rPr lang="ko-KR" altLang="en-US" sz="2200" dirty="0"/>
              <a:t>를 통해 더욱 간편하게 사용할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2017</a:t>
            </a:r>
            <a:r>
              <a:rPr lang="ko-KR" altLang="en-US" sz="2200" dirty="0"/>
              <a:t>년 기준으로 상위 </a:t>
            </a:r>
            <a:r>
              <a:rPr lang="en-US" altLang="ko-KR" sz="2200" dirty="0"/>
              <a:t>100</a:t>
            </a:r>
            <a:r>
              <a:rPr lang="ko-KR" altLang="en-US" sz="2200" dirty="0"/>
              <a:t>만개의 웹 </a:t>
            </a:r>
            <a:r>
              <a:rPr lang="ko-KR" altLang="en-US" sz="2200" dirty="0" err="1"/>
              <a:t>페이지중</a:t>
            </a:r>
            <a:r>
              <a:rPr lang="ko-KR" altLang="en-US" sz="2200" dirty="0"/>
              <a:t> </a:t>
            </a:r>
            <a:r>
              <a:rPr lang="en-US" altLang="ko-KR" sz="2200" dirty="0"/>
              <a:t>89%</a:t>
            </a:r>
            <a:r>
              <a:rPr lang="ko-KR" altLang="en-US" sz="2200" dirty="0"/>
              <a:t>가 </a:t>
            </a:r>
            <a:r>
              <a:rPr lang="en-US" altLang="ko-KR" sz="2200" dirty="0"/>
              <a:t>jQuery</a:t>
            </a:r>
            <a:r>
              <a:rPr lang="ko-KR" altLang="en-US" sz="2200" dirty="0"/>
              <a:t>를 사용하고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jquery</a:t>
            </a:r>
            <a:endParaRPr lang="ko-KR" altLang="en-US" sz="2800" b="1" spc="-130" dirty="0">
              <a:gradFill flip="none" rotWithShape="1">
                <a:gsLst>
                  <a:gs pos="12917">
                    <a:schemeClr val="tx2">
                      <a:lumMod val="75000"/>
                    </a:schemeClr>
                  </a:gs>
                  <a:gs pos="6667">
                    <a:schemeClr val="tx2">
                      <a:lumMod val="75000"/>
                    </a:schemeClr>
                  </a:gs>
                </a:gsLst>
                <a:lin ang="540000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3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시작태그와 종료태그 사이에 위한 콘텐츠로 구성된다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요소들의 집합으로 이루어진다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https://www.w3schools.com/tags/default.asp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1D0A52-0ED1-43EA-929C-E2E936DA978D}"/>
              </a:ext>
            </a:extLst>
          </p:cNvPr>
          <p:cNvGrpSpPr/>
          <p:nvPr/>
        </p:nvGrpSpPr>
        <p:grpSpPr>
          <a:xfrm>
            <a:off x="2914653" y="1916832"/>
            <a:ext cx="3314694" cy="1124920"/>
            <a:chOff x="4157960" y="2699824"/>
            <a:chExt cx="3314694" cy="11249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DAA20D-1849-4614-A456-2A6E99A0B39F}"/>
                </a:ext>
              </a:extLst>
            </p:cNvPr>
            <p:cNvSpPr txBox="1"/>
            <p:nvPr/>
          </p:nvSpPr>
          <p:spPr>
            <a:xfrm>
              <a:off x="4653506" y="2699824"/>
              <a:ext cx="240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&lt;p&gt;Hello world&lt;/p&gt;</a:t>
              </a:r>
              <a:endParaRPr lang="ko-KR" altLang="en-US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8D2D2FC-39CF-4C63-A71A-C8DCF9C2A46E}"/>
                </a:ext>
              </a:extLst>
            </p:cNvPr>
            <p:cNvCxnSpPr/>
            <p:nvPr/>
          </p:nvCxnSpPr>
          <p:spPr>
            <a:xfrm>
              <a:off x="4793942" y="3060278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642AD22-FD01-40BC-9776-83F3927FA9F7}"/>
                </a:ext>
              </a:extLst>
            </p:cNvPr>
            <p:cNvCxnSpPr>
              <a:cxnSpLocks/>
            </p:cNvCxnSpPr>
            <p:nvPr/>
          </p:nvCxnSpPr>
          <p:spPr>
            <a:xfrm>
              <a:off x="5221549" y="3059237"/>
              <a:ext cx="1170373" cy="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9C92EEE-FB45-458C-98CA-FD142993933A}"/>
                </a:ext>
              </a:extLst>
            </p:cNvPr>
            <p:cNvCxnSpPr/>
            <p:nvPr/>
          </p:nvCxnSpPr>
          <p:spPr>
            <a:xfrm>
              <a:off x="6519169" y="3069156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9D7ECEC1-9A70-4A83-9C43-EB98428F05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6585" y="3116813"/>
              <a:ext cx="499256" cy="4039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D786128-CF03-40C0-BC96-F9FE9030C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590" y="3069156"/>
              <a:ext cx="1" cy="49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CD421850-7696-4C9F-90B9-E9AC63FF62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AE82BA-574E-4607-B569-DC172AE5C76E}"/>
                </a:ext>
              </a:extLst>
            </p:cNvPr>
            <p:cNvSpPr txBox="1"/>
            <p:nvPr/>
          </p:nvSpPr>
          <p:spPr>
            <a:xfrm>
              <a:off x="4157960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시작태그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A3747B-B8CE-448F-B315-39093AEA73B2}"/>
                </a:ext>
              </a:extLst>
            </p:cNvPr>
            <p:cNvSpPr txBox="1"/>
            <p:nvPr/>
          </p:nvSpPr>
          <p:spPr>
            <a:xfrm>
              <a:off x="5453302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콘텐츠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AC3D57-27D6-461D-A4A5-5A1A0D196038}"/>
                </a:ext>
              </a:extLst>
            </p:cNvPr>
            <p:cNvSpPr txBox="1"/>
            <p:nvPr/>
          </p:nvSpPr>
          <p:spPr>
            <a:xfrm>
              <a:off x="6672435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종료태그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488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err="1"/>
              <a:t>jquery</a:t>
            </a:r>
            <a:r>
              <a:rPr lang="ko-KR" altLang="en-US" sz="2200" dirty="0"/>
              <a:t>특징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Element</a:t>
            </a:r>
            <a:r>
              <a:rPr lang="ko-KR" altLang="en-US" sz="2200" dirty="0"/>
              <a:t>를 선택하기 쉽게 할 수 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선택된 </a:t>
            </a:r>
            <a:r>
              <a:rPr lang="en-US" altLang="ko-KR" sz="2200" dirty="0"/>
              <a:t>Element</a:t>
            </a:r>
            <a:r>
              <a:rPr lang="ko-KR" altLang="en-US" sz="2200" dirty="0"/>
              <a:t>들을 효율적으로 제어할 수 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JavaScript</a:t>
            </a:r>
            <a:r>
              <a:rPr lang="ko-KR" altLang="en-US" sz="2200" dirty="0"/>
              <a:t>로 만들어진 라이브러리이다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jquery</a:t>
            </a:r>
            <a:endParaRPr lang="ko-KR" altLang="en-US" sz="2800" b="1" spc="-130" dirty="0">
              <a:gradFill flip="none" rotWithShape="1">
                <a:gsLst>
                  <a:gs pos="12917">
                    <a:schemeClr val="tx2">
                      <a:lumMod val="75000"/>
                    </a:schemeClr>
                  </a:gs>
                  <a:gs pos="6667">
                    <a:schemeClr val="tx2">
                      <a:lumMod val="75000"/>
                    </a:schemeClr>
                  </a:gs>
                </a:gsLst>
                <a:lin ang="540000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442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err="1"/>
              <a:t>jquery</a:t>
            </a:r>
            <a:r>
              <a:rPr lang="en-US" altLang="ko-KR" sz="2200" dirty="0"/>
              <a:t> $</a:t>
            </a:r>
            <a:r>
              <a:rPr lang="ko-KR" altLang="en-US" sz="2200" dirty="0"/>
              <a:t>함수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달러</a:t>
            </a:r>
            <a:r>
              <a:rPr lang="en-US" altLang="ko-KR" sz="2200" dirty="0"/>
              <a:t>($) </a:t>
            </a:r>
            <a:r>
              <a:rPr lang="ko-KR" altLang="en-US" sz="2200" dirty="0"/>
              <a:t>기호는 </a:t>
            </a:r>
            <a:r>
              <a:rPr lang="ko-KR" altLang="en-US" sz="2200" dirty="0" err="1"/>
              <a:t>제이쿼리를</a:t>
            </a:r>
            <a:r>
              <a:rPr lang="ko-KR" altLang="en-US" sz="2200" dirty="0"/>
              <a:t> 의미하면서 </a:t>
            </a:r>
            <a:r>
              <a:rPr lang="ko-KR" altLang="en-US" sz="2200" dirty="0" err="1"/>
              <a:t>제이쿼리에</a:t>
            </a:r>
            <a:r>
              <a:rPr lang="ko-KR" altLang="en-US" sz="2200" dirty="0"/>
              <a:t> 접근할 수 있는 식별자 입니다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괄호안에 </a:t>
            </a:r>
            <a:r>
              <a:rPr lang="en-US" altLang="ko-KR" sz="2200" dirty="0"/>
              <a:t>"</a:t>
            </a:r>
            <a:r>
              <a:rPr lang="ko-KR" altLang="en-US" sz="2200" dirty="0" err="1"/>
              <a:t>선택자</a:t>
            </a:r>
            <a:r>
              <a:rPr lang="en-US" altLang="ko-KR" sz="2200" dirty="0"/>
              <a:t>"</a:t>
            </a:r>
            <a:r>
              <a:rPr lang="ko-KR" altLang="en-US" sz="2200" dirty="0"/>
              <a:t>를 이용하여 원하는 </a:t>
            </a:r>
            <a:r>
              <a:rPr lang="en-US" altLang="ko-KR" sz="2200" dirty="0"/>
              <a:t>HTML </a:t>
            </a:r>
            <a:r>
              <a:rPr lang="ko-KR" altLang="en-US" sz="2200" dirty="0"/>
              <a:t>요소를 선택하고 동작 함수를 정의하여 선택된 요소에 원하는 동작을 설정합니다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$() </a:t>
            </a:r>
            <a:r>
              <a:rPr lang="ko-KR" altLang="en-US" sz="2200" dirty="0"/>
              <a:t>함수는 선택된 </a:t>
            </a:r>
            <a:r>
              <a:rPr lang="en-US" altLang="ko-KR" sz="2200" dirty="0"/>
              <a:t>HTML </a:t>
            </a:r>
            <a:r>
              <a:rPr lang="ko-KR" altLang="en-US" sz="2200" dirty="0"/>
              <a:t>요소를 </a:t>
            </a:r>
            <a:r>
              <a:rPr lang="ko-KR" altLang="en-US" sz="2200" dirty="0" err="1"/>
              <a:t>제이쿼리에서</a:t>
            </a:r>
            <a:r>
              <a:rPr lang="ko-KR" altLang="en-US" sz="2200" dirty="0"/>
              <a:t> 이용할 수 있는 형태로 생성해줍니다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$() </a:t>
            </a:r>
            <a:r>
              <a:rPr lang="ko-KR" altLang="en-US" sz="2200" dirty="0"/>
              <a:t>함수의 인수로는 </a:t>
            </a:r>
            <a:r>
              <a:rPr lang="en-US" altLang="ko-KR" sz="2200" dirty="0"/>
              <a:t>HTML </a:t>
            </a:r>
            <a:r>
              <a:rPr lang="ko-KR" altLang="en-US" sz="2200" dirty="0"/>
              <a:t>태그 </a:t>
            </a:r>
            <a:r>
              <a:rPr lang="ko-KR" altLang="en-US" sz="2200" dirty="0" err="1"/>
              <a:t>이름뿐만</a:t>
            </a:r>
            <a:r>
              <a:rPr lang="ko-KR" altLang="en-US" sz="2200" dirty="0"/>
              <a:t> 아니라</a:t>
            </a:r>
            <a:r>
              <a:rPr lang="en-US" altLang="ko-KR" sz="2200" dirty="0"/>
              <a:t>, CSS </a:t>
            </a:r>
            <a:r>
              <a:rPr lang="ko-KR" altLang="en-US" sz="2200" dirty="0"/>
              <a:t>선택자를 전달하여 특정 </a:t>
            </a:r>
            <a:r>
              <a:rPr lang="en-US" altLang="ko-KR" sz="2200" dirty="0"/>
              <a:t>HTML </a:t>
            </a:r>
            <a:r>
              <a:rPr lang="ko-KR" altLang="en-US" sz="2200" dirty="0"/>
              <a:t>요소를 선택할 수 있습니다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spc="-100" dirty="0" err="1">
                <a:ln>
                  <a:solidFill>
                    <a:srgbClr val="4F81BD">
                      <a:alpha val="0"/>
                    </a:srgbClr>
                  </a:solidFill>
                </a:ln>
                <a:cs typeface="Arial" pitchFamily="34" charset="0"/>
              </a:rPr>
              <a:t>jquery</a:t>
            </a:r>
            <a:endParaRPr lang="ko-KR" altLang="en-US" sz="2800" b="1" spc="-130" dirty="0">
              <a:gradFill flip="none" rotWithShape="1">
                <a:gsLst>
                  <a:gs pos="12917">
                    <a:schemeClr val="tx2">
                      <a:lumMod val="75000"/>
                    </a:schemeClr>
                  </a:gs>
                  <a:gs pos="6667">
                    <a:schemeClr val="tx2">
                      <a:lumMod val="75000"/>
                    </a:schemeClr>
                  </a:gs>
                </a:gsLst>
                <a:lin ang="540000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516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비동기 방식</a:t>
            </a:r>
            <a:r>
              <a:rPr lang="en-US" altLang="ko-KR" sz="2200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비동기 방식은 웹페이지를 </a:t>
            </a:r>
            <a:r>
              <a:rPr lang="ko-KR" altLang="en-US" sz="2200" dirty="0" err="1"/>
              <a:t>리로드하지</a:t>
            </a:r>
            <a:r>
              <a:rPr lang="ko-KR" altLang="en-US" sz="2200" dirty="0"/>
              <a:t> 않고 데이터를 불러오는 방식이며 </a:t>
            </a:r>
            <a:r>
              <a:rPr lang="en-US" altLang="ko-KR" sz="2200" dirty="0"/>
              <a:t>Ajax</a:t>
            </a:r>
            <a:r>
              <a:rPr lang="ko-KR" altLang="en-US" sz="2200" dirty="0"/>
              <a:t>를 통해서 서버에 요청을 한 후 멈추어 있는 것이 아니라 그 프로그램은 계속 돌아간다는 의미를 내포하고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페이지 리로드의 경우 전체 리소스를 다시 </a:t>
            </a:r>
            <a:r>
              <a:rPr lang="ko-KR" altLang="en-US" sz="2200" dirty="0" err="1"/>
              <a:t>불러와야하는데</a:t>
            </a:r>
            <a:r>
              <a:rPr lang="ko-KR" altLang="en-US" sz="2200" dirty="0"/>
              <a:t> 이미지</a:t>
            </a:r>
            <a:r>
              <a:rPr lang="en-US" altLang="ko-KR" sz="2200" dirty="0"/>
              <a:t>, </a:t>
            </a:r>
            <a:r>
              <a:rPr lang="ko-KR" altLang="en-US" sz="2200" dirty="0"/>
              <a:t>스크립트 </a:t>
            </a:r>
            <a:r>
              <a:rPr lang="en-US" altLang="ko-KR" sz="2200" dirty="0"/>
              <a:t>, </a:t>
            </a:r>
            <a:r>
              <a:rPr lang="ko-KR" altLang="en-US" sz="2200" dirty="0"/>
              <a:t>기타 </a:t>
            </a:r>
            <a:r>
              <a:rPr lang="ko-KR" altLang="en-US" sz="2200" dirty="0" err="1"/>
              <a:t>코드등을</a:t>
            </a:r>
            <a:r>
              <a:rPr lang="ko-KR" altLang="en-US" sz="2200" dirty="0"/>
              <a:t> 모두 </a:t>
            </a:r>
            <a:r>
              <a:rPr lang="ko-KR" altLang="en-US" sz="2200" dirty="0" err="1"/>
              <a:t>재요청할</a:t>
            </a:r>
            <a:r>
              <a:rPr lang="ko-KR" altLang="en-US" sz="2200" dirty="0"/>
              <a:t> 경우 불필요한 리소스 낭비가 발생하게 되지만 비동기식 방식을 이용할 경우 필요한 부분만 불러와 사용할 수 있으므로 매우 큰 장점이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00" dirty="0">
                <a:ln>
                  <a:solidFill>
                    <a:srgbClr val="4F81BD">
                      <a:alpha val="0"/>
                    </a:srgbClr>
                  </a:solidFill>
                </a:ln>
                <a:gradFill flip="none" rotWithShape="1">
                  <a:gsLst>
                    <a:gs pos="12917">
                      <a:schemeClr val="tx2">
                        <a:lumMod val="75000"/>
                      </a:schemeClr>
                    </a:gs>
                    <a:gs pos="6667">
                      <a:schemeClr val="tx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atin typeface="Arial" pitchFamily="34" charset="0"/>
                <a:cs typeface="Arial" pitchFamily="34" charset="0"/>
              </a:rPr>
              <a:t>AJAX</a:t>
            </a:r>
            <a:endParaRPr lang="ko-KR" altLang="en-US" sz="2800" b="1" spc="-130" dirty="0">
              <a:gradFill flip="none" rotWithShape="1">
                <a:gsLst>
                  <a:gs pos="12917">
                    <a:schemeClr val="tx2">
                      <a:lumMod val="75000"/>
                    </a:schemeClr>
                  </a:gs>
                  <a:gs pos="6667">
                    <a:schemeClr val="tx2">
                      <a:lumMod val="75000"/>
                    </a:schemeClr>
                  </a:gs>
                </a:gsLst>
                <a:lin ang="540000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352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사용하는 이유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AJAX</a:t>
            </a:r>
            <a:r>
              <a:rPr lang="ko-KR" altLang="en-US" sz="2200" dirty="0"/>
              <a:t>는 </a:t>
            </a:r>
            <a:r>
              <a:rPr lang="en-US" altLang="ko-KR" sz="2200" dirty="0"/>
              <a:t>HTML </a:t>
            </a:r>
            <a:r>
              <a:rPr lang="ko-KR" altLang="en-US" sz="2200" dirty="0"/>
              <a:t>페이지 전체가 아닌 일부분만 갱신할 수 있도록 </a:t>
            </a:r>
            <a:r>
              <a:rPr lang="en-US" altLang="ko-KR" sz="2200" dirty="0" err="1"/>
              <a:t>XMLHttpRequest</a:t>
            </a:r>
            <a:r>
              <a:rPr lang="ko-KR" altLang="en-US" sz="2200" dirty="0"/>
              <a:t>객체를 통해 서버에 </a:t>
            </a:r>
            <a:r>
              <a:rPr lang="en-US" altLang="ko-KR" sz="2200" dirty="0"/>
              <a:t>request</a:t>
            </a:r>
            <a:r>
              <a:rPr lang="ko-KR" altLang="en-US" sz="2200" dirty="0"/>
              <a:t>한다</a:t>
            </a:r>
            <a:r>
              <a:rPr lang="en-US" altLang="ko-KR" sz="2200" dirty="0"/>
              <a:t>. </a:t>
            </a:r>
            <a:r>
              <a:rPr lang="ko-KR" altLang="en-US" sz="2200" dirty="0"/>
              <a:t>이 경우</a:t>
            </a:r>
            <a:r>
              <a:rPr lang="en-US" altLang="ko-KR" sz="2200" dirty="0"/>
              <a:t>, JSON</a:t>
            </a:r>
            <a:r>
              <a:rPr lang="ko-KR" altLang="en-US" sz="2200" dirty="0"/>
              <a:t>이나 </a:t>
            </a:r>
            <a:r>
              <a:rPr lang="en-US" altLang="ko-KR" sz="2200" dirty="0"/>
              <a:t>XML</a:t>
            </a:r>
            <a:r>
              <a:rPr lang="ko-KR" altLang="en-US" sz="2200" dirty="0"/>
              <a:t>형태로 필요한 데이터만 받아 갱신하기 때문에 그만큼의 자원과 시간을 아낄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00" dirty="0">
                <a:ln>
                  <a:solidFill>
                    <a:srgbClr val="4F81BD">
                      <a:alpha val="0"/>
                    </a:srgbClr>
                  </a:solidFill>
                </a:ln>
                <a:gradFill flip="none" rotWithShape="1">
                  <a:gsLst>
                    <a:gs pos="12917">
                      <a:schemeClr val="tx2">
                        <a:lumMod val="75000"/>
                      </a:schemeClr>
                    </a:gs>
                    <a:gs pos="6667">
                      <a:schemeClr val="tx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atin typeface="Arial" pitchFamily="34" charset="0"/>
                <a:cs typeface="Arial" pitchFamily="34" charset="0"/>
              </a:rPr>
              <a:t>AJAX</a:t>
            </a:r>
            <a:endParaRPr lang="ko-KR" altLang="en-US" sz="2800" b="1" spc="-130" dirty="0">
              <a:gradFill flip="none" rotWithShape="1">
                <a:gsLst>
                  <a:gs pos="12917">
                    <a:schemeClr val="tx2">
                      <a:lumMod val="75000"/>
                    </a:schemeClr>
                  </a:gs>
                  <a:gs pos="6667">
                    <a:schemeClr val="tx2">
                      <a:lumMod val="75000"/>
                    </a:schemeClr>
                  </a:gs>
                </a:gsLst>
                <a:lin ang="540000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5104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AJAX </a:t>
            </a:r>
            <a:r>
              <a:rPr lang="ko-KR" altLang="en-US" sz="2200" dirty="0"/>
              <a:t>장점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웹페이지의 속도향상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서버의 처리가 완료될 때까지 기다리지 않고 처리가 가능하다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서버에서 </a:t>
            </a:r>
            <a:r>
              <a:rPr lang="en-US" altLang="ko-KR" sz="2200" dirty="0"/>
              <a:t>Data</a:t>
            </a:r>
            <a:r>
              <a:rPr lang="ko-KR" altLang="en-US" sz="2200" dirty="0"/>
              <a:t>만 전송하면 되므로 전체적인 코딩의 양이 줄어든다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기존 웹에서는 불가능했던 다양한 </a:t>
            </a:r>
            <a:r>
              <a:rPr lang="en-US" altLang="ko-KR" sz="2200" dirty="0"/>
              <a:t>UI</a:t>
            </a:r>
            <a:r>
              <a:rPr lang="ko-KR" altLang="en-US" sz="2200" dirty="0"/>
              <a:t>를 가능하게 해준다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00" dirty="0">
                <a:ln>
                  <a:solidFill>
                    <a:srgbClr val="4F81BD">
                      <a:alpha val="0"/>
                    </a:srgbClr>
                  </a:solidFill>
                </a:ln>
                <a:gradFill flip="none" rotWithShape="1">
                  <a:gsLst>
                    <a:gs pos="12917">
                      <a:schemeClr val="tx2">
                        <a:lumMod val="75000"/>
                      </a:schemeClr>
                    </a:gs>
                    <a:gs pos="6667">
                      <a:schemeClr val="tx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atin typeface="Arial" pitchFamily="34" charset="0"/>
                <a:cs typeface="Arial" pitchFamily="34" charset="0"/>
              </a:rPr>
              <a:t>AJAX</a:t>
            </a:r>
            <a:endParaRPr lang="ko-KR" altLang="en-US" sz="2800" b="1" spc="-130" dirty="0">
              <a:gradFill flip="none" rotWithShape="1">
                <a:gsLst>
                  <a:gs pos="12917">
                    <a:schemeClr val="tx2">
                      <a:lumMod val="75000"/>
                    </a:schemeClr>
                  </a:gs>
                  <a:gs pos="6667">
                    <a:schemeClr val="tx2">
                      <a:lumMod val="75000"/>
                    </a:schemeClr>
                  </a:gs>
                </a:gsLst>
                <a:lin ang="540000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875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AJAX </a:t>
            </a:r>
            <a:r>
              <a:rPr lang="ko-KR" altLang="en-US" sz="2200" dirty="0"/>
              <a:t>단점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히스토리 관리가 되지 않는다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페이지 이동 없는 통신으로 인한 보안상의 문제가 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연속으로 데이터를 요청하면 서버 부하가 증가할 수 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XMLHttpRequest</a:t>
            </a:r>
            <a:r>
              <a:rPr lang="ko-KR" altLang="en-US" sz="2200" dirty="0"/>
              <a:t>를 통해 통신하는 경우</a:t>
            </a:r>
            <a:r>
              <a:rPr lang="en-US" altLang="ko-KR" sz="2200" dirty="0"/>
              <a:t>, </a:t>
            </a:r>
            <a:r>
              <a:rPr lang="ko-KR" altLang="en-US" sz="2200" dirty="0"/>
              <a:t>사용자에게 아무런 진행 정보가 주어지지 않는다</a:t>
            </a:r>
            <a:r>
              <a:rPr lang="en-US" altLang="ko-KR" sz="2200" dirty="0"/>
              <a:t>. (</a:t>
            </a:r>
            <a:r>
              <a:rPr lang="ko-KR" altLang="en-US" sz="2200" dirty="0"/>
              <a:t>요청이 완료되지 않았는데 사용자가 페이지를 떠나거나 오작동할 우려가 발생하게 된다</a:t>
            </a:r>
            <a:r>
              <a:rPr lang="en-US" altLang="ko-KR" sz="2200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AJAX</a:t>
            </a:r>
            <a:r>
              <a:rPr lang="ko-KR" altLang="en-US" sz="2200" dirty="0"/>
              <a:t>를 쓸 수 없는 브라우저에 대한 문제 이슈가 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HTTP </a:t>
            </a:r>
            <a:r>
              <a:rPr lang="ko-KR" altLang="en-US" sz="2200" dirty="0"/>
              <a:t>클라이언트의 기능이 한정되어 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지원하는 </a:t>
            </a:r>
            <a:r>
              <a:rPr lang="en-US" altLang="ko-KR" sz="2200" dirty="0"/>
              <a:t>Charset</a:t>
            </a:r>
            <a:r>
              <a:rPr lang="ko-KR" altLang="en-US" sz="2200" dirty="0"/>
              <a:t>이 한정되어 있다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Script</a:t>
            </a:r>
            <a:r>
              <a:rPr lang="ko-KR" altLang="en-US" sz="2200" dirty="0"/>
              <a:t>로 작성되므로 디버깅이 용이하지 않다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동일</a:t>
            </a:r>
            <a:r>
              <a:rPr lang="en-US" altLang="ko-KR" sz="2200" dirty="0"/>
              <a:t>-</a:t>
            </a:r>
            <a:r>
              <a:rPr lang="ko-KR" altLang="en-US" sz="2200" dirty="0"/>
              <a:t>출처 정책으로 인하여 다른 도메인과는 통신이 불가능하다</a:t>
            </a:r>
            <a:r>
              <a:rPr lang="en-US" altLang="ko-KR" sz="2200" dirty="0"/>
              <a:t>. (Cross-Domain</a:t>
            </a:r>
            <a:r>
              <a:rPr lang="ko-KR" altLang="en-US" sz="2200" dirty="0"/>
              <a:t>문제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00" dirty="0">
                <a:ln>
                  <a:solidFill>
                    <a:srgbClr val="4F81BD">
                      <a:alpha val="0"/>
                    </a:srgbClr>
                  </a:solidFill>
                </a:ln>
                <a:gradFill flip="none" rotWithShape="1">
                  <a:gsLst>
                    <a:gs pos="12917">
                      <a:schemeClr val="tx2">
                        <a:lumMod val="75000"/>
                      </a:schemeClr>
                    </a:gs>
                    <a:gs pos="6667">
                      <a:schemeClr val="tx2">
                        <a:lumMod val="75000"/>
                      </a:schemeClr>
                    </a:gs>
                  </a:gsLst>
                  <a:lin ang="5400000" scaled="1"/>
                  <a:tileRect/>
                </a:gradFill>
                <a:latin typeface="Arial" pitchFamily="34" charset="0"/>
                <a:cs typeface="Arial" pitchFamily="34" charset="0"/>
              </a:rPr>
              <a:t>AJAX</a:t>
            </a:r>
            <a:endParaRPr lang="ko-KR" altLang="en-US" sz="2800" b="1" spc="-130" dirty="0">
              <a:gradFill flip="none" rotWithShape="1">
                <a:gsLst>
                  <a:gs pos="12917">
                    <a:schemeClr val="tx2">
                      <a:lumMod val="75000"/>
                    </a:schemeClr>
                  </a:gs>
                  <a:gs pos="6667">
                    <a:schemeClr val="tx2">
                      <a:lumMod val="75000"/>
                    </a:schemeClr>
                  </a:gs>
                </a:gsLst>
                <a:lin ang="5400000" scaled="1"/>
                <a:tileRect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514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en-US" altLang="ko-KR" dirty="0" err="1"/>
              <a:t>mysql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sql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5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415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데이터베이스</a:t>
            </a:r>
            <a:r>
              <a:rPr lang="en-US" altLang="ko-KR" sz="2200" dirty="0"/>
              <a:t>(DB: database)</a:t>
            </a:r>
            <a:r>
              <a:rPr lang="ko-KR" altLang="en-US" sz="2200" dirty="0"/>
              <a:t>는 통합하여 관리되는 데이터의 집합체를 의미한다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이는 중복된 데이터를 없애고</a:t>
            </a:r>
            <a:r>
              <a:rPr lang="en-US" altLang="ko-KR" sz="2200" dirty="0"/>
              <a:t>, </a:t>
            </a:r>
            <a:r>
              <a:rPr lang="ko-KR" altLang="en-US" sz="2200" dirty="0"/>
              <a:t>자료를 </a:t>
            </a:r>
            <a:r>
              <a:rPr lang="ko-KR" altLang="en-US" sz="2200" dirty="0" err="1"/>
              <a:t>구조화하여</a:t>
            </a:r>
            <a:r>
              <a:rPr lang="en-US" altLang="ko-KR" sz="2200" dirty="0"/>
              <a:t>, </a:t>
            </a:r>
            <a:r>
              <a:rPr lang="ko-KR" altLang="en-US" sz="2200" dirty="0"/>
              <a:t>효율적인 처리를 할 수 있도록 관리된다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따라서</a:t>
            </a:r>
            <a:r>
              <a:rPr lang="en-US" altLang="ko-KR" sz="2200" dirty="0"/>
              <a:t>, </a:t>
            </a:r>
            <a:r>
              <a:rPr lang="ko-KR" altLang="en-US" sz="2200" dirty="0"/>
              <a:t>여러 업무에 여러 사용자가 데이터 베이스를 사용할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이러한 데이터베이스는 응용 프로그램과는 다른 별도의 미들웨어에 의해 관리된다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데이터베이스를 관리하는 이러한 미들웨어를 데이터베이스 관리 시스템</a:t>
            </a:r>
            <a:r>
              <a:rPr lang="en-US" altLang="ko-KR" sz="2200" dirty="0"/>
              <a:t>(DBMS: Database Management System)</a:t>
            </a:r>
            <a:r>
              <a:rPr lang="ko-KR" altLang="en-US" sz="2200" dirty="0"/>
              <a:t>이라고 한다</a:t>
            </a:r>
            <a:r>
              <a:rPr lang="en-US" altLang="ko-KR" sz="22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98655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사용자의 질의에 대하여 즉각적인 처리와 응답이 이루어진다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생성</a:t>
            </a:r>
            <a:r>
              <a:rPr lang="en-US" altLang="ko-KR" sz="2200" dirty="0"/>
              <a:t>, </a:t>
            </a:r>
            <a:r>
              <a:rPr lang="ko-KR" altLang="en-US" sz="2200" dirty="0"/>
              <a:t>수정</a:t>
            </a:r>
            <a:r>
              <a:rPr lang="en-US" altLang="ko-KR" sz="2200" dirty="0"/>
              <a:t>, </a:t>
            </a:r>
            <a:r>
              <a:rPr lang="ko-KR" altLang="en-US" sz="2200" dirty="0"/>
              <a:t>삭제를 통하여 항상 최신의 데이터를 유지한다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사용자들이 원하는 데이터를 동시에 공유할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4. </a:t>
            </a:r>
            <a:r>
              <a:rPr lang="ko-KR" altLang="en-US" sz="2200" dirty="0"/>
              <a:t>사용자가 원하는 데이터를 주소가 아닌 내용에 따라 참조 할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5. </a:t>
            </a:r>
            <a:r>
              <a:rPr lang="ko-KR" altLang="en-US" sz="2200" dirty="0"/>
              <a:t>응용프로그램과 데이터베이스는 독립되어 있으므로</a:t>
            </a:r>
            <a:r>
              <a:rPr lang="en-US" altLang="ko-KR" sz="2200" dirty="0"/>
              <a:t>, </a:t>
            </a:r>
            <a:r>
              <a:rPr lang="ko-KR" altLang="en-US" sz="2200" dirty="0"/>
              <a:t>데이터의 논리적 구조와 응용프로그램은 별개로 동작된다</a:t>
            </a:r>
            <a:r>
              <a:rPr lang="en-US" altLang="ko-KR" sz="22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272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SQL(Structured Query Language)</a:t>
            </a:r>
            <a:r>
              <a:rPr lang="ko-KR" altLang="en-US" sz="2200" dirty="0"/>
              <a:t>은 데이터베이스에서 데이터를 정의</a:t>
            </a:r>
            <a:r>
              <a:rPr lang="en-US" altLang="ko-KR" sz="2200" dirty="0"/>
              <a:t>, </a:t>
            </a:r>
            <a:r>
              <a:rPr lang="ko-KR" altLang="en-US" sz="2200" dirty="0"/>
              <a:t>조작</a:t>
            </a:r>
            <a:r>
              <a:rPr lang="en-US" altLang="ko-KR" sz="2200" dirty="0"/>
              <a:t>, </a:t>
            </a:r>
            <a:r>
              <a:rPr lang="ko-KR" altLang="en-US" sz="2200" dirty="0"/>
              <a:t>제어하기 위해 사용하는 언어입니다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따라서 </a:t>
            </a:r>
            <a:r>
              <a:rPr lang="en-US" altLang="ko-KR" sz="2200" dirty="0"/>
              <a:t>SQL </a:t>
            </a:r>
            <a:r>
              <a:rPr lang="ko-KR" altLang="en-US" sz="2200" dirty="0"/>
              <a:t>구문도 위의 목적에 맞게 크게 세 가지로 구분할 수 있습니다</a:t>
            </a:r>
            <a:r>
              <a:rPr lang="en-US" altLang="ko-KR" sz="22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ADBE6D-B62B-43F9-8C58-A50335EF2666}"/>
              </a:ext>
            </a:extLst>
          </p:cNvPr>
          <p:cNvGraphicFramePr>
            <a:graphicFrameLocks noGrp="1"/>
          </p:cNvGraphicFramePr>
          <p:nvPr/>
        </p:nvGraphicFramePr>
        <p:xfrm>
          <a:off x="671740" y="3429000"/>
          <a:ext cx="7860700" cy="2551108"/>
        </p:xfrm>
        <a:graphic>
          <a:graphicData uri="http://schemas.openxmlformats.org/drawingml/2006/table">
            <a:tbl>
              <a:tblPr/>
              <a:tblGrid>
                <a:gridCol w="1120238">
                  <a:extLst>
                    <a:ext uri="{9D8B030D-6E8A-4147-A177-3AD203B41FA5}">
                      <a16:colId xmlns:a16="http://schemas.microsoft.com/office/drawing/2014/main" val="45881078"/>
                    </a:ext>
                  </a:extLst>
                </a:gridCol>
                <a:gridCol w="3882115">
                  <a:extLst>
                    <a:ext uri="{9D8B030D-6E8A-4147-A177-3AD203B41FA5}">
                      <a16:colId xmlns:a16="http://schemas.microsoft.com/office/drawing/2014/main" val="416532975"/>
                    </a:ext>
                  </a:extLst>
                </a:gridCol>
                <a:gridCol w="2858347">
                  <a:extLst>
                    <a:ext uri="{9D8B030D-6E8A-4147-A177-3AD203B41FA5}">
                      <a16:colId xmlns:a16="http://schemas.microsoft.com/office/drawing/2014/main" val="1359391409"/>
                    </a:ext>
                  </a:extLst>
                </a:gridCol>
              </a:tblGrid>
              <a:tr h="3099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속성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주요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82755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DDL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데이터베이스나 테이블 등을 생성</a:t>
                      </a:r>
                      <a:r>
                        <a:rPr lang="en-US" altLang="ko-KR" sz="130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>
                          <a:effectLst/>
                          <a:latin typeface="notokr"/>
                        </a:rPr>
                        <a:t>삭제하거나 그 구조를 변경하기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CREATE, ALTER, DROP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03146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DML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dirty="0">
                          <a:effectLst/>
                          <a:latin typeface="notokr"/>
                        </a:rPr>
                        <a:t>데이터베이스에 저장된 데이터를 처리하거나 조회</a:t>
                      </a:r>
                      <a:r>
                        <a:rPr lang="en-US" altLang="ko-KR" sz="1300" dirty="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검색하기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INSERT, UPDATE, DELETE, SELECT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9621"/>
                  </a:ext>
                </a:extLst>
              </a:tr>
              <a:tr h="858724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DCL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dirty="0">
                          <a:effectLst/>
                          <a:latin typeface="notokr"/>
                        </a:rPr>
                        <a:t>데이터베이스에 저장된 데이터를 관리하기 위하여 데이터의 보안성 및 무결성 등을 제어하기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GRANT, REVOKE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4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46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속성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(Attribute)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이란 요소의 성질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특징을 정의하는 명세이다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요소는 속성을 가질 수 있으며 요소에 추가적 정보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예를 들어 이미지 파일의 경로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크기 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를 제공한다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rgbClr val="333333"/>
                </a:solidFill>
                <a:latin typeface="Lora"/>
              </a:rPr>
              <a:t>속성은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Lora"/>
              </a:rPr>
              <a:t>시작 태그에 위치해야 하며 이름과 값의 쌍을 이룬다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Lora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rgbClr val="333333"/>
                </a:solidFill>
                <a:latin typeface="Lora"/>
              </a:rPr>
              <a:t>html</a:t>
            </a:r>
            <a:r>
              <a:rPr lang="ko-KR" altLang="en-US" dirty="0">
                <a:solidFill>
                  <a:srgbClr val="333333"/>
                </a:solidFill>
                <a:latin typeface="Lora"/>
              </a:rPr>
              <a:t> 속성  </a:t>
            </a:r>
            <a:r>
              <a:rPr lang="en-US" altLang="ko-KR" dirty="0">
                <a:solidFill>
                  <a:srgbClr val="333333"/>
                </a:solidFill>
                <a:latin typeface="Lora"/>
              </a:rPr>
              <a:t>( </a:t>
            </a:r>
            <a:r>
              <a:rPr lang="en-US" altLang="ko-KR" dirty="0">
                <a:solidFill>
                  <a:srgbClr val="333333"/>
                </a:solidFill>
                <a:latin typeface="Lora"/>
                <a:hlinkClick r:id="rId2"/>
              </a:rPr>
              <a:t>https://www.w3schools.com/tags/ref_attributes.asp</a:t>
            </a:r>
            <a:r>
              <a:rPr lang="ko-KR" altLang="en-US" dirty="0">
                <a:solidFill>
                  <a:srgbClr val="333333"/>
                </a:solidFill>
                <a:latin typeface="Lora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Lora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832F59A-41E2-4AFD-9363-466930306ADC}"/>
              </a:ext>
            </a:extLst>
          </p:cNvPr>
          <p:cNvGrpSpPr/>
          <p:nvPr/>
        </p:nvGrpSpPr>
        <p:grpSpPr>
          <a:xfrm>
            <a:off x="3207556" y="1844824"/>
            <a:ext cx="2728888" cy="1124919"/>
            <a:chOff x="4653506" y="2699824"/>
            <a:chExt cx="2728888" cy="11249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B71929-EA3A-4820-8CF1-7624C9AFB492}"/>
                </a:ext>
              </a:extLst>
            </p:cNvPr>
            <p:cNvSpPr txBox="1"/>
            <p:nvPr/>
          </p:nvSpPr>
          <p:spPr>
            <a:xfrm>
              <a:off x="4653506" y="2699824"/>
              <a:ext cx="254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=“html.png”&gt;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91D4D3C-84DA-4805-9AC5-E05D060CEE8A}"/>
                </a:ext>
              </a:extLst>
            </p:cNvPr>
            <p:cNvCxnSpPr/>
            <p:nvPr/>
          </p:nvCxnSpPr>
          <p:spPr>
            <a:xfrm>
              <a:off x="5353236" y="3069154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2C7F5F2-CAF5-4835-92F4-6CA57BF0C488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28022" y="3069156"/>
              <a:ext cx="91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B578BB-D540-403B-B134-3CB3F83F95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54325" y="3082501"/>
              <a:ext cx="478589" cy="4518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662636C-D4C1-4669-870E-B71B732EEE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BB75D7-051A-46B7-B360-F51D258F508F}"/>
                </a:ext>
              </a:extLst>
            </p:cNvPr>
            <p:cNvSpPr txBox="1"/>
            <p:nvPr/>
          </p:nvSpPr>
          <p:spPr>
            <a:xfrm>
              <a:off x="4744504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속성명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260AAB-1F67-41F1-8165-94667359B322}"/>
                </a:ext>
              </a:extLst>
            </p:cNvPr>
            <p:cNvSpPr txBox="1"/>
            <p:nvPr/>
          </p:nvSpPr>
          <p:spPr>
            <a:xfrm>
              <a:off x="6736063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속성값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8519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https://dev.mysql.com/downloads/mysql/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링크를 통해 인스톨 파일을 다운로드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파일 실행 후 </a:t>
            </a:r>
            <a:r>
              <a:rPr lang="en-US" altLang="ko-KR" sz="2200" dirty="0"/>
              <a:t>Custom </a:t>
            </a:r>
            <a:r>
              <a:rPr lang="ko-KR" altLang="en-US" sz="2200" dirty="0"/>
              <a:t>체크 </a:t>
            </a:r>
            <a:r>
              <a:rPr lang="en-US" altLang="ko-KR" sz="2200" dirty="0"/>
              <a:t>- Next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8883C-9DD6-4655-826F-F05C6A16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09" y="2949482"/>
            <a:ext cx="4644232" cy="35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660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MySQL Server</a:t>
            </a:r>
            <a:r>
              <a:rPr lang="ko-KR" altLang="en-US" sz="2200" dirty="0"/>
              <a:t>와 </a:t>
            </a:r>
            <a:r>
              <a:rPr lang="en-US" altLang="ko-KR" sz="2200" dirty="0"/>
              <a:t>MySQL Workbench </a:t>
            </a:r>
            <a:r>
              <a:rPr lang="ko-KR" altLang="en-US" sz="2200" dirty="0"/>
              <a:t>추가 후 </a:t>
            </a:r>
            <a:r>
              <a:rPr lang="en-US" altLang="ko-KR" sz="2200" dirty="0"/>
              <a:t>Next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97799B-D768-4331-A959-4CCFBA94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08" y="2382637"/>
            <a:ext cx="4967983" cy="37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640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새로운 데이터베이스 생성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CREATE DATABASE </a:t>
            </a:r>
            <a:r>
              <a:rPr lang="ko-KR" altLang="en-US" sz="2200" dirty="0"/>
              <a:t>데이터베이스이름</a:t>
            </a:r>
            <a:r>
              <a:rPr lang="en-US" altLang="ko-KR" sz="22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새로운 데이터베이스 선택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USE </a:t>
            </a:r>
            <a:r>
              <a:rPr lang="ko-KR" altLang="en-US" sz="2200" dirty="0"/>
              <a:t>데이터베이스이름</a:t>
            </a:r>
            <a:r>
              <a:rPr lang="en-US" altLang="ko-KR" sz="22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테이블 생성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CREATE TABLE </a:t>
            </a:r>
            <a:r>
              <a:rPr lang="ko-KR" altLang="en-US" sz="2200" dirty="0"/>
              <a:t>테이블이름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필드이름</a:t>
            </a:r>
            <a:r>
              <a:rPr lang="en-US" altLang="ko-KR" sz="2200" dirty="0"/>
              <a:t>1 </a:t>
            </a:r>
            <a:r>
              <a:rPr lang="ko-KR" altLang="en-US" sz="2200" dirty="0"/>
              <a:t>필드타입</a:t>
            </a:r>
            <a:r>
              <a:rPr lang="en-US" altLang="ko-KR" sz="2200" dirty="0"/>
              <a:t>1,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필드이름</a:t>
            </a:r>
            <a:r>
              <a:rPr lang="en-US" altLang="ko-KR" sz="2200" dirty="0"/>
              <a:t>2 </a:t>
            </a:r>
            <a:r>
              <a:rPr lang="ko-KR" altLang="en-US" sz="2200" dirty="0"/>
              <a:t>필드타입</a:t>
            </a:r>
            <a:r>
              <a:rPr lang="en-US" altLang="ko-KR" sz="2200" dirty="0"/>
              <a:t>2,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    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8139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데이터의 필드 타입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7B5BB47-1741-49BB-98FF-F9CA65C3E777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178982"/>
          <a:ext cx="7778621" cy="225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464954553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2731050056"/>
                    </a:ext>
                  </a:extLst>
                </a:gridCol>
                <a:gridCol w="746685">
                  <a:extLst>
                    <a:ext uri="{9D8B030D-6E8A-4147-A177-3AD203B41FA5}">
                      <a16:colId xmlns:a16="http://schemas.microsoft.com/office/drawing/2014/main" val="3277784591"/>
                    </a:ext>
                  </a:extLst>
                </a:gridCol>
                <a:gridCol w="3479201">
                  <a:extLst>
                    <a:ext uri="{9D8B030D-6E8A-4147-A177-3AD203B41FA5}">
                      <a16:colId xmlns:a16="http://schemas.microsoft.com/office/drawing/2014/main" val="2771399341"/>
                    </a:ext>
                  </a:extLst>
                </a:gridCol>
                <a:gridCol w="1457226">
                  <a:extLst>
                    <a:ext uri="{9D8B030D-6E8A-4147-A177-3AD203B41FA5}">
                      <a16:colId xmlns:a16="http://schemas.microsoft.com/office/drawing/2014/main" val="1076515402"/>
                    </a:ext>
                  </a:extLst>
                </a:gridCol>
              </a:tblGrid>
              <a:tr h="30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906123"/>
                  </a:ext>
                </a:extLst>
              </a:tr>
              <a:tr h="523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숫자형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TINYINT[(M)]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-128 ~ 127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0 ~ 255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89703"/>
                  </a:ext>
                </a:extLst>
              </a:tr>
              <a:tr h="5230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-2147483648 ~ 2147483647</a:t>
                      </a:r>
                      <a:br>
                        <a:rPr lang="en-US" altLang="ko-KR" sz="1300" dirty="0"/>
                      </a:b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~ 4294967295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023910"/>
                  </a:ext>
                </a:extLst>
              </a:tr>
              <a:tr h="30302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고정형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남은 공간 공백 채움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77020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가변길이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문자길이 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555995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65535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2949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제약 조건</a:t>
            </a:r>
            <a:r>
              <a:rPr lang="en-US" altLang="ko-KR" sz="2200" dirty="0"/>
              <a:t>(constraint)</a:t>
            </a:r>
            <a:r>
              <a:rPr lang="ko-KR" altLang="en-US" sz="2200" dirty="0"/>
              <a:t>이란 데이터의 무결성을 지키기 위해 데이터를 </a:t>
            </a:r>
            <a:r>
              <a:rPr lang="ko-KR" altLang="en-US" sz="2200" dirty="0" err="1"/>
              <a:t>입력받을</a:t>
            </a:r>
            <a:r>
              <a:rPr lang="ko-KR" altLang="en-US" sz="2200" dirty="0"/>
              <a:t> 때 실행되는 검사 규칙을 의미한다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이러한 제약 조건은 </a:t>
            </a:r>
            <a:r>
              <a:rPr lang="en-US" altLang="ko-KR" sz="2200" dirty="0"/>
              <a:t>CREATE </a:t>
            </a:r>
            <a:r>
              <a:rPr lang="ko-KR" altLang="en-US" sz="2200" dirty="0"/>
              <a:t>문으로 테이블을 생성할 때나</a:t>
            </a:r>
            <a:r>
              <a:rPr lang="en-US" altLang="ko-KR" sz="2200" dirty="0"/>
              <a:t>, ALTER </a:t>
            </a:r>
            <a:r>
              <a:rPr lang="ko-KR" altLang="en-US" sz="2200" dirty="0"/>
              <a:t>문으로 필드를 추가할 때도 설정할 수도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CREATE TABLE </a:t>
            </a:r>
            <a:r>
              <a:rPr lang="ko-KR" altLang="en-US" sz="2200" dirty="0"/>
              <a:t>문에서 사용할 수 있는 제약 조건은 다음과 같다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1. NOT NULL : </a:t>
            </a:r>
            <a:r>
              <a:rPr lang="ko-KR" altLang="en-US" sz="1800" dirty="0"/>
              <a:t>해당 필드는 </a:t>
            </a:r>
            <a:r>
              <a:rPr lang="en-US" altLang="ko-KR" sz="1800" dirty="0"/>
              <a:t>NULL </a:t>
            </a:r>
            <a:r>
              <a:rPr lang="ko-KR" altLang="en-US" sz="1800" dirty="0"/>
              <a:t>값을 저장할 수 없게 된다</a:t>
            </a:r>
            <a:r>
              <a:rPr lang="en-US" altLang="ko-KR" sz="1800" dirty="0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2. UNIQUE : </a:t>
            </a:r>
            <a:r>
              <a:rPr lang="ko-KR" altLang="en-US" sz="1800" dirty="0"/>
              <a:t>해당 필드는 서로 다른 값을 가져야만 한다</a:t>
            </a:r>
            <a:r>
              <a:rPr lang="en-US" altLang="ko-KR" sz="1800" dirty="0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3. PRIMARY KEY : </a:t>
            </a:r>
            <a:r>
              <a:rPr lang="ko-KR" altLang="en-US" sz="1800" dirty="0"/>
              <a:t>해당 필드가 </a:t>
            </a:r>
            <a:r>
              <a:rPr lang="en-US" altLang="ko-KR" sz="1800" dirty="0"/>
              <a:t>NOT NULL</a:t>
            </a:r>
            <a:r>
              <a:rPr lang="ko-KR" altLang="en-US" sz="1800" dirty="0"/>
              <a:t>과 </a:t>
            </a:r>
            <a:r>
              <a:rPr lang="en-US" altLang="ko-KR" sz="1800" dirty="0"/>
              <a:t>UNIQUE </a:t>
            </a:r>
            <a:r>
              <a:rPr lang="ko-KR" altLang="en-US" sz="1800" dirty="0"/>
              <a:t>제약 조건의 특징을 모두 가지게 된다</a:t>
            </a:r>
            <a:r>
              <a:rPr lang="en-US" altLang="ko-KR" sz="1800" dirty="0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4. FOREIGN KEY : </a:t>
            </a:r>
            <a:r>
              <a:rPr lang="ko-KR" altLang="en-US" sz="1800" dirty="0"/>
              <a:t>하나의 테이블을 다른 테이블에 의존하게 만든다</a:t>
            </a:r>
            <a:r>
              <a:rPr lang="en-US" altLang="ko-KR" sz="1800" dirty="0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5. DEFAULT : </a:t>
            </a:r>
            <a:r>
              <a:rPr lang="ko-KR" altLang="en-US" sz="1800" dirty="0"/>
              <a:t>해당 필드의 기본값을 설정한다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5696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AUTO_INCREMENT </a:t>
            </a:r>
            <a:r>
              <a:rPr lang="ko-KR" altLang="en-US" sz="2200" dirty="0"/>
              <a:t>키워드를 사용하면 해당 필드의 값을 </a:t>
            </a:r>
            <a:r>
              <a:rPr lang="en-US" altLang="ko-KR" sz="2200" dirty="0"/>
              <a:t>1</a:t>
            </a:r>
            <a:r>
              <a:rPr lang="ko-KR" altLang="en-US" sz="2200" dirty="0"/>
              <a:t>부터 시작하여 새로운 레코드가 추가될 때마다 </a:t>
            </a:r>
            <a:r>
              <a:rPr lang="en-US" altLang="ko-KR" sz="2200" dirty="0"/>
              <a:t>1</a:t>
            </a:r>
            <a:r>
              <a:rPr lang="ko-KR" altLang="en-US" sz="2200" dirty="0"/>
              <a:t>씩 증가된 값을 저장한다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이때 </a:t>
            </a:r>
            <a:r>
              <a:rPr lang="en-US" altLang="ko-KR" sz="2200" dirty="0"/>
              <a:t>AUTO_INCREMENT </a:t>
            </a:r>
            <a:r>
              <a:rPr lang="ko-KR" altLang="en-US" sz="2200" dirty="0"/>
              <a:t>키워드 다음에 대입 연산자</a:t>
            </a:r>
            <a:r>
              <a:rPr lang="en-US" altLang="ko-KR" sz="2200" dirty="0"/>
              <a:t>(=)</a:t>
            </a:r>
            <a:r>
              <a:rPr lang="ko-KR" altLang="en-US" sz="2200" dirty="0"/>
              <a:t>를 사용하여 시작 값을 변경할 수 있다</a:t>
            </a:r>
            <a:r>
              <a:rPr lang="en-US" altLang="ko-KR" sz="22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90135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데이터베이스 수정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	</a:t>
            </a:r>
            <a:r>
              <a:rPr lang="en-US" altLang="ko-KR" sz="1800" dirty="0"/>
              <a:t>ALTER DATABASE </a:t>
            </a:r>
            <a:r>
              <a:rPr lang="ko-KR" altLang="en-US" sz="1800" dirty="0"/>
              <a:t>데이터베이스이름 </a:t>
            </a:r>
            <a:r>
              <a:rPr lang="en-US" altLang="ko-KR" sz="1800" dirty="0"/>
              <a:t>CHARACTER = </a:t>
            </a:r>
            <a:r>
              <a:rPr lang="ko-KR" altLang="en-US" sz="1800" dirty="0"/>
              <a:t>문자집합이름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	</a:t>
            </a:r>
            <a:r>
              <a:rPr lang="en-US" altLang="ko-KR" sz="1800" dirty="0"/>
              <a:t>ALTER DATABASE </a:t>
            </a:r>
            <a:r>
              <a:rPr lang="ko-KR" altLang="en-US" sz="1800" dirty="0"/>
              <a:t>데이터베이스이름 </a:t>
            </a:r>
            <a:r>
              <a:rPr lang="en-US" altLang="ko-KR" sz="1800" dirty="0"/>
              <a:t>COLLATE = </a:t>
            </a:r>
            <a:r>
              <a:rPr lang="ko-KR" altLang="en-US" sz="1800" dirty="0" err="1"/>
              <a:t>콜레이션이름</a:t>
            </a:r>
            <a:endParaRPr lang="ko-KR" altLang="en-US" sz="18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테이블 수정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	</a:t>
            </a:r>
            <a:r>
              <a:rPr lang="en-US" altLang="ko-KR" sz="1800" dirty="0"/>
              <a:t>ALTER TABLE </a:t>
            </a:r>
            <a:r>
              <a:rPr lang="ko-KR" altLang="en-US" sz="1800" dirty="0"/>
              <a:t>테이블이름 </a:t>
            </a:r>
            <a:r>
              <a:rPr lang="en-US" altLang="ko-KR" sz="1800" dirty="0"/>
              <a:t>OPTION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31637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ALTER TABLE </a:t>
            </a:r>
            <a:r>
              <a:rPr lang="ko-KR" altLang="en-US" sz="2200" dirty="0"/>
              <a:t>문은 테이블에 필드를 추가</a:t>
            </a:r>
            <a:r>
              <a:rPr lang="en-US" altLang="ko-KR" sz="2200" dirty="0"/>
              <a:t>, </a:t>
            </a:r>
            <a:r>
              <a:rPr lang="ko-KR" altLang="en-US" sz="2200" dirty="0"/>
              <a:t>삭제</a:t>
            </a:r>
            <a:r>
              <a:rPr lang="en-US" altLang="ko-KR" sz="2200" dirty="0"/>
              <a:t>, </a:t>
            </a:r>
            <a:r>
              <a:rPr lang="ko-KR" altLang="en-US" sz="2200" dirty="0"/>
              <a:t>수정을 할 수 있게 해준다</a:t>
            </a:r>
            <a:r>
              <a:rPr lang="en-US" altLang="ko-KR" sz="2200" dirty="0"/>
              <a:t>.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ADD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	ALTER TABLE </a:t>
            </a:r>
            <a:r>
              <a:rPr lang="ko-KR" altLang="en-US" sz="1800" dirty="0"/>
              <a:t>테이블이름 </a:t>
            </a:r>
            <a:r>
              <a:rPr lang="en-US" altLang="ko-KR" sz="1800" dirty="0"/>
              <a:t>ADD </a:t>
            </a:r>
            <a:r>
              <a:rPr lang="ko-KR" altLang="en-US" sz="1800" dirty="0"/>
              <a:t>필드이름 필드타입</a:t>
            </a:r>
            <a:r>
              <a:rPr lang="en-US" altLang="ko-KR" sz="1800" dirty="0"/>
              <a:t>;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DROP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	ALTER TABLE </a:t>
            </a:r>
            <a:r>
              <a:rPr lang="ko-KR" altLang="en-US" sz="1800" dirty="0"/>
              <a:t>테이블이름 </a:t>
            </a:r>
            <a:r>
              <a:rPr lang="en-US" altLang="ko-KR" sz="1800" dirty="0"/>
              <a:t>DROP </a:t>
            </a:r>
            <a:r>
              <a:rPr lang="ko-KR" altLang="en-US" sz="1800" dirty="0"/>
              <a:t>필드이름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ko-KR" altLang="en-US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MODIFY COLUMN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	ALTER TABLE </a:t>
            </a:r>
            <a:r>
              <a:rPr lang="ko-KR" altLang="en-US" sz="1800" dirty="0"/>
              <a:t>테이블이름 </a:t>
            </a:r>
            <a:r>
              <a:rPr lang="en-US" altLang="ko-KR" sz="1800" dirty="0"/>
              <a:t>MODIFY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	COLUMN </a:t>
            </a:r>
            <a:r>
              <a:rPr lang="ko-KR" altLang="en-US" sz="1800" dirty="0"/>
              <a:t>필드이름 필드타입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80957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DROP</a:t>
            </a:r>
            <a:r>
              <a:rPr lang="ko-KR" altLang="en-US" sz="2200" dirty="0"/>
              <a:t>문을 사용하면 데이터베이스나 테이블을 삭제 할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1. DROP DATABASE </a:t>
            </a:r>
            <a:r>
              <a:rPr lang="ko-KR" altLang="en-US" sz="1800" dirty="0"/>
              <a:t>데이터베이스이름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ko-KR" altLang="en-US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2.  DROP TABLE </a:t>
            </a:r>
            <a:r>
              <a:rPr lang="ko-KR" altLang="en-US" sz="1800" dirty="0"/>
              <a:t>테이블 이름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0504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INSERT INTO</a:t>
            </a:r>
            <a:r>
              <a:rPr lang="ko-KR" altLang="en-US" sz="2200" dirty="0"/>
              <a:t>문을 사용하여 테이블에 새로운 값을 추가 할 수 있다</a:t>
            </a:r>
            <a:r>
              <a:rPr lang="en-US" altLang="ko-KR" sz="2200" dirty="0"/>
              <a:t>.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INSERT INTO </a:t>
            </a:r>
            <a:r>
              <a:rPr lang="ko-KR" altLang="en-US" sz="1800" dirty="0"/>
              <a:t>테이블이름</a:t>
            </a:r>
            <a:r>
              <a:rPr lang="en-US" altLang="ko-KR" sz="1800" dirty="0"/>
              <a:t>(</a:t>
            </a:r>
            <a:r>
              <a:rPr lang="ko-KR" altLang="en-US" sz="1800" dirty="0"/>
              <a:t>필드이름</a:t>
            </a:r>
            <a:r>
              <a:rPr lang="en-US" altLang="ko-KR" sz="1800" dirty="0"/>
              <a:t>1, </a:t>
            </a:r>
            <a:r>
              <a:rPr lang="ko-KR" altLang="en-US" sz="1800" dirty="0"/>
              <a:t>필드이름</a:t>
            </a:r>
            <a:r>
              <a:rPr lang="en-US" altLang="ko-KR" sz="1800" dirty="0"/>
              <a:t>2, </a:t>
            </a:r>
            <a:r>
              <a:rPr lang="ko-KR" altLang="en-US" sz="1800" dirty="0"/>
              <a:t>필드이름</a:t>
            </a:r>
            <a:r>
              <a:rPr lang="en-US" altLang="ko-KR" sz="1800" dirty="0"/>
              <a:t>3, …) VALUES (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2, 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3, …);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INSERT INTO </a:t>
            </a:r>
            <a:r>
              <a:rPr lang="ko-KR" altLang="en-US" sz="1800" dirty="0"/>
              <a:t>테이블이름 </a:t>
            </a:r>
            <a:r>
              <a:rPr lang="en-US" altLang="ko-KR" sz="1800" dirty="0"/>
              <a:t>VALUES (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2, 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3, …);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두번째 문법과 같이 사용을 하면 테이블의 필드에 순서대로 자동 대입이 된다</a:t>
            </a:r>
            <a:r>
              <a:rPr lang="en-US" altLang="ko-KR" sz="22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78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주석</a:t>
            </a:r>
            <a:r>
              <a:rPr lang="en-US" altLang="ko-KR" sz="2000" dirty="0"/>
              <a:t>(comments)</a:t>
            </a:r>
            <a:endParaRPr lang="ko-KR" altLang="en-US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주석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(comment)</a:t>
            </a:r>
            <a:r>
              <a:rPr lang="ko-KR" altLang="en-US" sz="2000" dirty="0">
                <a:solidFill>
                  <a:schemeClr val="tx1"/>
                </a:solidFill>
                <a:latin typeface="+mn-lt"/>
              </a:rPr>
              <a:t>는 주로 개발자에게 코드를 설명하기 위해 사용되며 브라우저는 주석을 화면에 표시하지 않는다</a:t>
            </a:r>
            <a:r>
              <a:rPr lang="en-US" altLang="ko-KR" sz="2000" dirty="0">
                <a:solidFill>
                  <a:schemeClr val="tx1"/>
                </a:solidFill>
                <a:latin typeface="+mn-lt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1104954-0E42-45DD-9E06-0B6A3D8C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51" y="2100864"/>
            <a:ext cx="441389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505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UPDATE</a:t>
            </a:r>
            <a:r>
              <a:rPr lang="ko-KR" altLang="en-US" sz="2200" dirty="0"/>
              <a:t>문은 테이블의 내용을 수정할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800" dirty="0"/>
              <a:t>UPDATE </a:t>
            </a:r>
            <a:r>
              <a:rPr lang="ko-KR" altLang="en-US" sz="1800" dirty="0"/>
              <a:t>테이블이름 </a:t>
            </a:r>
            <a:r>
              <a:rPr lang="en-US" altLang="ko-KR" sz="1800" dirty="0"/>
              <a:t>SET </a:t>
            </a:r>
            <a:r>
              <a:rPr lang="ko-KR" altLang="en-US" sz="1800" dirty="0"/>
              <a:t>필드이름</a:t>
            </a:r>
            <a:r>
              <a:rPr lang="en-US" altLang="ko-KR" sz="1800" dirty="0"/>
              <a:t>1 = 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1, </a:t>
            </a:r>
            <a:r>
              <a:rPr lang="ko-KR" altLang="en-US" sz="1800" dirty="0"/>
              <a:t>필드이름</a:t>
            </a:r>
            <a:r>
              <a:rPr lang="en-US" altLang="ko-KR" sz="1800" dirty="0"/>
              <a:t>2 = 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2, …. WHERE </a:t>
            </a:r>
            <a:r>
              <a:rPr lang="ko-KR" altLang="en-US" sz="1800" dirty="0"/>
              <a:t>필드이름 </a:t>
            </a:r>
            <a:r>
              <a:rPr lang="en-US" altLang="ko-KR" sz="1800" dirty="0"/>
              <a:t>= 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;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WHERE</a:t>
            </a:r>
            <a:r>
              <a:rPr lang="ko-KR" altLang="en-US" sz="2200" dirty="0"/>
              <a:t>절의 조건에 맞는 테이블의 값을 수정한다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WHERE</a:t>
            </a:r>
            <a:r>
              <a:rPr lang="ko-KR" altLang="en-US" sz="2200" dirty="0"/>
              <a:t>절이 없다면 테이블의 모든 값을 수정한다</a:t>
            </a:r>
            <a:r>
              <a:rPr lang="en-US" altLang="ko-KR" sz="22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8888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DELETE</a:t>
            </a:r>
            <a:r>
              <a:rPr lang="ko-KR" altLang="en-US" sz="2200" dirty="0"/>
              <a:t>문은 테이블의 데이터 값을 삭제 할 수 있다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	</a:t>
            </a:r>
            <a:r>
              <a:rPr lang="en-US" altLang="ko-KR" sz="1800" dirty="0"/>
              <a:t>DELETE FROM </a:t>
            </a:r>
            <a:r>
              <a:rPr lang="ko-KR" altLang="en-US" sz="1800" dirty="0"/>
              <a:t>테이블이름 </a:t>
            </a:r>
            <a:r>
              <a:rPr lang="en-US" altLang="ko-KR" sz="1800" dirty="0"/>
              <a:t>WHERE </a:t>
            </a:r>
            <a:r>
              <a:rPr lang="ko-KR" altLang="en-US" sz="1800" dirty="0"/>
              <a:t>필드이름 </a:t>
            </a:r>
            <a:r>
              <a:rPr lang="en-US" altLang="ko-KR" sz="1800" dirty="0"/>
              <a:t>= </a:t>
            </a:r>
            <a:r>
              <a:rPr lang="ko-KR" altLang="en-US" sz="1800" dirty="0" err="1"/>
              <a:t>데이터값</a:t>
            </a:r>
            <a:r>
              <a:rPr lang="en-US" altLang="ko-KR" sz="18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WHERE</a:t>
            </a:r>
            <a:r>
              <a:rPr lang="ko-KR" altLang="en-US" sz="2200" dirty="0"/>
              <a:t>절에 만족하는 테이블의 값만 삭제한다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UPDATE</a:t>
            </a:r>
            <a:r>
              <a:rPr lang="ko-KR" altLang="en-US" sz="2200" dirty="0"/>
              <a:t>문과 마찬가지로 </a:t>
            </a:r>
            <a:r>
              <a:rPr lang="en-US" altLang="ko-KR" sz="2200" dirty="0"/>
              <a:t>WHERE</a:t>
            </a:r>
            <a:r>
              <a:rPr lang="ko-KR" altLang="en-US" sz="2200" dirty="0"/>
              <a:t>절이 없으면 테이블의 모든 데이터가 삭제된다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(DROP</a:t>
            </a:r>
            <a:r>
              <a:rPr lang="ko-KR" altLang="en-US" sz="2200" dirty="0"/>
              <a:t>문과의 차이는 </a:t>
            </a:r>
            <a:r>
              <a:rPr lang="en-US" altLang="ko-KR" sz="2200" dirty="0"/>
              <a:t>DROP</a:t>
            </a:r>
            <a:r>
              <a:rPr lang="ko-KR" altLang="en-US" sz="2200" dirty="0"/>
              <a:t>문은 테이블을 삭제 </a:t>
            </a:r>
            <a:r>
              <a:rPr lang="en-US" altLang="ko-KR" sz="2200" dirty="0"/>
              <a:t>DELETE</a:t>
            </a:r>
            <a:r>
              <a:rPr lang="ko-KR" altLang="en-US" sz="2200" dirty="0"/>
              <a:t>문은 테이블 내의 데이터만 삭제한다</a:t>
            </a:r>
            <a:r>
              <a:rPr lang="en-US" altLang="ko-KR" sz="2200" dirty="0"/>
              <a:t>.)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9111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SELECT</a:t>
            </a:r>
            <a:r>
              <a:rPr lang="ko-KR" altLang="en-US" sz="2200" dirty="0"/>
              <a:t>문은 테이블의 데이터를 선택 할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	</a:t>
            </a:r>
            <a:r>
              <a:rPr lang="en-US" altLang="ko-KR" sz="1800" dirty="0"/>
              <a:t>SELECT </a:t>
            </a:r>
            <a:r>
              <a:rPr lang="ko-KR" altLang="en-US" sz="1800" dirty="0"/>
              <a:t>필드이름 </a:t>
            </a:r>
            <a:r>
              <a:rPr lang="en-US" altLang="ko-KR" sz="1800" dirty="0"/>
              <a:t>FROM </a:t>
            </a:r>
            <a:r>
              <a:rPr lang="ko-KR" altLang="en-US" sz="1800" dirty="0"/>
              <a:t>테이블이름 </a:t>
            </a:r>
            <a:r>
              <a:rPr lang="en-US" altLang="ko-KR" sz="1800" dirty="0"/>
              <a:t>[WHERE </a:t>
            </a:r>
            <a:r>
              <a:rPr lang="ko-KR" altLang="en-US" sz="1800" dirty="0"/>
              <a:t>조건식</a:t>
            </a:r>
            <a:r>
              <a:rPr lang="en-US" altLang="ko-KR" sz="1800" dirty="0"/>
              <a:t>];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	SELECT * FROM </a:t>
            </a:r>
            <a:r>
              <a:rPr lang="ko-KR" altLang="en-US" sz="1800" dirty="0"/>
              <a:t>테이블이름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필드이름에 *을 넣게 되면 모든 필드 값의 데이터를 선택한다</a:t>
            </a:r>
            <a:r>
              <a:rPr lang="en-US" altLang="ko-KR" sz="22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0275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SQL</a:t>
            </a:r>
            <a:r>
              <a:rPr lang="ko-KR" altLang="en-US" sz="2200" dirty="0"/>
              <a:t>에도 프로그래밍 언어에서의 </a:t>
            </a:r>
            <a:r>
              <a:rPr lang="en-US" altLang="ko-KR" sz="2200" dirty="0"/>
              <a:t>IF</a:t>
            </a:r>
            <a:r>
              <a:rPr lang="ko-KR" altLang="en-US" sz="2200" dirty="0"/>
              <a:t>문과 같은 조건문이 존재합니다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	WHERE {COLUMN} = {VALUE};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“=” </a:t>
            </a:r>
            <a:r>
              <a:rPr lang="ko-KR" altLang="en-US" sz="2200" dirty="0"/>
              <a:t>위치에 “</a:t>
            </a:r>
            <a:r>
              <a:rPr lang="en-US" altLang="ko-KR" sz="2200" dirty="0"/>
              <a:t>&lt;&gt;”, “!=”, “&gt;”, “&gt;=”, “&lt;”, “&lt;=” </a:t>
            </a:r>
            <a:r>
              <a:rPr lang="ko-KR" altLang="en-US" sz="2200" dirty="0"/>
              <a:t>등의 비교연산자 사용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	</a:t>
            </a:r>
            <a:r>
              <a:rPr lang="en-US" altLang="ko-KR" sz="2200" dirty="0"/>
              <a:t>WHERE {COLUMN} IN (VALUE_LIST);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리스트에 없는 값을 선택할 땐 </a:t>
            </a:r>
            <a:r>
              <a:rPr lang="en-US" altLang="ko-KR" sz="2200" dirty="0"/>
              <a:t>NOT IN </a:t>
            </a:r>
            <a:r>
              <a:rPr lang="ko-KR" altLang="en-US" sz="2200" dirty="0"/>
              <a:t>사용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84721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6BDB7-0F01-4106-AD2C-1DC3C111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99CD2-64F3-4CC5-9EE0-6F2E5CB87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1D99B-5972-4D6B-917F-BE719B872BCE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6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065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44644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Ganache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설치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2493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Ganache(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가나슈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가상의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이더리움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네트워크를 생성하여 스마트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컨트렉트를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실행 할 수 있도록 해주는 소프트웨어이다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https://www.trufflesuite.com/ganache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065417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44644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Remix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란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?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5" y="1772816"/>
            <a:ext cx="8758159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Solidity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언어를 사용하여 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ethereum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 smart Contract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컴파일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테스트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디버깅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배포 가 가능한 통합 개발 환경을 제공하는 툴이다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오픈 소스 도구이며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웹 브라우저를 사용할 수 있으며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별도의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설치없이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웹 브라우저를 이용하여 사용이 가능하다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  <a:hlinkClick r:id="rId2"/>
              </a:rPr>
              <a:t>http://remix.ethereum.org/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3663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44644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Remix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메인 화면</a:t>
            </a:r>
          </a:p>
        </p:txBody>
      </p:sp>
      <p:pic>
        <p:nvPicPr>
          <p:cNvPr id="4" name="Picture 2" descr="https://blog.kakaocdn.net/dn/pXvQ1/btqL5zvykX3/m8FZ3ukFgYd2kuuyg7RkmK/img.png">
            <a:extLst>
              <a:ext uri="{FF2B5EF4-FFF2-40B4-BE49-F238E27FC236}">
                <a16:creationId xmlns:a16="http://schemas.microsoft.com/office/drawing/2014/main" id="{C78751DC-E14D-44DC-AB11-3672B2CA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82" y="1844824"/>
            <a:ext cx="5411606" cy="345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351738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리믹스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사이트의 메인 화면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930819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44644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Remix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파일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추가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351738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왼쪽 상단의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버튼을 클릭하면 새로운 파일 생성이 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2" descr="https://blog.kakaocdn.net/dn/bolOAd/btqL6ITiXaJ/doUcRyC9P1DPXuMihLwkhk/img.png">
            <a:extLst>
              <a:ext uri="{FF2B5EF4-FFF2-40B4-BE49-F238E27FC236}">
                <a16:creationId xmlns:a16="http://schemas.microsoft.com/office/drawing/2014/main" id="{D8663303-04B3-4E47-B33A-4233249FC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14" y="1844825"/>
            <a:ext cx="534149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118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44644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Remix Solidity Compiler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351738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좌측 메뉴의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Solidity Compiler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작성한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컨트렉트를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컴파일을 통하여 정상적으로 작동을 하는지 확인 할 수 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pic>
        <p:nvPicPr>
          <p:cNvPr id="7" name="Picture 2" descr="https://blog.kakaocdn.net/dn/betEIG/btqL3uInO92/AZcK1Ore9Ws59qjndUhlo0/img.png">
            <a:extLst>
              <a:ext uri="{FF2B5EF4-FFF2-40B4-BE49-F238E27FC236}">
                <a16:creationId xmlns:a16="http://schemas.microsoft.com/office/drawing/2014/main" id="{2272A712-49F8-40AF-AD0D-8DF1C69A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14" y="1834699"/>
            <a:ext cx="5421942" cy="22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5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&lt;!DOCTYPE html&gt; : </a:t>
            </a:r>
            <a:r>
              <a:rPr lang="ko-KR" altLang="en-US" dirty="0"/>
              <a:t>문서 형식 정의 태그는 출력할 웹 페이지의 형식을 브라우저에게 전달한다</a:t>
            </a:r>
            <a:r>
              <a:rPr lang="en-US" altLang="ko-KR" dirty="0"/>
              <a:t>. </a:t>
            </a:r>
            <a:r>
              <a:rPr lang="ko-KR" altLang="en-US" dirty="0"/>
              <a:t>문서의 최상위에 위치해야 하며 대소문자를 구별하지 않는다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&lt;html&gt; : </a:t>
            </a:r>
            <a:r>
              <a:rPr lang="ko-KR" altLang="en-US" dirty="0"/>
              <a:t>전체 </a:t>
            </a:r>
            <a:r>
              <a:rPr lang="en-US" altLang="ko-KR" dirty="0"/>
              <a:t>HTML </a:t>
            </a:r>
            <a:r>
              <a:rPr lang="ko-KR" altLang="en-US" dirty="0"/>
              <a:t>문서를 감싸는 태그</a:t>
            </a:r>
            <a:r>
              <a:rPr lang="en-US" altLang="ko-KR" dirty="0"/>
              <a:t>, </a:t>
            </a:r>
            <a:r>
              <a:rPr lang="ko-KR" altLang="en-US" dirty="0"/>
              <a:t>브라우저에게 </a:t>
            </a:r>
            <a:r>
              <a:rPr lang="en-US" altLang="ko-KR" dirty="0"/>
              <a:t>HTML </a:t>
            </a:r>
            <a:r>
              <a:rPr lang="ko-KR" altLang="en-US" dirty="0"/>
              <a:t>코드가 해당 태그 내부에 존재한다고 알려준다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 </a:t>
            </a:r>
            <a:r>
              <a:rPr lang="en-US" altLang="ko-KR" dirty="0"/>
              <a:t>HTML </a:t>
            </a:r>
            <a:r>
              <a:rPr lang="ko-KR" altLang="en-US" dirty="0"/>
              <a:t>바깥에 </a:t>
            </a:r>
            <a:r>
              <a:rPr lang="en-US" altLang="ko-KR" dirty="0"/>
              <a:t>DOCTYPE</a:t>
            </a:r>
            <a:r>
              <a:rPr lang="ko-KR" altLang="en-US" dirty="0"/>
              <a:t>을 제외한 다른 태그가 있으면 안 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&lt;head&gt; : HTML </a:t>
            </a:r>
            <a:r>
              <a:rPr lang="ko-KR" altLang="en-US" dirty="0"/>
              <a:t>문서에 대한 정보를 나타내는 부분이며 주로 외부 소스를 참조해야 할 경우 사용한다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아래에 있어야한다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&lt;body&gt; : HTML </a:t>
            </a:r>
            <a:r>
              <a:rPr lang="ko-KR" altLang="en-US" dirty="0"/>
              <a:t>문서에서 실제적으로 보여지는 부분이며 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</a:t>
            </a:r>
            <a:r>
              <a:rPr lang="en-US" altLang="ko-KR" dirty="0"/>
              <a:t>, head </a:t>
            </a:r>
            <a:r>
              <a:rPr lang="ko-KR" altLang="en-US" dirty="0"/>
              <a:t>다음에 위치해야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543100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blog.kakaocdn.net/dn/nnzyv/btqL7QciPQX/yje9qLhnECiMvBakxl0Q5k/img.png">
            <a:extLst>
              <a:ext uri="{FF2B5EF4-FFF2-40B4-BE49-F238E27FC236}">
                <a16:creationId xmlns:a16="http://schemas.microsoft.com/office/drawing/2014/main" id="{26FAE1B6-4FA8-4A77-8421-3A8D02497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82" y="1840254"/>
            <a:ext cx="5408325" cy="287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Remix Deploy &amp; Run transactions</a:t>
            </a:r>
            <a:endParaRPr lang="ko-KR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351738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Compiler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과정에서 문제없이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컨트렉트가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컴파일이 되었다면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Deployed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이용하여 배포를 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643024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b="1" dirty="0">
                <a:solidFill>
                  <a:schemeClr val="tx1"/>
                </a:solidFill>
                <a:latin typeface="+mn-lt"/>
              </a:rPr>
              <a:t>Solidity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기본 구조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3517386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해당 코드의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solidity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버전을 명시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contract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키워드로 스마트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컨트렉트를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생성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{}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안에 데이터와 데이터를 조작할 수 있는 코드를 작성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53A0D-1BB6-4FCD-A962-BDDFEB33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256" y="1773518"/>
            <a:ext cx="4946876" cy="33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610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데이터의 타입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변수의 생성 방법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데이터의 타입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 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변수 이름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 =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값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; 	//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변수를 생성과 동시에 값을 대입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데이터의 타입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 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변수 이름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);		//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변수를 생성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9517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데이터의 타입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Boolean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참과 거짓의 형태를 데이터 타입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bool 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변수 이름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 = true;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850133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데이터의 타입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Uint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부호가 없는 정수 데이터 타입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데이터의 길이에 따라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uint8, uint16, uint24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부터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uint256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까지 존재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(8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의 배수로 증가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49EE912-A19A-40BF-9E8A-FED2CBC87C72}"/>
              </a:ext>
            </a:extLst>
          </p:cNvPr>
          <p:cNvGraphicFramePr>
            <a:graphicFrameLocks noGrp="1"/>
          </p:cNvGraphicFramePr>
          <p:nvPr/>
        </p:nvGraphicFramePr>
        <p:xfrm>
          <a:off x="899592" y="4005064"/>
          <a:ext cx="74888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518984887"/>
                    </a:ext>
                  </a:extLst>
                </a:gridCol>
                <a:gridCol w="3840426">
                  <a:extLst>
                    <a:ext uri="{9D8B030D-6E8A-4147-A177-3AD203B41FA5}">
                      <a16:colId xmlns:a16="http://schemas.microsoft.com/office/drawing/2014/main" val="1447729075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550073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5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uint8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부호가 없는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~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2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uint16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부호가 없는 </a:t>
                      </a:r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~ 65535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3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uint24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부호가 없는 </a:t>
                      </a:r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~ 16777216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79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uint256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부호가 없는 </a:t>
                      </a:r>
                      <a:r>
                        <a:rPr lang="en-US" altLang="ko-KR" dirty="0"/>
                        <a:t>256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매우 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8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부호가 없는 </a:t>
                      </a:r>
                      <a:r>
                        <a:rPr lang="en-US" altLang="ko-KR" dirty="0"/>
                        <a:t>256</a:t>
                      </a:r>
                      <a:r>
                        <a:rPr lang="ko-KR" altLang="en-US" dirty="0"/>
                        <a:t>비트 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매우 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7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2534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데이터의 타입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String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문자열 타입으로 문자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문자열을 저장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문자열을 만들 때는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(‘’)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나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(“”)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로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감싸준다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94317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데이터의 타입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Address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지갑 주소를 취급하는 데이터의 타입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solidity 0.5.0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이상의 버전부터는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address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address payable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로 나누어진다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address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잔액 조회가 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address payable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이더를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전송할 때 사용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273996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데이터의 타입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Array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연속적인 데이터를 저장하는 데이터의 타입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배열 안에 데이터의 타입은 동일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기존의 타입 옆에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[]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붙여서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array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형태로 생성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string[] strings = [‘h’, ‘e’, ‘l’, ‘l’, ‘o’];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uint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[] 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uints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 = [1, 2, 3, 4, 5];</a:t>
            </a:r>
          </a:p>
        </p:txBody>
      </p:sp>
    </p:spTree>
    <p:extLst>
      <p:ext uri="{BB962C8B-B14F-4D97-AF65-F5344CB8AC3E}">
        <p14:creationId xmlns:p14="http://schemas.microsoft.com/office/powerpoint/2010/main" val="9175983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lt"/>
              </a:rPr>
              <a:t>/ </a:t>
            </a:r>
            <a:r>
              <a:rPr lang="ko-KR" altLang="en-US" b="1" dirty="0">
                <a:solidFill>
                  <a:schemeClr val="tx1"/>
                </a:solidFill>
                <a:latin typeface="+mn-lt"/>
              </a:rPr>
              <a:t>데이터의 타입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Mapping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매핑 데이터는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key : value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형태로 데이터를 저장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json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의 형태와 흡사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mapping (string =&gt; 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uint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userBalance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userBalance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[‘user1’] = 10;	// user1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이라는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key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값에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value 10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을 저장한다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697783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함수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함수는 변수를 조작하는 부분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트랙젝션을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통해 데이터의 수정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삭제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추가 를 할 수 있고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데이터를 조회 할 수 있다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function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이라는 키워드를 사용하여 함수를 생성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옵션에는 가시성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변경자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반환 타입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조회 속성을 설정 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32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title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문서의 제목을 정의</a:t>
            </a:r>
            <a:r>
              <a:rPr lang="en-US" altLang="ko-KR" sz="2000" dirty="0"/>
              <a:t>. </a:t>
            </a:r>
            <a:r>
              <a:rPr lang="ko-KR" altLang="en-US" sz="2000" dirty="0"/>
              <a:t>정의된 제목은 브라우저의 탭에 표시된다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63251-23AE-449E-966E-69A951B0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80" y="2872331"/>
            <a:ext cx="49346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137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함수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pure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view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view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pure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기본적으로 해당 함수 데이터를 조회 할 수 있는 함수로 설정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view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변수 값을 조회하여 반환 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pure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변수에 접근하는 것이 불가능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42701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함수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가시성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public :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모든 영역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상속받은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외부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내부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에서 함수를 호출 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private :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해당 함수를 포함한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내부에서만 호출 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external :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다른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컨트렉트에서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호출하거나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트렌젝션으로만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호출 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internal : private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와 비슷하지만 상속 받은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컨트렉트에서도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호출 가능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9218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함수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생성자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특수성을 가진 함수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스마트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컨트렉트를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배포할 때 가장 처음 호출되는 함수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055923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145241"/>
            <a:ext cx="7894063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  <a:endParaRPr spc="-175" dirty="0">
              <a:solidFill>
                <a:srgbClr val="17375E"/>
              </a:solidFill>
            </a:endParaRPr>
          </a:p>
        </p:txBody>
      </p:sp>
      <p:sp>
        <p:nvSpPr>
          <p:cNvPr id="3" name="Google Shape;65;p15">
            <a:extLst>
              <a:ext uri="{FF2B5EF4-FFF2-40B4-BE49-F238E27FC236}">
                <a16:creationId xmlns:a16="http://schemas.microsoft.com/office/drawing/2014/main" id="{7987F2B8-C02A-486F-8A6F-8A185E978678}"/>
              </a:ext>
            </a:extLst>
          </p:cNvPr>
          <p:cNvSpPr txBox="1">
            <a:spLocks noGrp="1"/>
          </p:cNvSpPr>
          <p:nvPr/>
        </p:nvSpPr>
        <p:spPr>
          <a:xfrm>
            <a:off x="359266" y="980728"/>
            <a:ext cx="65889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b="1" dirty="0">
                <a:solidFill>
                  <a:schemeClr val="tx1"/>
                </a:solidFill>
                <a:latin typeface="+mn-lt"/>
              </a:rPr>
              <a:t>함수</a:t>
            </a:r>
          </a:p>
        </p:txBody>
      </p:sp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6FBA7E0C-A178-4166-A958-1F11A43D5044}"/>
              </a:ext>
            </a:extLst>
          </p:cNvPr>
          <p:cNvSpPr txBox="1">
            <a:spLocks noGrp="1"/>
          </p:cNvSpPr>
          <p:nvPr/>
        </p:nvSpPr>
        <p:spPr>
          <a:xfrm>
            <a:off x="35496" y="1772816"/>
            <a:ext cx="8496944" cy="287034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modifier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특수성을 가진 함수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함수의 동작은 변경 시키는 함수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64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style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HTML </a:t>
            </a:r>
            <a:r>
              <a:rPr lang="ko-KR" altLang="en-US" sz="2000" dirty="0"/>
              <a:t>문서의 </a:t>
            </a:r>
            <a:r>
              <a:rPr lang="en-US" altLang="ko-KR" sz="2000" dirty="0"/>
              <a:t>style </a:t>
            </a:r>
            <a:r>
              <a:rPr lang="ko-KR" altLang="en-US" sz="2000" dirty="0"/>
              <a:t>정보를 정의한다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3AA30-382F-4BEF-BF54-FE4BFD7E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87" y="2708920"/>
            <a:ext cx="5344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8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link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외부 리소스와의 연계 정보를 정의한다</a:t>
            </a:r>
            <a:r>
              <a:rPr lang="en-US" altLang="ko-KR" sz="2000" dirty="0"/>
              <a:t>. </a:t>
            </a:r>
            <a:r>
              <a:rPr lang="ko-KR" altLang="en-US" sz="2000" dirty="0"/>
              <a:t>주로 외부 </a:t>
            </a:r>
            <a:r>
              <a:rPr lang="en-US" altLang="ko-KR" sz="2000" dirty="0"/>
              <a:t>CSS</a:t>
            </a:r>
            <a:r>
              <a:rPr lang="ko-KR" altLang="en-US" sz="2000" dirty="0"/>
              <a:t>파일을 연계하는데 사용한다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419B43-0B72-4002-8555-7464699A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39" y="3140968"/>
            <a:ext cx="409632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7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script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데이터와 실행 가능한 코드를 문서에 포함할 때 사용하며 보통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코드와 함께 사용한다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B2039-2FB0-456D-AD48-EBA4CF75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6" y="2924944"/>
            <a:ext cx="47060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script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사용하여 외부의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로드 할 수 있다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303191-A963-4641-9563-85AFB55B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29" y="2996952"/>
            <a:ext cx="38867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2AA7CDC-D0EE-42BA-A996-E6367B55CCB9}"/>
              </a:ext>
            </a:extLst>
          </p:cNvPr>
          <p:cNvSpPr/>
          <p:nvPr/>
        </p:nvSpPr>
        <p:spPr>
          <a:xfrm>
            <a:off x="3873499" y="1009016"/>
            <a:ext cx="52350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서버프로그래밍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8291601-9390-4DFE-8F0D-E6A488A7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웹서버</a:t>
            </a:r>
            <a:endParaRPr lang="en-US" altLang="ko-KR" dirty="0"/>
          </a:p>
          <a:p>
            <a:r>
              <a:rPr lang="en-US" altLang="ko-KR" dirty="0"/>
              <a:t>HTML</a:t>
            </a:r>
          </a:p>
          <a:p>
            <a:r>
              <a:rPr lang="en-US" altLang="ko-KR" dirty="0"/>
              <a:t>CSS</a:t>
            </a:r>
          </a:p>
          <a:p>
            <a:r>
              <a:rPr lang="en-US" altLang="ko-KR" dirty="0" err="1"/>
              <a:t>Javascript</a:t>
            </a:r>
            <a:endParaRPr lang="en-US" altLang="ko-KR" dirty="0"/>
          </a:p>
          <a:p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ko-KR" altLang="en-US" dirty="0"/>
              <a:t>블록체인과 </a:t>
            </a:r>
            <a:r>
              <a:rPr lang="ko-KR" altLang="en-US" dirty="0" err="1"/>
              <a:t>스마트컨트렉트</a:t>
            </a:r>
            <a:r>
              <a:rPr lang="ko-KR" altLang="en-US" dirty="0"/>
              <a:t> 이해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80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Headings Tag (</a:t>
            </a:r>
            <a:r>
              <a:rPr lang="ko-KR" altLang="en-US" sz="2000" b="1" dirty="0"/>
              <a:t>제목 태그</a:t>
            </a:r>
            <a:r>
              <a:rPr lang="en-US" altLang="ko-KR" sz="20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제목을 나타날 때 사용하는 태그로 </a:t>
            </a:r>
            <a:r>
              <a:rPr lang="en-US" altLang="ko-KR" sz="2000" dirty="0"/>
              <a:t>h1</a:t>
            </a:r>
            <a:r>
              <a:rPr lang="ko-KR" altLang="en-US" sz="2000" dirty="0"/>
              <a:t>부터 </a:t>
            </a:r>
            <a:r>
              <a:rPr lang="en-US" altLang="ko-KR" sz="2000" dirty="0"/>
              <a:t>h6</a:t>
            </a:r>
            <a:r>
              <a:rPr lang="ko-KR" altLang="en-US" sz="2000" dirty="0"/>
              <a:t>까지 태그가 존재한다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h1</a:t>
            </a:r>
            <a:r>
              <a:rPr lang="ko-KR" altLang="en-US" sz="2000" dirty="0"/>
              <a:t>이 가장 중요한 제목을 뜻하며 글자의 크기도 가장 크다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DEF52-8C41-4BB5-A859-B1EE6DAA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284984"/>
            <a:ext cx="2200582" cy="2029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2DAE4-226C-40A1-9B74-F703801D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603" y="2932509"/>
            <a:ext cx="2238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07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Text Tag (</a:t>
            </a:r>
            <a:r>
              <a:rPr lang="ko-KR" altLang="en-US" sz="2000" b="1" dirty="0"/>
              <a:t>글자 태그</a:t>
            </a:r>
            <a:r>
              <a:rPr lang="en-US" altLang="ko-KR" sz="20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굵은 글씨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F44B9A-D1E6-481F-A32A-26F88CF8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4" y="2852936"/>
            <a:ext cx="4163006" cy="1695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3353F9-C373-440D-81A7-6EF93C01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67" y="2852936"/>
            <a:ext cx="3172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p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단락을 지정하는 태그로 본문 내용에서 많이 사용된다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B55471-67DF-4EB6-98E2-7DF5BBB6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4" y="2780928"/>
            <a:ext cx="4375617" cy="25594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CF9A18-043F-48A2-B733-838A2A6E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30" y="3321063"/>
            <a:ext cx="3978375" cy="14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br</a:t>
            </a:r>
            <a:r>
              <a:rPr lang="en-US" altLang="ko-KR" sz="2000" b="1" dirty="0"/>
              <a:t>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강제로 줄 바꿈을 지정한다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tag</a:t>
            </a:r>
            <a:r>
              <a:rPr lang="ko-KR" altLang="en-US" sz="2000" dirty="0"/>
              <a:t>는 빈 요소로 종료 태그를 사용하지 않는다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tag</a:t>
            </a:r>
            <a:r>
              <a:rPr lang="ko-KR" altLang="en-US" sz="2000" dirty="0"/>
              <a:t>는 연속적으로 사용 가능하다</a:t>
            </a:r>
            <a:r>
              <a:rPr lang="en-US" altLang="ko-KR" sz="2000" b="1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098E3-8415-44F5-9C48-E701AF83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" y="3457560"/>
            <a:ext cx="4276078" cy="1585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6AA7C-0B0D-441A-9644-E6BE4BF2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290" y="3667066"/>
            <a:ext cx="4512751" cy="11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Hyperlink 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하이퍼텍스트 문서 안에서 직접 모든 형식의 자료를 연결하고 가리킬 수 있는 참조 고리이다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이를테면 동영상</a:t>
            </a:r>
            <a:r>
              <a:rPr lang="en-US" altLang="ko-KR" sz="2000" dirty="0"/>
              <a:t>, </a:t>
            </a:r>
            <a:r>
              <a:rPr lang="ko-KR" altLang="en-US" sz="2000" dirty="0"/>
              <a:t>음악</a:t>
            </a:r>
            <a:r>
              <a:rPr lang="en-US" altLang="ko-KR" sz="2000" dirty="0"/>
              <a:t>, </a:t>
            </a:r>
            <a:r>
              <a:rPr lang="ko-KR" altLang="en-US" sz="2000" dirty="0"/>
              <a:t>그림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, </a:t>
            </a:r>
            <a:r>
              <a:rPr lang="ko-KR" altLang="en-US" sz="2000" dirty="0"/>
              <a:t>파일</a:t>
            </a:r>
            <a:r>
              <a:rPr lang="en-US" altLang="ko-KR" sz="2000" dirty="0"/>
              <a:t>, </a:t>
            </a:r>
            <a:r>
              <a:rPr lang="ko-KR" altLang="en-US" sz="2000" dirty="0"/>
              <a:t>글 등의 특정 위치를 지정할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하이퍼텍스트의 핵심 개념이며</a:t>
            </a:r>
            <a:r>
              <a:rPr lang="en-US" altLang="ko-KR" sz="2000" dirty="0"/>
              <a:t>, HTML</a:t>
            </a:r>
            <a:r>
              <a:rPr lang="ko-KR" altLang="en-US" sz="2000" dirty="0"/>
              <a:t>을 비롯한 마크업 언어에서 구현하고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용어는 단순히 링크</a:t>
            </a:r>
            <a:r>
              <a:rPr lang="en-US" altLang="ko-KR" sz="2000" dirty="0"/>
              <a:t>(link, </a:t>
            </a:r>
            <a:r>
              <a:rPr lang="ko-KR" altLang="en-US" sz="2000" dirty="0"/>
              <a:t>고리</a:t>
            </a:r>
            <a:r>
              <a:rPr lang="en-US" altLang="ko-KR" sz="2000" dirty="0"/>
              <a:t>)</a:t>
            </a:r>
            <a:r>
              <a:rPr lang="ko-KR" altLang="en-US" sz="2000" dirty="0"/>
              <a:t>라고 줄여 말하기도 한다</a:t>
            </a:r>
            <a:r>
              <a:rPr lang="en-US" altLang="ko-KR" sz="2000" dirty="0"/>
              <a:t>. </a:t>
            </a:r>
            <a:r>
              <a:rPr lang="ko-KR" altLang="en-US" sz="2000" dirty="0"/>
              <a:t>한마디로 누르면 웹 사이트나 프로그램 등으로 이동하는 것이다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dirty="0"/>
              <a:t>하이퍼텍스트는 한 문서에서 다른 문서로 즉시 접근할 수 있는 텍스트이다</a:t>
            </a:r>
            <a:r>
              <a:rPr lang="en-US" altLang="ko-KR" sz="15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89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href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이동하고자 하는 파일의 위치</a:t>
            </a:r>
            <a:r>
              <a:rPr lang="en-US" altLang="ko-KR" sz="2000" dirty="0"/>
              <a:t>(</a:t>
            </a:r>
            <a:r>
              <a:rPr lang="ko-KR" altLang="en-US" sz="2000" dirty="0"/>
              <a:t>경로</a:t>
            </a:r>
            <a:r>
              <a:rPr lang="en-US" altLang="ko-KR" sz="2000" dirty="0"/>
              <a:t>)</a:t>
            </a:r>
            <a:r>
              <a:rPr lang="ko-KR" altLang="en-US" sz="2000" dirty="0"/>
              <a:t>를 값으로 받는다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AC64A2-C423-4E69-8853-30E1AC37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64" y="2852936"/>
            <a:ext cx="497627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5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디렉토리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파일의 경로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3E05DF7-C269-476B-ACE9-9EA480EB3EF8}"/>
              </a:ext>
            </a:extLst>
          </p:cNvPr>
          <p:cNvGraphicFramePr>
            <a:graphicFrameLocks noGrp="1"/>
          </p:cNvGraphicFramePr>
          <p:nvPr/>
        </p:nvGraphicFramePr>
        <p:xfrm>
          <a:off x="782623" y="1844824"/>
          <a:ext cx="81279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1212">
                  <a:extLst>
                    <a:ext uri="{9D8B030D-6E8A-4147-A177-3AD203B41FA5}">
                      <a16:colId xmlns:a16="http://schemas.microsoft.com/office/drawing/2014/main" val="70334567"/>
                    </a:ext>
                  </a:extLst>
                </a:gridCol>
                <a:gridCol w="3837454">
                  <a:extLst>
                    <a:ext uri="{9D8B030D-6E8A-4147-A177-3AD203B41FA5}">
                      <a16:colId xmlns:a16="http://schemas.microsoft.com/office/drawing/2014/main" val="173339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274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루트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파일 시스템 계층 최상위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00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홈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시스템의 사용자에게 할당된 개별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C:\Users\{</a:t>
                      </a:r>
                      <a:r>
                        <a:rPr lang="ko-KR" altLang="en-US" sz="1300" b="0" dirty="0" err="1"/>
                        <a:t>계정명</a:t>
                      </a:r>
                      <a:r>
                        <a:rPr lang="en-US" altLang="ko-KR" sz="1300" b="0" dirty="0"/>
                        <a:t>}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20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중인 파일의 위치한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디렉토리의 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8928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7427694-0560-4EBF-8857-B46B0109CF1C}"/>
              </a:ext>
            </a:extLst>
          </p:cNvPr>
          <p:cNvGraphicFramePr>
            <a:graphicFrameLocks noGrp="1"/>
          </p:cNvGraphicFramePr>
          <p:nvPr/>
        </p:nvGraphicFramePr>
        <p:xfrm>
          <a:off x="782624" y="4437112"/>
          <a:ext cx="8127998" cy="9759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170">
                  <a:extLst>
                    <a:ext uri="{9D8B030D-6E8A-4147-A177-3AD203B41FA5}">
                      <a16:colId xmlns:a16="http://schemas.microsoft.com/office/drawing/2014/main" val="2347420877"/>
                    </a:ext>
                  </a:extLst>
                </a:gridCol>
                <a:gridCol w="3271914">
                  <a:extLst>
                    <a:ext uri="{9D8B030D-6E8A-4147-A177-3AD203B41FA5}">
                      <a16:colId xmlns:a16="http://schemas.microsoft.com/office/drawing/2014/main" val="3004166223"/>
                    </a:ext>
                  </a:extLst>
                </a:gridCol>
                <a:gridCol w="3271914">
                  <a:extLst>
                    <a:ext uri="{9D8B030D-6E8A-4147-A177-3AD203B41FA5}">
                      <a16:colId xmlns:a16="http://schemas.microsoft.com/office/drawing/2014/main" val="3063406605"/>
                    </a:ext>
                  </a:extLst>
                </a:gridCol>
              </a:tblGrid>
              <a:tr h="4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절대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디렉토리와 관계없이 특정 파일의 절대적인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hlinkClick r:id="rId2"/>
                        </a:rPr>
                        <a:t>http://www.google.com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c:\users\test\Desktop\index.html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568955"/>
                  </a:ext>
                </a:extLst>
              </a:tr>
              <a:tr h="487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상대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디렉토리를 기준으로 특정 파일의 상대적인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./index.html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../route/second.html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5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950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/>
              <a:t>href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속성에서 사용 가능한 값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F0BEAEB-5166-4006-AD75-A3F90B258AE0}"/>
              </a:ext>
            </a:extLst>
          </p:cNvPr>
          <p:cNvGraphicFramePr>
            <a:graphicFrameLocks noGrp="1"/>
          </p:cNvGraphicFramePr>
          <p:nvPr/>
        </p:nvGraphicFramePr>
        <p:xfrm>
          <a:off x="647207" y="1889790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948379959"/>
                    </a:ext>
                  </a:extLst>
                </a:gridCol>
                <a:gridCol w="6280458">
                  <a:extLst>
                    <a:ext uri="{9D8B030D-6E8A-4147-A177-3AD203B41FA5}">
                      <a16:colId xmlns:a16="http://schemas.microsoft.com/office/drawing/2014/main" val="378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절대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웹사이트의 </a:t>
                      </a:r>
                      <a:r>
                        <a:rPr lang="en-US" altLang="ko-KR" sz="1500" b="0" dirty="0"/>
                        <a:t>URL(http://www.google.com)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상대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자신의 위치를 기준으로 한 대상 </a:t>
                      </a:r>
                      <a:r>
                        <a:rPr lang="en-US" altLang="ko-KR" sz="1500" b="0" dirty="0"/>
                        <a:t>URL (html/index.html)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Fragment identifier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페이지 내의 특정 </a:t>
                      </a:r>
                      <a:r>
                        <a:rPr lang="en-US" altLang="ko-KR" sz="1500" b="0" dirty="0"/>
                        <a:t>id </a:t>
                      </a:r>
                      <a:r>
                        <a:rPr lang="ko-KR" altLang="en-US" sz="1500" b="0" dirty="0"/>
                        <a:t>요소에 대한 링크 </a:t>
                      </a:r>
                      <a:r>
                        <a:rPr lang="en-US" altLang="ko-KR" sz="1500" b="0" dirty="0"/>
                        <a:t>(#{id</a:t>
                      </a:r>
                      <a:r>
                        <a:rPr lang="ko-KR" altLang="en-US" sz="1500" b="0" dirty="0"/>
                        <a:t>값</a:t>
                      </a:r>
                      <a:r>
                        <a:rPr lang="en-US" altLang="ko-KR" sz="1500" b="0" dirty="0"/>
                        <a:t>})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mailto: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script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javascript:alert</a:t>
                      </a:r>
                      <a:r>
                        <a:rPr lang="en-US" altLang="ko-KR" sz="1500" b="0" dirty="0"/>
                        <a:t>(‘test’);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34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table tag</a:t>
            </a:r>
            <a:r>
              <a:rPr lang="ko-KR" altLang="en-US" sz="2000" dirty="0"/>
              <a:t>는 웹상 테이블을 생성 시킨다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table : </a:t>
            </a:r>
            <a:r>
              <a:rPr lang="ko-KR" altLang="en-US" sz="2000" dirty="0"/>
              <a:t>표를 감싸는 태그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tr : </a:t>
            </a:r>
            <a:r>
              <a:rPr lang="ko-KR" altLang="en-US" sz="2000" dirty="0"/>
              <a:t>표의 행을 나타내는 태그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th</a:t>
            </a:r>
            <a:r>
              <a:rPr lang="en-US" altLang="ko-KR" sz="2000" dirty="0"/>
              <a:t>: </a:t>
            </a:r>
            <a:r>
              <a:rPr lang="ko-KR" altLang="en-US" sz="2000" dirty="0"/>
              <a:t>표의 열을 나타내는 태그 중 제목을 표현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td: </a:t>
            </a:r>
            <a:r>
              <a:rPr lang="ko-KR" altLang="en-US" sz="2000" dirty="0"/>
              <a:t>표의 열을 나타내는 태그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39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Table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399576-BC21-4F6F-8170-1FF29242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5" y="1833647"/>
            <a:ext cx="3705141" cy="3820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47D26A-9E2F-43DA-B882-36583CE5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35" y="2905673"/>
            <a:ext cx="373432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4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ko-KR" altLang="en-US" dirty="0"/>
              <a:t>웹 서버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/>
          <a:lstStyle/>
          <a:p>
            <a:r>
              <a:rPr lang="ko-KR" altLang="en-US" dirty="0"/>
              <a:t>웹서버란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/</a:t>
            </a:r>
            <a:r>
              <a:rPr lang="ko-KR" altLang="en-US" dirty="0"/>
              <a:t> 동적 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1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86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form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form Tag</a:t>
            </a:r>
            <a:r>
              <a:rPr lang="ko-KR" altLang="en-US" sz="2000" dirty="0"/>
              <a:t>는 유저가 입력한 데이터를 수집하기 위하여 사용된다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입력 방식으로는 </a:t>
            </a:r>
            <a:r>
              <a:rPr lang="en-US" altLang="ko-KR" sz="2000" dirty="0"/>
              <a:t>input, </a:t>
            </a:r>
            <a:r>
              <a:rPr lang="en-US" altLang="ko-KR" sz="2000" dirty="0" err="1"/>
              <a:t>textarea</a:t>
            </a:r>
            <a:r>
              <a:rPr lang="en-US" altLang="ko-KR" sz="2000" dirty="0"/>
              <a:t>, button, select, checkbox, radio button, submit button</a:t>
            </a:r>
            <a:r>
              <a:rPr lang="ko-KR" altLang="en-US" sz="2000" dirty="0"/>
              <a:t>등 태그들이 있다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속성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action : </a:t>
            </a:r>
            <a:r>
              <a:rPr lang="ko-KR" altLang="en-US" sz="1600" dirty="0"/>
              <a:t>입력 데이터가 전송될 </a:t>
            </a:r>
            <a:r>
              <a:rPr lang="en-US" altLang="ko-KR" sz="1600" dirty="0"/>
              <a:t>URL </a:t>
            </a:r>
            <a:r>
              <a:rPr lang="ko-KR" altLang="en-US" sz="1600" dirty="0"/>
              <a:t>지정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method : </a:t>
            </a:r>
            <a:r>
              <a:rPr lang="ko-KR" altLang="en-US" sz="1600" dirty="0"/>
              <a:t>입력 데이터 전달 방식 지정 </a:t>
            </a:r>
            <a:r>
              <a:rPr lang="en-US" altLang="ko-KR" sz="1600" dirty="0"/>
              <a:t>( get / post )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353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form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get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전송 </a:t>
            </a:r>
            <a:r>
              <a:rPr lang="en-US" altLang="ko-KR" sz="1600" dirty="0"/>
              <a:t>URL</a:t>
            </a:r>
            <a:r>
              <a:rPr lang="ko-KR" altLang="en-US" sz="1600" dirty="0"/>
              <a:t>에 입력 데이터를 </a:t>
            </a:r>
            <a:r>
              <a:rPr lang="ko-KR" altLang="en-US" sz="1600" dirty="0" err="1"/>
              <a:t>쿼리스트링</a:t>
            </a:r>
            <a:r>
              <a:rPr lang="ko-KR" altLang="en-US" sz="1600" dirty="0"/>
              <a:t> 형식으로 보내는 방식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전송 </a:t>
            </a:r>
            <a:r>
              <a:rPr lang="en-US" altLang="ko-KR" sz="1600" dirty="0"/>
              <a:t>URL </a:t>
            </a:r>
            <a:r>
              <a:rPr lang="ko-KR" altLang="en-US" sz="1600" dirty="0"/>
              <a:t>바로 뒤에 ‘</a:t>
            </a:r>
            <a:r>
              <a:rPr lang="en-US" altLang="ko-KR" sz="1600" dirty="0"/>
              <a:t>?’</a:t>
            </a:r>
            <a:r>
              <a:rPr lang="ko-KR" altLang="en-US" sz="1600" dirty="0"/>
              <a:t>를 통하여 데이터의 시작을 알리고 ‘</a:t>
            </a:r>
            <a:r>
              <a:rPr lang="en-US" altLang="ko-KR" sz="1600" dirty="0"/>
              <a:t>key=value’ </a:t>
            </a:r>
            <a:r>
              <a:rPr lang="ko-KR" altLang="en-US" sz="1600" dirty="0"/>
              <a:t>형태의 데이터를 추가한다</a:t>
            </a:r>
            <a:r>
              <a:rPr lang="en-US" altLang="ko-KR" sz="1600" dirty="0"/>
              <a:t>.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URL</a:t>
            </a:r>
            <a:r>
              <a:rPr lang="ko-KR" altLang="en-US" sz="1600" dirty="0"/>
              <a:t>에 전송 데이터가 노출되기 때문에 보안에 문제가 있을 수 있으며 전송할 수 있는 데이터의 한계가 존재한다</a:t>
            </a:r>
            <a:r>
              <a:rPr lang="en-US" altLang="ko-KR" sz="1600" dirty="0"/>
              <a:t>. ( </a:t>
            </a:r>
            <a:r>
              <a:rPr lang="ko-KR" altLang="en-US" sz="1600" dirty="0"/>
              <a:t>최대 </a:t>
            </a:r>
            <a:r>
              <a:rPr lang="en-US" altLang="ko-KR" sz="1600" dirty="0"/>
              <a:t>255</a:t>
            </a:r>
            <a:r>
              <a:rPr lang="ko-KR" altLang="en-US" sz="1600" dirty="0"/>
              <a:t>자 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post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get </a:t>
            </a:r>
            <a:r>
              <a:rPr lang="ko-KR" altLang="en-US" sz="1600" dirty="0"/>
              <a:t>형식과 다르게 </a:t>
            </a:r>
            <a:r>
              <a:rPr lang="en-US" altLang="ko-KR" sz="1600" dirty="0"/>
              <a:t>request body</a:t>
            </a:r>
            <a:r>
              <a:rPr lang="ko-KR" altLang="en-US" sz="1600" dirty="0"/>
              <a:t>에 데이터를 담아 보내는 방식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1600" dirty="0"/>
              <a:t>URL</a:t>
            </a:r>
            <a:r>
              <a:rPr lang="ko-KR" altLang="en-US" sz="1600" dirty="0"/>
              <a:t>에 전송 데이터가 노출되지 않아 보안적으로는 뛰어나지만 </a:t>
            </a:r>
            <a:r>
              <a:rPr lang="en-US" altLang="ko-KR" sz="1600" dirty="0"/>
              <a:t>get </a:t>
            </a:r>
            <a:r>
              <a:rPr lang="ko-KR" altLang="en-US" sz="1600" dirty="0"/>
              <a:t>형식에 비해 속도가 느리다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091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input type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FBF71FF-70DE-4C95-B1CE-DD26CA43E1EC}"/>
              </a:ext>
            </a:extLst>
          </p:cNvPr>
          <p:cNvGraphicFramePr>
            <a:graphicFrameLocks noGrp="1"/>
          </p:cNvGraphicFramePr>
          <p:nvPr/>
        </p:nvGraphicFramePr>
        <p:xfrm>
          <a:off x="755576" y="2060848"/>
          <a:ext cx="3489911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Button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버튼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Color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색상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Date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날짜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년월일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Email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이메일 입력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File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파일 선택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Image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이미지로 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Morth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월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9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숫자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Password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비밀번호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7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 </a:t>
                      </a:r>
                      <a:r>
                        <a:rPr lang="ko-KR" altLang="en-US" sz="1200" b="0" dirty="0"/>
                        <a:t>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6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Range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범위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4335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E5E69B0-ADCA-44F1-B504-509001D9EA0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060848"/>
          <a:ext cx="3489912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Reset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초기화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Search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검색어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Submit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제출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전화번호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Text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Time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Week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주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9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11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input type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9E5F5-4888-4405-B297-A668681D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04" y="1777902"/>
            <a:ext cx="4173112" cy="4594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40178C-A1B7-431F-85AA-3D127928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87" y="1653614"/>
            <a:ext cx="1986614" cy="48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7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select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여러 개의 리스트 중 여러 개의 아이템을 선택할 때 사용된다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서버에 전송되는 데이터는 </a:t>
            </a:r>
            <a:r>
              <a:rPr lang="en-US" altLang="ko-KR" sz="2000" dirty="0"/>
              <a:t>select </a:t>
            </a:r>
            <a:r>
              <a:rPr lang="ko-KR" altLang="en-US" sz="2000" dirty="0"/>
              <a:t>요소의 </a:t>
            </a:r>
            <a:r>
              <a:rPr lang="en-US" altLang="ko-KR" sz="2000" dirty="0"/>
              <a:t>name</a:t>
            </a:r>
            <a:r>
              <a:rPr lang="ko-KR" altLang="en-US" sz="2000" dirty="0"/>
              <a:t>을 속성의 키 값으로</a:t>
            </a:r>
            <a:r>
              <a:rPr lang="en-US" altLang="ko-KR" sz="2000" dirty="0"/>
              <a:t>, option </a:t>
            </a:r>
            <a:r>
              <a:rPr lang="ko-KR" altLang="en-US" sz="2000" dirty="0"/>
              <a:t>요소의 </a:t>
            </a:r>
            <a:r>
              <a:rPr lang="en-US" altLang="ko-KR" sz="2000" dirty="0"/>
              <a:t>value</a:t>
            </a:r>
            <a:r>
              <a:rPr lang="ko-KR" altLang="en-US" sz="2000" dirty="0"/>
              <a:t>를 </a:t>
            </a:r>
            <a:r>
              <a:rPr lang="en-US" altLang="ko-KR" sz="2000" dirty="0"/>
              <a:t>key </a:t>
            </a:r>
            <a:r>
              <a:rPr lang="ko-KR" altLang="en-US" sz="2000" dirty="0"/>
              <a:t>값으로 하여 </a:t>
            </a:r>
            <a:r>
              <a:rPr lang="en-US" altLang="ko-KR" sz="2000" dirty="0"/>
              <a:t>key=value </a:t>
            </a:r>
            <a:r>
              <a:rPr lang="ko-KR" altLang="en-US" sz="2000" dirty="0"/>
              <a:t>형태로 전송된다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	select</a:t>
            </a:r>
            <a:r>
              <a:rPr lang="ko-KR" altLang="en-US" sz="2000" dirty="0"/>
              <a:t>에서 사용하는 태그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9EB78F-C936-4184-9DC2-2BE8FDE0AD84}"/>
              </a:ext>
            </a:extLst>
          </p:cNvPr>
          <p:cNvGraphicFramePr>
            <a:graphicFrameLocks noGrp="1"/>
          </p:cNvGraphicFramePr>
          <p:nvPr/>
        </p:nvGraphicFramePr>
        <p:xfrm>
          <a:off x="2827044" y="4437112"/>
          <a:ext cx="348991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optgroup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r>
                        <a:rPr lang="ko-KR" altLang="en-US" sz="1200" b="0" dirty="0"/>
                        <a:t>을 그룹화하여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1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select</a:t>
            </a:r>
            <a:endParaRPr lang="en-US" altLang="ko-KR" sz="20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92C82C-56AA-4AB4-A90D-D7CF146B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9470"/>
            <a:ext cx="4177681" cy="2719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4ED9A5-7242-4DEE-8C5C-EEB8164C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16" y="2566867"/>
            <a:ext cx="13432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1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FF6A-6496-4A9E-BAEF-F782F9080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CSS </a:t>
            </a:r>
            <a:r>
              <a:rPr lang="ko-KR" altLang="en-US" dirty="0"/>
              <a:t>적용 방법</a:t>
            </a:r>
            <a:endParaRPr lang="en-US" altLang="ko-KR" dirty="0"/>
          </a:p>
          <a:p>
            <a:r>
              <a:rPr lang="ko-KR" altLang="en-US" dirty="0"/>
              <a:t>문법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61BE0-67F4-4725-A08D-E297C87BB998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3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39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란</a:t>
            </a:r>
            <a:r>
              <a:rPr lang="en-US" altLang="ko-KR" sz="1700" b="1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CSS(Cascading Style Sheets)</a:t>
            </a:r>
            <a:r>
              <a:rPr lang="ko-KR" altLang="en-US" sz="1700" dirty="0"/>
              <a:t>는 </a:t>
            </a:r>
            <a:r>
              <a:rPr lang="en-US" altLang="ko-KR" sz="1700" dirty="0"/>
              <a:t>HTML</a:t>
            </a:r>
            <a:r>
              <a:rPr lang="ko-KR" altLang="en-US" sz="1700" dirty="0"/>
              <a:t>이나 </a:t>
            </a:r>
            <a:r>
              <a:rPr lang="en-US" altLang="ko-KR" sz="1700" dirty="0"/>
              <a:t>XML</a:t>
            </a:r>
            <a:r>
              <a:rPr lang="ko-KR" altLang="en-US" sz="1700" dirty="0"/>
              <a:t>과 같은 구조화 된 문서</a:t>
            </a:r>
            <a:r>
              <a:rPr lang="en-US" altLang="ko-KR" sz="1700" dirty="0"/>
              <a:t>(Document)</a:t>
            </a:r>
            <a:r>
              <a:rPr lang="ko-KR" altLang="en-US" sz="1700" dirty="0"/>
              <a:t>를 화면</a:t>
            </a:r>
            <a:r>
              <a:rPr lang="en-US" altLang="ko-KR" sz="1700" dirty="0"/>
              <a:t>, </a:t>
            </a:r>
            <a:r>
              <a:rPr lang="ko-KR" altLang="en-US" sz="1700" dirty="0"/>
              <a:t>종이 등에 어떻게 렌더링할 것인지를 정의하기 위한 언어이다</a:t>
            </a:r>
            <a:r>
              <a:rPr lang="en-US" altLang="ko-KR" sz="1700" dirty="0"/>
              <a:t>. </a:t>
            </a:r>
            <a:r>
              <a:rPr lang="ko-KR" altLang="en-US" sz="1700" dirty="0"/>
              <a:t>즉</a:t>
            </a:r>
            <a:r>
              <a:rPr lang="en-US" altLang="ko-KR" sz="1700" dirty="0"/>
              <a:t>, CSS</a:t>
            </a:r>
            <a:r>
              <a:rPr lang="ko-KR" altLang="en-US" sz="1700" dirty="0"/>
              <a:t>는 </a:t>
            </a:r>
            <a:r>
              <a:rPr lang="en-US" altLang="ko-KR" sz="1700" dirty="0"/>
              <a:t>HTML</a:t>
            </a:r>
            <a:r>
              <a:rPr lang="ko-KR" altLang="en-US" sz="1700" dirty="0"/>
              <a:t>의 각 요소</a:t>
            </a:r>
            <a:r>
              <a:rPr lang="en-US" altLang="ko-KR" sz="1700" dirty="0"/>
              <a:t>(Element)</a:t>
            </a:r>
            <a:r>
              <a:rPr lang="ko-KR" altLang="en-US" sz="1700" dirty="0"/>
              <a:t>의 </a:t>
            </a:r>
            <a:r>
              <a:rPr lang="en-US" altLang="ko-KR" sz="1700" dirty="0"/>
              <a:t>style(design, layout </a:t>
            </a:r>
            <a:r>
              <a:rPr lang="en-US" altLang="ko-KR" sz="1700" dirty="0" err="1"/>
              <a:t>etc</a:t>
            </a:r>
            <a:r>
              <a:rPr lang="en-US" altLang="ko-KR" sz="1700" dirty="0"/>
              <a:t>)</a:t>
            </a:r>
            <a:r>
              <a:rPr lang="ko-KR" altLang="en-US" sz="1700" dirty="0"/>
              <a:t>을 정의하여 화면</a:t>
            </a:r>
            <a:r>
              <a:rPr lang="en-US" altLang="ko-KR" sz="1700" dirty="0"/>
              <a:t>(Screen) </a:t>
            </a:r>
            <a:r>
              <a:rPr lang="ko-KR" altLang="en-US" sz="1700" dirty="0"/>
              <a:t>등에 어떻게 렌더링하면 되는지 브라우저에게 설명하기 위한 언어이다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HTML5</a:t>
            </a:r>
            <a:r>
              <a:rPr lang="ko-KR" altLang="en-US" sz="1700" dirty="0"/>
              <a:t>에서는 </a:t>
            </a:r>
            <a:r>
              <a:rPr lang="en-US" altLang="ko-KR" sz="1700" dirty="0"/>
              <a:t>HTML</a:t>
            </a:r>
            <a:r>
              <a:rPr lang="ko-KR" altLang="en-US" sz="1700" dirty="0"/>
              <a:t>는 정보와 구조화</a:t>
            </a:r>
            <a:r>
              <a:rPr lang="en-US" altLang="ko-KR" sz="1700" dirty="0"/>
              <a:t>, CSS</a:t>
            </a:r>
            <a:r>
              <a:rPr lang="ko-KR" altLang="en-US" sz="1700" dirty="0"/>
              <a:t>는 </a:t>
            </a:r>
            <a:r>
              <a:rPr lang="en-US" altLang="ko-KR" sz="1700" dirty="0"/>
              <a:t>styling</a:t>
            </a:r>
            <a:r>
              <a:rPr lang="ko-KR" altLang="en-US" sz="1700" dirty="0"/>
              <a:t>의 정의라는 본연의 임무에 충실한 명확한 구분이 이루어졌다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368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적용 방법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Link Style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	</a:t>
            </a:r>
            <a:r>
              <a:rPr lang="ko-KR" altLang="en-US" sz="1700" dirty="0"/>
              <a:t>외부에 있는 </a:t>
            </a:r>
            <a:r>
              <a:rPr lang="en-US" altLang="ko-KR" sz="1700" dirty="0"/>
              <a:t>CSS </a:t>
            </a:r>
            <a:r>
              <a:rPr lang="ko-KR" altLang="en-US" sz="1700" dirty="0"/>
              <a:t>파일을 </a:t>
            </a:r>
            <a:r>
              <a:rPr lang="ko-KR" altLang="en-US" sz="1700" dirty="0" err="1"/>
              <a:t>로드하는</a:t>
            </a:r>
            <a:r>
              <a:rPr lang="ko-KR" altLang="en-US" sz="1700" dirty="0"/>
              <a:t>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302041-BD6F-4C3D-BD40-A15D51C0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41" y="2742870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8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적용 방법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Embedding Style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	HTML </a:t>
            </a:r>
            <a:r>
              <a:rPr lang="ko-KR" altLang="en-US" sz="1700" dirty="0"/>
              <a:t>내부에 </a:t>
            </a:r>
            <a:r>
              <a:rPr lang="en-US" altLang="ko-KR" sz="1700" dirty="0"/>
              <a:t>CSS</a:t>
            </a:r>
            <a:r>
              <a:rPr lang="ko-KR" altLang="en-US" sz="1700" dirty="0"/>
              <a:t>를 포함시키는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6B921-B7FA-4B5A-BF8E-09E77446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08" y="2492896"/>
            <a:ext cx="2924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4780994C-9BBC-4F68-9FC1-64AA395B6B2F}"/>
              </a:ext>
            </a:extLst>
          </p:cNvPr>
          <p:cNvSpPr txBox="1">
            <a:spLocks/>
          </p:cNvSpPr>
          <p:nvPr/>
        </p:nvSpPr>
        <p:spPr>
          <a:xfrm>
            <a:off x="368793" y="1115884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/>
              <a:t>웹 서버는 하드웨어 </a:t>
            </a:r>
            <a:r>
              <a:rPr lang="en-US" altLang="ko-KR"/>
              <a:t>, </a:t>
            </a:r>
            <a:r>
              <a:rPr lang="ko-KR" altLang="en-US"/>
              <a:t>소프트웨어 두 가지 측면으로 구분 할 수 있다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/>
              <a:t>하드웨어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웹사이트의 컴포넌트 파일들을 저장하는 컴퓨터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컴포넌트 파일에는 </a:t>
            </a:r>
            <a:r>
              <a:rPr lang="en-US" altLang="ko-KR"/>
              <a:t>HTML, Image, CSS, Javascript</a:t>
            </a:r>
            <a:r>
              <a:rPr lang="ko-KR" altLang="en-US"/>
              <a:t>가 존재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컴포넌트 파일을 인터넷을 통해 클라이언트에게 전달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/>
              <a:t>소프트웨어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사용자가 어떻게 호스트 파일들에 접근하는지 관리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웹 서버는 주소 </a:t>
            </a:r>
            <a:r>
              <a:rPr lang="en-US" altLang="ko-KR"/>
              <a:t>HTTP </a:t>
            </a:r>
            <a:r>
              <a:rPr lang="ko-KR" altLang="en-US"/>
              <a:t>프로토콜을 사용하여 클라이언트의 요청을 처리 및 응답</a:t>
            </a:r>
          </a:p>
          <a:p>
            <a:endParaRPr lang="ko-KR" altLang="en-US" dirty="0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F69D7BD3-7E29-4123-8EC0-64AE1B8B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서버란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034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적용 방법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Inline Style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	HTML</a:t>
            </a:r>
            <a:r>
              <a:rPr lang="ko-KR" altLang="en-US" sz="1700" dirty="0"/>
              <a:t>요소의 </a:t>
            </a:r>
            <a:r>
              <a:rPr lang="en-US" altLang="ko-KR" sz="1700" dirty="0"/>
              <a:t>style</a:t>
            </a:r>
            <a:r>
              <a:rPr lang="ko-KR" altLang="en-US" sz="1700" dirty="0"/>
              <a:t>에 </a:t>
            </a:r>
            <a:r>
              <a:rPr lang="en-US" altLang="ko-KR" sz="1700" dirty="0"/>
              <a:t>CSS</a:t>
            </a:r>
            <a:r>
              <a:rPr lang="ko-KR" altLang="en-US" sz="1700" dirty="0"/>
              <a:t>를 기술하는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E090CE-3A93-4100-89CA-B34915C5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12" y="2985792"/>
            <a:ext cx="502037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18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p</a:t>
            </a:r>
            <a:r>
              <a:rPr lang="ko-KR" altLang="en-US" sz="1700" dirty="0"/>
              <a:t>태그의 글자의 크기는 </a:t>
            </a:r>
            <a:r>
              <a:rPr lang="en-US" altLang="ko-KR" sz="1700" dirty="0"/>
              <a:t>12px, </a:t>
            </a:r>
            <a:r>
              <a:rPr lang="ko-KR" altLang="en-US" sz="1700" dirty="0"/>
              <a:t>글자의 색은 </a:t>
            </a:r>
            <a:r>
              <a:rPr lang="en-US" altLang="ko-KR" sz="1700" dirty="0"/>
              <a:t>white</a:t>
            </a:r>
            <a:r>
              <a:rPr lang="ko-KR" altLang="en-US" sz="1700" dirty="0"/>
              <a:t>로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 err="1"/>
              <a:t>셀렉터는</a:t>
            </a:r>
            <a:r>
              <a:rPr lang="ko-KR" altLang="en-US" sz="1700" dirty="0"/>
              <a:t> </a:t>
            </a:r>
            <a:r>
              <a:rPr lang="en-US" altLang="ko-KR" sz="1700" dirty="0"/>
              <a:t>HTML </a:t>
            </a:r>
            <a:r>
              <a:rPr lang="ko-KR" altLang="en-US" sz="1700" dirty="0"/>
              <a:t>요소를 지정한다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복수의 </a:t>
            </a:r>
            <a:r>
              <a:rPr lang="ko-KR" altLang="en-US" sz="1700" dirty="0" err="1"/>
              <a:t>셀렉터를</a:t>
            </a:r>
            <a:r>
              <a:rPr lang="ko-KR" altLang="en-US" sz="1700" dirty="0"/>
              <a:t> 지정하는 경우는 </a:t>
            </a:r>
            <a:r>
              <a:rPr lang="en-US" altLang="ko-KR" sz="1700" dirty="0"/>
              <a:t>(,)</a:t>
            </a:r>
            <a:r>
              <a:rPr lang="ko-KR" altLang="en-US" sz="1700" dirty="0"/>
              <a:t>로 구분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h1, p { color : white; 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BA36411-C232-4159-B794-EBF5EF70A0DC}"/>
              </a:ext>
            </a:extLst>
          </p:cNvPr>
          <p:cNvGrpSpPr/>
          <p:nvPr/>
        </p:nvGrpSpPr>
        <p:grpSpPr>
          <a:xfrm>
            <a:off x="458956" y="1844824"/>
            <a:ext cx="8520600" cy="1340104"/>
            <a:chOff x="1835700" y="2132856"/>
            <a:chExt cx="8520600" cy="1340104"/>
          </a:xfrm>
        </p:grpSpPr>
        <p:sp>
          <p:nvSpPr>
            <p:cNvPr id="7" name="Google Shape;174;p33">
              <a:extLst>
                <a:ext uri="{FF2B5EF4-FFF2-40B4-BE49-F238E27FC236}">
                  <a16:creationId xmlns:a16="http://schemas.microsoft.com/office/drawing/2014/main" id="{822FA570-5062-4625-B836-4861FE0A78F1}"/>
                </a:ext>
              </a:extLst>
            </p:cNvPr>
            <p:cNvSpPr txBox="1">
              <a:spLocks/>
            </p:cNvSpPr>
            <p:nvPr/>
          </p:nvSpPr>
          <p:spPr>
            <a:xfrm>
              <a:off x="1835700" y="2132856"/>
              <a:ext cx="85206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2400" b="1" dirty="0">
                  <a:highlight>
                    <a:schemeClr val="lt1"/>
                  </a:highlight>
                </a:rPr>
                <a:t>p{ color : white; font-size : 12px; }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641C9A6-3153-448E-A560-A909D34B3AE0}"/>
                </a:ext>
              </a:extLst>
            </p:cNvPr>
            <p:cNvCxnSpPr/>
            <p:nvPr/>
          </p:nvCxnSpPr>
          <p:spPr>
            <a:xfrm>
              <a:off x="3698081" y="2705556"/>
              <a:ext cx="0" cy="490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3E6A630-AD18-4C5A-B3BC-CC64F6E48458}"/>
                </a:ext>
              </a:extLst>
            </p:cNvPr>
            <p:cNvCxnSpPr>
              <a:cxnSpLocks/>
            </p:cNvCxnSpPr>
            <p:nvPr/>
          </p:nvCxnSpPr>
          <p:spPr>
            <a:xfrm>
              <a:off x="3609975" y="2665075"/>
              <a:ext cx="1762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AEEAD99-A292-4D6C-A68A-E95075FF6086}"/>
                </a:ext>
              </a:extLst>
            </p:cNvPr>
            <p:cNvCxnSpPr/>
            <p:nvPr/>
          </p:nvCxnSpPr>
          <p:spPr>
            <a:xfrm>
              <a:off x="4038600" y="2665075"/>
              <a:ext cx="7191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803BB8C-FED5-4822-AFB3-0046C2145047}"/>
                </a:ext>
              </a:extLst>
            </p:cNvPr>
            <p:cNvCxnSpPr/>
            <p:nvPr/>
          </p:nvCxnSpPr>
          <p:spPr>
            <a:xfrm>
              <a:off x="4376738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6591A6F-AB0F-4490-8069-83D663336D1A}"/>
                </a:ext>
              </a:extLst>
            </p:cNvPr>
            <p:cNvCxnSpPr/>
            <p:nvPr/>
          </p:nvCxnSpPr>
          <p:spPr>
            <a:xfrm>
              <a:off x="5091113" y="2665075"/>
              <a:ext cx="823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C8D0888-2E1B-4EAA-A3F1-98830E6C869A}"/>
                </a:ext>
              </a:extLst>
            </p:cNvPr>
            <p:cNvCxnSpPr/>
            <p:nvPr/>
          </p:nvCxnSpPr>
          <p:spPr>
            <a:xfrm>
              <a:off x="5486400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29ED63-8A77-4EF1-AE76-A6624B4BD679}"/>
                </a:ext>
              </a:extLst>
            </p:cNvPr>
            <p:cNvSpPr txBox="1"/>
            <p:nvPr/>
          </p:nvSpPr>
          <p:spPr>
            <a:xfrm>
              <a:off x="3374915" y="31959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셀렉터</a:t>
              </a:r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C16D12-E710-4AC7-8006-65EE7BFA675C}"/>
                </a:ext>
              </a:extLst>
            </p:cNvPr>
            <p:cNvSpPr txBox="1"/>
            <p:nvPr/>
          </p:nvSpPr>
          <p:spPr>
            <a:xfrm>
              <a:off x="3976628" y="31959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프로퍼티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ABA284-ECEE-4B3A-B9F1-BFE2C41F78A4}"/>
                </a:ext>
              </a:extLst>
            </p:cNvPr>
            <p:cNvSpPr txBox="1"/>
            <p:nvPr/>
          </p:nvSpPr>
          <p:spPr>
            <a:xfrm>
              <a:off x="5317123" y="319596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052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*  </a:t>
            </a:r>
            <a:r>
              <a:rPr lang="en-US" altLang="ko-KR" sz="1700" dirty="0"/>
              <a:t>-&gt; </a:t>
            </a:r>
            <a:r>
              <a:rPr lang="ko-KR" altLang="en-US" sz="1700" dirty="0"/>
              <a:t>문서내의 모든 요소에 적용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F39E3EA-4699-485F-93FB-247EA1BF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2762636" cy="217200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F4D780-0FBD-4318-9FFA-9A8B3444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51" y="2983501"/>
            <a:ext cx="22672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83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 err="1"/>
              <a:t>태그명</a:t>
            </a:r>
            <a:r>
              <a:rPr lang="ko-KR" altLang="en-US" sz="1700" dirty="0"/>
              <a:t>  </a:t>
            </a:r>
            <a:r>
              <a:rPr lang="en-US" altLang="ko-KR" sz="1700" dirty="0"/>
              <a:t>-&gt; </a:t>
            </a:r>
            <a:r>
              <a:rPr lang="ko-KR" altLang="en-US" sz="1700" dirty="0"/>
              <a:t>지정된 </a:t>
            </a:r>
            <a:r>
              <a:rPr lang="ko-KR" altLang="en-US" sz="1700" dirty="0" err="1"/>
              <a:t>태크명을</a:t>
            </a:r>
            <a:r>
              <a:rPr lang="ko-KR" altLang="en-US" sz="1700" dirty="0"/>
              <a:t> 가지는 요소만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D5C579-7AC0-438B-9EBC-D0998DD8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71" y="2636912"/>
            <a:ext cx="2724530" cy="2514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1A21B1-80B7-4ABC-9481-2AAA3F76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65" y="3008438"/>
            <a:ext cx="24768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3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#id </a:t>
            </a:r>
            <a:r>
              <a:rPr lang="ko-KR" altLang="en-US" sz="1700" dirty="0"/>
              <a:t>값  </a:t>
            </a:r>
            <a:r>
              <a:rPr lang="en-US" altLang="ko-KR" sz="1700" dirty="0"/>
              <a:t>-&gt; id </a:t>
            </a:r>
            <a:r>
              <a:rPr lang="ko-KR" altLang="en-US" sz="1700" dirty="0"/>
              <a:t>속성 값과 일치하는 요소에 적용</a:t>
            </a:r>
            <a:r>
              <a:rPr lang="en-US" altLang="ko-KR" sz="1700" dirty="0"/>
              <a:t>. id </a:t>
            </a:r>
            <a:r>
              <a:rPr lang="ko-KR" altLang="en-US" sz="1700" dirty="0"/>
              <a:t>속성값은 중복될 수 없는 유일한 값이다</a:t>
            </a:r>
            <a:r>
              <a:rPr lang="en-US" altLang="ko-KR" sz="1700" dirty="0"/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9D267D-FE00-4EF0-808A-DC44B865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39" y="2590167"/>
            <a:ext cx="3258005" cy="24863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9D1939-8D1C-4751-8929-37517073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36" y="2909299"/>
            <a:ext cx="219105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80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.class </a:t>
            </a:r>
            <a:r>
              <a:rPr lang="ko-KR" altLang="en-US" sz="1700" dirty="0"/>
              <a:t>값  </a:t>
            </a:r>
            <a:r>
              <a:rPr lang="en-US" altLang="ko-KR" sz="1700" dirty="0"/>
              <a:t>-&gt; class </a:t>
            </a:r>
            <a:r>
              <a:rPr lang="ko-KR" altLang="en-US" sz="1700" dirty="0"/>
              <a:t>값이 일치하는 요소에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E7A847-91F3-4EF3-BC2D-4C5E8D6D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8" y="2420888"/>
            <a:ext cx="3686689" cy="2829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56AA10-82CF-4F53-9071-758177E8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68" y="2987704"/>
            <a:ext cx="233395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8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복합 </a:t>
            </a:r>
            <a:r>
              <a:rPr lang="ko-KR" altLang="en-US" sz="1700" b="1" dirty="0" err="1"/>
              <a:t>셀렉터</a:t>
            </a:r>
            <a:r>
              <a:rPr lang="en-US" altLang="ko-KR" sz="1700" b="1" dirty="0"/>
              <a:t>(selector)</a:t>
            </a: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 err="1"/>
              <a:t>셀렉터</a:t>
            </a:r>
            <a:r>
              <a:rPr lang="en-US" altLang="ko-KR" sz="1700" dirty="0"/>
              <a:t>A </a:t>
            </a:r>
            <a:r>
              <a:rPr lang="ko-KR" altLang="en-US" sz="1700" dirty="0" err="1"/>
              <a:t>셀렉터</a:t>
            </a:r>
            <a:r>
              <a:rPr lang="en-US" altLang="ko-KR" sz="1700" dirty="0"/>
              <a:t>B -&gt; A</a:t>
            </a:r>
            <a:r>
              <a:rPr lang="ko-KR" altLang="en-US" sz="1700" dirty="0" err="1"/>
              <a:t>셀렉터의</a:t>
            </a:r>
            <a:r>
              <a:rPr lang="ko-KR" altLang="en-US" sz="1700" dirty="0"/>
              <a:t> 하위 요소 중 </a:t>
            </a:r>
            <a:r>
              <a:rPr lang="en-US" altLang="ko-KR" sz="1700" dirty="0"/>
              <a:t>B</a:t>
            </a:r>
            <a:r>
              <a:rPr lang="ko-KR" altLang="en-US" sz="1700" dirty="0"/>
              <a:t>에 적용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83607B-6AB9-4649-BA6D-1DB4957C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3" y="2492896"/>
            <a:ext cx="3086531" cy="29436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2BB1F1-43F2-4049-BA52-99490626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74" y="3074002"/>
            <a:ext cx="226726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7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CSS </a:t>
            </a:r>
            <a:r>
              <a:rPr lang="ko-KR" altLang="en-US" sz="1700" b="1" dirty="0"/>
              <a:t>크기 단위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CSS</a:t>
            </a:r>
            <a:r>
              <a:rPr lang="ko-KR" altLang="en-US" sz="1700" dirty="0"/>
              <a:t>에서 대표적으로 사용하는 크기 단위는 </a:t>
            </a:r>
            <a:r>
              <a:rPr lang="en-US" altLang="ko-KR" sz="1700" dirty="0"/>
              <a:t>px,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px -&gt; </a:t>
            </a:r>
            <a:r>
              <a:rPr lang="ko-KR" altLang="en-US" sz="1700" dirty="0"/>
              <a:t>절대값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 err="1"/>
              <a:t>em</a:t>
            </a:r>
            <a:r>
              <a:rPr lang="en-US" altLang="ko-KR" sz="1700" dirty="0"/>
              <a:t>, % -&gt; </a:t>
            </a:r>
            <a:r>
              <a:rPr lang="ko-KR" altLang="en-US" sz="1700" dirty="0" err="1"/>
              <a:t>상대값</a:t>
            </a:r>
            <a:endParaRPr lang="ko-KR" altLang="en-US" sz="17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대부분의 폰트 사이즈는 기본 </a:t>
            </a:r>
            <a:r>
              <a:rPr lang="en-US" altLang="ko-KR" sz="1700" dirty="0"/>
              <a:t>16px, 1em, 100%</a:t>
            </a:r>
            <a:r>
              <a:rPr lang="ko-KR" altLang="en-US" sz="1700" dirty="0"/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345794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px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px</a:t>
            </a:r>
            <a:r>
              <a:rPr lang="ko-KR" altLang="en-US" sz="1700" dirty="0"/>
              <a:t>의 원 의미는 화소 </a:t>
            </a:r>
            <a:r>
              <a:rPr lang="en-US" altLang="ko-KR" sz="1700" dirty="0"/>
              <a:t>1</a:t>
            </a:r>
            <a:r>
              <a:rPr lang="ko-KR" altLang="en-US" sz="1700" dirty="0"/>
              <a:t>개의 크기를 뜻한다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따라서 디바이스의 해상도에 따라 상대적인 크기를 갖는다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대부분 브라우저는 </a:t>
            </a:r>
            <a:r>
              <a:rPr lang="en-US" altLang="ko-KR" sz="1700" dirty="0"/>
              <a:t>1px</a:t>
            </a:r>
            <a:r>
              <a:rPr lang="ko-KR" altLang="en-US" sz="1700" dirty="0"/>
              <a:t>을 </a:t>
            </a:r>
            <a:r>
              <a:rPr lang="en-US" altLang="ko-KR" sz="1700" dirty="0"/>
              <a:t>1/96</a:t>
            </a:r>
            <a:r>
              <a:rPr lang="ko-KR" altLang="en-US" sz="1700" dirty="0"/>
              <a:t>의 절대 단위로 인식한다</a:t>
            </a:r>
            <a:r>
              <a:rPr lang="en-US" altLang="ko-KR" sz="17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3375E8-3CB1-43A9-A047-F59A5ED4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6" y="3430120"/>
            <a:ext cx="2395938" cy="25686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3344B7-D673-4D13-B3F6-F1CF1671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45" y="4561811"/>
            <a:ext cx="4983151" cy="3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7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%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지정된 사이즈에 상대적인 사이즈를 설정한다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9D6B2B-0410-41F5-A8DE-4B63D557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38" y="2780928"/>
            <a:ext cx="2735732" cy="27419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4BBDFA-F18A-4745-8BA2-3DBEEFA3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28" y="3785595"/>
            <a:ext cx="4562055" cy="7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2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E072E1E-7A49-4C89-AA67-8C4EFDC12771}"/>
              </a:ext>
            </a:extLst>
          </p:cNvPr>
          <p:cNvSpPr txBox="1">
            <a:spLocks/>
          </p:cNvSpPr>
          <p:nvPr/>
        </p:nvSpPr>
        <p:spPr>
          <a:xfrm>
            <a:off x="368793" y="3933056"/>
            <a:ext cx="8424863" cy="2439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50000"/>
              </a:lnSpc>
              <a:buFont typeface="Arial" pitchFamily="34" charset="0"/>
              <a:buNone/>
            </a:pPr>
            <a:r>
              <a:rPr lang="ko-KR" altLang="en-US"/>
              <a:t>브라우저가 웹 서버에서 불려진 파일을 필요로 할 때</a:t>
            </a:r>
            <a:r>
              <a:rPr lang="en-US" altLang="ko-KR"/>
              <a:t>, </a:t>
            </a:r>
            <a:r>
              <a:rPr lang="ko-KR" altLang="en-US"/>
              <a:t>브라우저는 </a:t>
            </a:r>
            <a:r>
              <a:rPr lang="en-US" altLang="ko-KR"/>
              <a:t>HTTP</a:t>
            </a:r>
            <a:r>
              <a:rPr lang="ko-KR" altLang="en-US"/>
              <a:t>를 통해 파일을 요청한다</a:t>
            </a:r>
            <a:r>
              <a:rPr lang="en-US" altLang="ko-KR"/>
              <a:t>. </a:t>
            </a:r>
            <a:r>
              <a:rPr lang="ko-KR" altLang="en-US"/>
              <a:t>요청이 올바른 웹 서버</a:t>
            </a:r>
            <a:r>
              <a:rPr lang="en-US" altLang="ko-KR"/>
              <a:t>(</a:t>
            </a:r>
            <a:r>
              <a:rPr lang="ko-KR" altLang="en-US"/>
              <a:t>하드웨어</a:t>
            </a:r>
            <a:r>
              <a:rPr lang="en-US" altLang="ko-KR"/>
              <a:t>)</a:t>
            </a:r>
            <a:r>
              <a:rPr lang="ko-KR" altLang="en-US"/>
              <a:t>에 도달하였을 때</a:t>
            </a:r>
            <a:r>
              <a:rPr lang="en-US" altLang="ko-KR"/>
              <a:t>, HTTP </a:t>
            </a:r>
            <a:r>
              <a:rPr lang="ko-KR" altLang="en-US"/>
              <a:t>서버</a:t>
            </a:r>
            <a:r>
              <a:rPr lang="en-US" altLang="ko-KR"/>
              <a:t>(</a:t>
            </a:r>
            <a:r>
              <a:rPr lang="ko-KR" altLang="en-US"/>
              <a:t>소프트웨어</a:t>
            </a:r>
            <a:r>
              <a:rPr lang="en-US" altLang="ko-KR"/>
              <a:t>)</a:t>
            </a:r>
            <a:r>
              <a:rPr lang="ko-KR" altLang="en-US"/>
              <a:t>는 요청된 문서를 </a:t>
            </a:r>
            <a:r>
              <a:rPr lang="en-US" altLang="ko-KR"/>
              <a:t>HTTP</a:t>
            </a:r>
            <a:r>
              <a:rPr lang="ko-KR" altLang="en-US"/>
              <a:t>를 이용하여 보낸다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AF00B46E-7048-43B4-8A67-5761A23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서버란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8749B6-3DC1-43B2-9A31-5DE7AE6E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37" y="1340954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 err="1"/>
              <a:t>em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배수의 단위로 상대 단위이다</a:t>
            </a:r>
            <a:r>
              <a:rPr lang="en-US" altLang="ko-KR" sz="17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D67A8C-C0B1-4D89-9344-A4BEEA56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64" y="2780928"/>
            <a:ext cx="2471455" cy="26533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2E4E41-E6DB-467F-8808-341DC2DA7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006" y="3851711"/>
            <a:ext cx="4293877" cy="5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19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 err="1"/>
              <a:t>em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중첩된 자식 요소에 </a:t>
            </a:r>
            <a:r>
              <a:rPr lang="en-US" altLang="ko-KR" sz="1700" dirty="0" err="1"/>
              <a:t>em</a:t>
            </a:r>
            <a:r>
              <a:rPr lang="ko-KR" altLang="en-US" sz="1700" dirty="0"/>
              <a:t>을 지정하면 모든 자식 요소의 사이즈에 영향을 미치기 때문에 주의해야 한다</a:t>
            </a:r>
            <a:r>
              <a:rPr lang="en-US" altLang="ko-KR" sz="1700" dirty="0"/>
              <a:t>.(%</a:t>
            </a:r>
            <a:r>
              <a:rPr lang="ko-KR" altLang="en-US" sz="1700" dirty="0"/>
              <a:t>도 마찬가지</a:t>
            </a:r>
            <a:r>
              <a:rPr lang="en-US" altLang="ko-KR" sz="17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A233AB-A9C4-4CBA-9F44-C2898566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25" y="3067477"/>
            <a:ext cx="1885227" cy="3073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C7856-A106-4A4A-8F39-BA371EEF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77072"/>
            <a:ext cx="3828798" cy="8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72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rem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최상위 요소의 사이즈를 기준으로 하는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r</a:t>
            </a:r>
            <a:r>
              <a:rPr lang="ko-KR" altLang="en-US" sz="1700" dirty="0"/>
              <a:t>은 </a:t>
            </a:r>
            <a:r>
              <a:rPr lang="en-US" altLang="ko-KR" sz="1700" dirty="0"/>
              <a:t>root</a:t>
            </a:r>
            <a:r>
              <a:rPr lang="ko-KR" altLang="en-US" sz="1700" dirty="0"/>
              <a:t>를 뜻한다</a:t>
            </a:r>
            <a:r>
              <a:rPr lang="en-US" altLang="ko-KR" sz="17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258D48-C8E0-4ACC-983D-4FFAE9E2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9" y="2965459"/>
            <a:ext cx="1939230" cy="33024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748BE8-7958-455A-A26E-60C4E3264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977" y="4335033"/>
            <a:ext cx="4972622" cy="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7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Viewpoint </a:t>
            </a:r>
            <a:r>
              <a:rPr lang="ko-KR" altLang="en-US" sz="1700" b="1" dirty="0"/>
              <a:t>단위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상대적인 단위로 </a:t>
            </a:r>
            <a:r>
              <a:rPr lang="en-US" altLang="ko-KR" sz="1700" dirty="0"/>
              <a:t>viewpoint</a:t>
            </a:r>
            <a:r>
              <a:rPr lang="ko-KR" altLang="en-US" sz="1700" dirty="0"/>
              <a:t>를 기준으로 한 상대적 사이즈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viewpoint</a:t>
            </a:r>
            <a:r>
              <a:rPr lang="ko-KR" altLang="en-US" sz="1700" dirty="0"/>
              <a:t>를 기준으로 하기때문에 반응형 웹에서 자주 사용</a:t>
            </a: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79473FA0-109A-47C5-96B9-DB5161BC234B}"/>
              </a:ext>
            </a:extLst>
          </p:cNvPr>
          <p:cNvGraphicFramePr>
            <a:graphicFrameLocks noGrp="1"/>
          </p:cNvGraphicFramePr>
          <p:nvPr/>
        </p:nvGraphicFramePr>
        <p:xfrm>
          <a:off x="560905" y="3429000"/>
          <a:ext cx="81279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0078">
                  <a:extLst>
                    <a:ext uri="{9D8B030D-6E8A-4147-A177-3AD203B41FA5}">
                      <a16:colId xmlns:a16="http://schemas.microsoft.com/office/drawing/2014/main" val="1580878157"/>
                    </a:ext>
                  </a:extLst>
                </a:gridCol>
                <a:gridCol w="3080551">
                  <a:extLst>
                    <a:ext uri="{9D8B030D-6E8A-4147-A177-3AD203B41FA5}">
                      <a16:colId xmlns:a16="http://schemas.microsoft.com/office/drawing/2014/main" val="3300145278"/>
                    </a:ext>
                  </a:extLst>
                </a:gridCol>
                <a:gridCol w="4327370">
                  <a:extLst>
                    <a:ext uri="{9D8B030D-6E8A-4147-A177-3AD203B41FA5}">
                      <a16:colId xmlns:a16="http://schemas.microsoft.com/office/drawing/2014/main" val="1269423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vw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Viewpoint </a:t>
                      </a:r>
                      <a:r>
                        <a:rPr lang="ko-KR" altLang="en-US" sz="1200" b="0" dirty="0"/>
                        <a:t>너비의 </a:t>
                      </a:r>
                      <a:r>
                        <a:rPr lang="en-US" altLang="ko-KR" sz="1200" b="0" dirty="0"/>
                        <a:t>1/100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너비가 </a:t>
                      </a:r>
                      <a:r>
                        <a:rPr lang="en-US" altLang="ko-KR" sz="1200" b="0" dirty="0"/>
                        <a:t>1000px</a:t>
                      </a:r>
                      <a:r>
                        <a:rPr lang="ko-KR" altLang="en-US" sz="1200" b="0" dirty="0"/>
                        <a:t> 라면 </a:t>
                      </a:r>
                      <a:r>
                        <a:rPr lang="en-US" altLang="ko-KR" sz="1200" b="0" dirty="0"/>
                        <a:t>10px</a:t>
                      </a:r>
                      <a:r>
                        <a:rPr lang="ko-KR" altLang="en-US" sz="1200" b="0" dirty="0"/>
                        <a:t> 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0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vh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Viewpoint </a:t>
                      </a:r>
                      <a:r>
                        <a:rPr lang="ko-KR" altLang="en-US" sz="1200" b="0" dirty="0"/>
                        <a:t>높이의 </a:t>
                      </a:r>
                      <a:r>
                        <a:rPr lang="en-US" altLang="ko-KR" sz="1200" b="0" dirty="0"/>
                        <a:t>1/100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높이가 </a:t>
                      </a:r>
                      <a:r>
                        <a:rPr lang="en-US" altLang="ko-KR" sz="1200" b="0" dirty="0"/>
                        <a:t>600px </a:t>
                      </a:r>
                      <a:r>
                        <a:rPr lang="ko-KR" altLang="en-US" sz="1200" b="0" dirty="0"/>
                        <a:t>라면 </a:t>
                      </a:r>
                      <a:r>
                        <a:rPr lang="en-US" altLang="ko-KR" sz="1200" b="0" dirty="0"/>
                        <a:t>6px </a:t>
                      </a:r>
                      <a:r>
                        <a:rPr lang="ko-KR" altLang="en-US" sz="1200" b="0" dirty="0"/>
                        <a:t>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45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vmin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Viewpoint </a:t>
                      </a:r>
                      <a:r>
                        <a:rPr lang="ko-KR" altLang="en-US" sz="1200" b="0" dirty="0"/>
                        <a:t>너비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높이 중 작은 쪽의 </a:t>
                      </a:r>
                      <a:r>
                        <a:rPr lang="en-US" altLang="ko-KR" sz="1200" b="0" dirty="0"/>
                        <a:t>1/100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너비와 높이 중 높이가 작기때문에 </a:t>
                      </a:r>
                      <a:r>
                        <a:rPr lang="en-US" altLang="ko-KR" sz="1200" b="0" dirty="0"/>
                        <a:t>6px</a:t>
                      </a:r>
                      <a:r>
                        <a:rPr lang="ko-KR" altLang="en-US" sz="1200" b="0" dirty="0"/>
                        <a:t> 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3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vmax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Viewpoint </a:t>
                      </a:r>
                      <a:r>
                        <a:rPr lang="ko-KR" altLang="en-US" sz="1200" b="0" dirty="0"/>
                        <a:t>너비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높이 중 큰 쪽의 </a:t>
                      </a:r>
                      <a:r>
                        <a:rPr lang="en-US" altLang="ko-KR" sz="1200" b="0" dirty="0"/>
                        <a:t>1/100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너비와 높이 중 너비가 크기때문에 </a:t>
                      </a:r>
                      <a:r>
                        <a:rPr lang="en-US" altLang="ko-KR" sz="1200" b="0" dirty="0"/>
                        <a:t>10px</a:t>
                      </a:r>
                      <a:r>
                        <a:rPr lang="ko-KR" altLang="en-US" sz="1200" b="0" dirty="0"/>
                        <a:t> 로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2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492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Viewpoint </a:t>
            </a:r>
            <a:r>
              <a:rPr lang="ko-KR" altLang="en-US" sz="1700" b="1" dirty="0"/>
              <a:t>단위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D915F5-0B6B-44AE-8DC8-0D0855F7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21" y="1556792"/>
            <a:ext cx="2577157" cy="45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3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색상 표현 단위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색을 표현 하는 방식 키워드</a:t>
            </a:r>
            <a:r>
              <a:rPr lang="en-US" altLang="ko-KR" sz="1700" dirty="0"/>
              <a:t>(red, blue)</a:t>
            </a:r>
            <a:r>
              <a:rPr lang="ko-KR" altLang="en-US" sz="1700" dirty="0"/>
              <a:t>를 사용할 수 있다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사용이 간편하지만 지정할 수 있는 색상의 수의 제한이 있다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다양한 색을 지정하기 위해서는 표와 같은 방식이 있다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altLang="ko-KR" sz="1700" dirty="0">
                <a:highlight>
                  <a:schemeClr val="lt1"/>
                </a:highlight>
                <a:hlinkClick r:id="rId2"/>
              </a:rPr>
              <a:t>https://htmlcolorcodes.com/</a:t>
            </a:r>
            <a:r>
              <a:rPr lang="en-US" altLang="ko-KR" sz="1700" dirty="0">
                <a:highlight>
                  <a:schemeClr val="lt1"/>
                </a:highlight>
              </a:rPr>
              <a:t> (</a:t>
            </a:r>
            <a:r>
              <a:rPr lang="ko-KR" altLang="en-US" sz="1700" dirty="0">
                <a:highlight>
                  <a:schemeClr val="lt1"/>
                </a:highlight>
              </a:rPr>
              <a:t>색상을 확인 할 수 있는 사이트</a:t>
            </a:r>
            <a:r>
              <a:rPr lang="en-US" altLang="ko-KR" sz="1700" dirty="0">
                <a:highlight>
                  <a:schemeClr val="lt1"/>
                </a:highlight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3600" dirty="0">
              <a:highlight>
                <a:schemeClr val="lt1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8B4C0690-6D9D-4BA7-83D4-90E96A5F28DD}"/>
              </a:ext>
            </a:extLst>
          </p:cNvPr>
          <p:cNvGraphicFramePr>
            <a:graphicFrameLocks noGrp="1"/>
          </p:cNvGraphicFramePr>
          <p:nvPr/>
        </p:nvGraphicFramePr>
        <p:xfrm>
          <a:off x="2068004" y="3677782"/>
          <a:ext cx="500799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99293">
                  <a:extLst>
                    <a:ext uri="{9D8B030D-6E8A-4147-A177-3AD203B41FA5}">
                      <a16:colId xmlns:a16="http://schemas.microsoft.com/office/drawing/2014/main" val="444997383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08941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HEX </a:t>
                      </a:r>
                      <a:r>
                        <a:rPr lang="ko-KR" altLang="en-US" sz="1200" b="0" dirty="0"/>
                        <a:t>코드</a:t>
                      </a:r>
                      <a:r>
                        <a:rPr lang="en-US" altLang="ko-KR" sz="1200" b="0" dirty="0"/>
                        <a:t>(Hexadecimal Colors)</a:t>
                      </a:r>
                      <a:r>
                        <a:rPr lang="ko-KR" altLang="en-US" sz="12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#000000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5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RGB(Red, Green, Blue)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rgb</a:t>
                      </a:r>
                      <a:r>
                        <a:rPr lang="en-US" altLang="ko-KR" sz="1200" b="0" dirty="0"/>
                        <a:t>(255, 255, 0)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0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RGBA(Red, Green, Blue, Alpha)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rgba</a:t>
                      </a:r>
                      <a:r>
                        <a:rPr lang="en-US" altLang="ko-KR" sz="1200" b="0" dirty="0"/>
                        <a:t>(255, 255, 0, 1)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8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HSL(Hue, Saturation, Lightness)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hsl</a:t>
                      </a:r>
                      <a:r>
                        <a:rPr lang="en-US" altLang="ko-KR" sz="1200" b="0" dirty="0"/>
                        <a:t>(0, 100%, 25%)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HSLA(Hue, Saturation, Lightness, Alpha)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hsla</a:t>
                      </a:r>
                      <a:r>
                        <a:rPr lang="en-US" altLang="ko-KR" sz="1200" b="0" dirty="0"/>
                        <a:t>(60, 100%, 50%, 1)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9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03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색상 표현</a:t>
            </a:r>
            <a:endParaRPr lang="en-US" altLang="ko-KR" sz="17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79A9E8-658A-4216-B0EE-26DC78E4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54" y="1916832"/>
            <a:ext cx="3588422" cy="3528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2D67A3-B503-435D-9E8B-31046592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56" y="2780928"/>
            <a:ext cx="3683978" cy="20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61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BOX </a:t>
            </a:r>
            <a:r>
              <a:rPr lang="ko-KR" altLang="en-US" sz="1700" b="1" dirty="0"/>
              <a:t>영역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HTML </a:t>
            </a:r>
            <a:r>
              <a:rPr lang="ko-KR" altLang="en-US" sz="1700" dirty="0"/>
              <a:t>요소는 </a:t>
            </a:r>
            <a:r>
              <a:rPr lang="en-US" altLang="ko-KR" sz="1700" dirty="0"/>
              <a:t>Box </a:t>
            </a:r>
            <a:r>
              <a:rPr lang="ko-KR" altLang="en-US" sz="1700" dirty="0"/>
              <a:t>형태의 영역을 가지고 있다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이러한 </a:t>
            </a:r>
            <a:r>
              <a:rPr lang="en-US" altLang="ko-KR" sz="1700" dirty="0"/>
              <a:t>Box</a:t>
            </a:r>
            <a:r>
              <a:rPr lang="ko-KR" altLang="en-US" sz="1700" dirty="0"/>
              <a:t>는 </a:t>
            </a:r>
            <a:r>
              <a:rPr lang="en-US" altLang="ko-KR" sz="1700" dirty="0"/>
              <a:t>Content, Padding, Border, Margin</a:t>
            </a:r>
            <a:r>
              <a:rPr lang="ko-KR" altLang="en-US" sz="1700" dirty="0"/>
              <a:t>으로 구성된다</a:t>
            </a:r>
            <a:r>
              <a:rPr lang="en-US" altLang="ko-KR" sz="17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3600" dirty="0">
              <a:highlight>
                <a:schemeClr val="lt1"/>
              </a:highlight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F40E980D-1E73-4286-AB3A-08DA593850B4}"/>
              </a:ext>
            </a:extLst>
          </p:cNvPr>
          <p:cNvGraphicFramePr>
            <a:graphicFrameLocks noGrp="1"/>
          </p:cNvGraphicFramePr>
          <p:nvPr/>
        </p:nvGraphicFramePr>
        <p:xfrm>
          <a:off x="3458085" y="3447288"/>
          <a:ext cx="4936971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6610">
                  <a:extLst>
                    <a:ext uri="{9D8B030D-6E8A-4147-A177-3AD203B41FA5}">
                      <a16:colId xmlns:a16="http://schemas.microsoft.com/office/drawing/2014/main" val="1383941497"/>
                    </a:ext>
                  </a:extLst>
                </a:gridCol>
                <a:gridCol w="4110361">
                  <a:extLst>
                    <a:ext uri="{9D8B030D-6E8A-4147-A177-3AD203B41FA5}">
                      <a16:colId xmlns:a16="http://schemas.microsoft.com/office/drawing/2014/main" val="293053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Content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텍스트나 이미지 등 실제 내용이 위치는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8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Padding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Border(</a:t>
                      </a:r>
                      <a:r>
                        <a:rPr lang="ko-KR" altLang="en-US" sz="1200" b="0" dirty="0"/>
                        <a:t>테두리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안쪽에 위치하는 내부 여백의 영역</a:t>
                      </a:r>
                      <a:r>
                        <a:rPr lang="en-US" altLang="ko-KR" sz="1200" b="0" dirty="0"/>
                        <a:t> 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Border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테두리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7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Margin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Border(</a:t>
                      </a:r>
                      <a:r>
                        <a:rPr lang="ko-KR" altLang="en-US" sz="1200" b="0" dirty="0"/>
                        <a:t>테두리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바깥에 위치하는 외부 여백의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6667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496D3E6-030E-4D99-92C6-613DEC0A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18073"/>
            <a:ext cx="203863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89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BOX </a:t>
            </a:r>
            <a:r>
              <a:rPr lang="ko-KR" altLang="en-US" sz="1700" b="1" dirty="0"/>
              <a:t>영역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60A6C3-1516-46B4-BA8F-EF834F7B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3" y="1988840"/>
            <a:ext cx="3381786" cy="3006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4B723-52F2-4421-BEB3-4ED5C6C2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68" y="3044255"/>
            <a:ext cx="4759688" cy="12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377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너비 높이 단위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너비는 </a:t>
            </a:r>
            <a:r>
              <a:rPr lang="en-US" altLang="ko-KR" sz="1700" dirty="0"/>
              <a:t>width, </a:t>
            </a:r>
            <a:r>
              <a:rPr lang="ko-KR" altLang="en-US" sz="1700" dirty="0"/>
              <a:t>높이는 </a:t>
            </a:r>
            <a:r>
              <a:rPr lang="en-US" altLang="ko-KR" sz="1700" dirty="0"/>
              <a:t>height</a:t>
            </a:r>
            <a:r>
              <a:rPr lang="ko-KR" altLang="en-US" sz="1700" dirty="0"/>
              <a:t>로 사용된다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이때 지정 되는 너비와 높이는 </a:t>
            </a:r>
            <a:r>
              <a:rPr lang="en-US" altLang="ko-KR" sz="1700" dirty="0"/>
              <a:t>content</a:t>
            </a:r>
            <a:r>
              <a:rPr lang="ko-KR" altLang="en-US" sz="1700" dirty="0"/>
              <a:t>의 영역을 대상으로 한다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지정한 영역이 실제 </a:t>
            </a:r>
            <a:r>
              <a:rPr lang="en-US" altLang="ko-KR" sz="1700" dirty="0"/>
              <a:t>content</a:t>
            </a:r>
            <a:r>
              <a:rPr lang="ko-KR" altLang="en-US" sz="1700" dirty="0"/>
              <a:t>의 영역보다 작으면 영역이 넘치게 되는 것에 유의해야 한다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239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630C74E3-D388-45E3-B124-BF25D8C69B90}"/>
              </a:ext>
            </a:extLst>
          </p:cNvPr>
          <p:cNvSpPr txBox="1">
            <a:spLocks/>
          </p:cNvSpPr>
          <p:nvPr/>
        </p:nvSpPr>
        <p:spPr>
          <a:xfrm>
            <a:off x="368793" y="1115884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/>
              <a:t>정적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웹 서버에 미리 저장된 파일이 그대로 전달되는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유저는 서버에 저장된 데이터가 변경되지 않는 한 고정된 페이지를 보게 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/>
              <a:t>동적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웹 서버에 있는 데이터들을 스크립트에 의해 가공 처리 된 후 생성되어 전달되는 웹 페이지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/>
              <a:t>유저는 상황</a:t>
            </a:r>
            <a:r>
              <a:rPr lang="en-US" altLang="ko-KR"/>
              <a:t>, </a:t>
            </a:r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요청 등에 따라 달라지는 웹페이지를 보게 된다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5E23422A-4181-4B2A-8226-F0C188AC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/ </a:t>
            </a:r>
            <a:r>
              <a:rPr lang="ko-KR" altLang="en-US" dirty="0"/>
              <a:t>동적 웹페이지</a:t>
            </a:r>
          </a:p>
        </p:txBody>
      </p:sp>
    </p:spTree>
    <p:extLst>
      <p:ext uri="{BB962C8B-B14F-4D97-AF65-F5344CB8AC3E}">
        <p14:creationId xmlns:p14="http://schemas.microsoft.com/office/powerpoint/2010/main" val="23192616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700" b="1" dirty="0"/>
              <a:t>너비 높이 단위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잘못된 예</a:t>
            </a:r>
            <a:r>
              <a:rPr lang="en-US" altLang="ko-KR" sz="17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A3C849-F92E-450B-9DAC-57D0448B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3" y="2117627"/>
            <a:ext cx="4527814" cy="3127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8AED41-733D-442D-9A86-6C21DC6A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55" y="2033784"/>
            <a:ext cx="2763104" cy="33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59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margin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/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padding</a:t>
            </a:r>
            <a:r>
              <a:rPr lang="ko-KR" altLang="en-US" sz="1700" b="1" dirty="0"/>
              <a:t> 속성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content</a:t>
            </a:r>
            <a:r>
              <a:rPr lang="ko-KR" altLang="en-US" sz="1700" dirty="0"/>
              <a:t>의 </a:t>
            </a:r>
            <a:r>
              <a:rPr lang="en-US" altLang="ko-KR" sz="1700" dirty="0"/>
              <a:t>4</a:t>
            </a:r>
            <a:r>
              <a:rPr lang="ko-KR" altLang="en-US" sz="1700" dirty="0"/>
              <a:t>개의 방향 </a:t>
            </a:r>
            <a:r>
              <a:rPr lang="en-US" altLang="ko-KR" sz="1700" dirty="0"/>
              <a:t>(top, right, left, bottom)</a:t>
            </a:r>
            <a:r>
              <a:rPr lang="ko-KR" altLang="en-US" sz="1700" dirty="0"/>
              <a:t>에 대하여 지정이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4F758-0A02-4EC4-A436-7541F6D4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3" y="2708920"/>
            <a:ext cx="3425566" cy="3157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296B76-DDE5-45E2-B208-C7E68FA9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18" y="3720986"/>
            <a:ext cx="4228147" cy="11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61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margin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/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padding</a:t>
            </a:r>
            <a:r>
              <a:rPr lang="ko-KR" altLang="en-US" sz="1700" b="1" dirty="0"/>
              <a:t> 속성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-top –right –left –bottom 4</a:t>
            </a:r>
            <a:r>
              <a:rPr lang="ko-KR" altLang="en-US" sz="1700" dirty="0"/>
              <a:t>방향을 각각 지정하는 방법 외에 </a:t>
            </a:r>
            <a:r>
              <a:rPr lang="en-US" altLang="ko-KR" sz="1700" dirty="0"/>
              <a:t>margin / padding </a:t>
            </a:r>
            <a:r>
              <a:rPr lang="ko-KR" altLang="en-US" sz="1700" dirty="0"/>
              <a:t>속성 하나만으로 </a:t>
            </a:r>
            <a:r>
              <a:rPr lang="en-US" altLang="ko-KR" sz="1700" dirty="0"/>
              <a:t>4</a:t>
            </a:r>
            <a:r>
              <a:rPr lang="ko-KR" altLang="en-US" sz="1700" dirty="0"/>
              <a:t>방향을 지정할 수 있다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4</a:t>
            </a:r>
            <a:r>
              <a:rPr lang="ko-KR" altLang="en-US" sz="1700" dirty="0"/>
              <a:t>개의 값을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margin : 10px 20px 30px 40px (top:10px, right:20px, left:30px, bottom:40px)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3</a:t>
            </a:r>
            <a:r>
              <a:rPr lang="ko-KR" altLang="en-US" sz="1700" dirty="0"/>
              <a:t>개의 값을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margin : 10px 20px 30px (top:10px, right:20px, left:20px, bottom:30px)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2</a:t>
            </a:r>
            <a:r>
              <a:rPr lang="ko-KR" altLang="en-US" sz="1700" dirty="0"/>
              <a:t>개의 값을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margin : 10px 20px (top:10px, right:20px, left:20px, bottom:10px)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1</a:t>
            </a:r>
            <a:r>
              <a:rPr lang="ko-KR" altLang="en-US" sz="1700" dirty="0"/>
              <a:t>개의 값을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margin : 10px (top:10px, right:10px, left:10px, bottom:10px)</a:t>
            </a:r>
          </a:p>
        </p:txBody>
      </p:sp>
    </p:spTree>
    <p:extLst>
      <p:ext uri="{BB962C8B-B14F-4D97-AF65-F5344CB8AC3E}">
        <p14:creationId xmlns:p14="http://schemas.microsoft.com/office/powerpoint/2010/main" val="1993122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</a:t>
            </a:r>
            <a:r>
              <a:rPr lang="ko-KR" altLang="en-US" sz="1700" b="1" dirty="0"/>
              <a:t> 속성</a:t>
            </a: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테두리를 지정하는 </a:t>
            </a:r>
            <a:r>
              <a:rPr lang="en-US" altLang="ko-KR" sz="1700" dirty="0"/>
              <a:t>border</a:t>
            </a:r>
            <a:r>
              <a:rPr lang="ko-KR" altLang="en-US" sz="1700" dirty="0"/>
              <a:t>의 속성으로는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border-style : </a:t>
            </a:r>
            <a:r>
              <a:rPr lang="ko-KR" altLang="en-US" sz="1700" dirty="0"/>
              <a:t>테두리 선의 스타일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border-width : </a:t>
            </a:r>
            <a:r>
              <a:rPr lang="ko-KR" altLang="en-US" sz="1700" dirty="0"/>
              <a:t>테두리 선의 두께를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border-color : </a:t>
            </a:r>
            <a:r>
              <a:rPr lang="ko-KR" altLang="en-US" sz="1700" dirty="0"/>
              <a:t>테두리 선의 색을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border-radius : </a:t>
            </a:r>
            <a:r>
              <a:rPr lang="ko-KR" altLang="en-US" sz="1700" dirty="0"/>
              <a:t>테두리 모서리를 둥글게 표현하도록 지정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4 </a:t>
            </a:r>
            <a:r>
              <a:rPr lang="ko-KR" altLang="en-US" sz="1700" dirty="0"/>
              <a:t>가지가 있다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31611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border-style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선의 스타일은 </a:t>
            </a:r>
            <a:r>
              <a:rPr lang="en-US" altLang="ko-KR" sz="1700" dirty="0"/>
              <a:t>dotted, dashed, solid, double, groove, ridge, inset, outset</a:t>
            </a:r>
            <a:r>
              <a:rPr lang="ko-KR" altLang="en-US" sz="1700" dirty="0"/>
              <a:t>이 존재한다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E67EE2-F865-48DB-8594-2E8C4082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8" y="2636912"/>
            <a:ext cx="2896993" cy="3456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78BD3-CCB7-48D4-9597-83BD430D5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73" y="2731708"/>
            <a:ext cx="4322658" cy="326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3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border-width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테두리 선의 두께를 지정하고 </a:t>
            </a:r>
            <a:r>
              <a:rPr lang="en-US" altLang="ko-KR" sz="1700" dirty="0"/>
              <a:t>border-style</a:t>
            </a:r>
            <a:r>
              <a:rPr lang="ko-KR" altLang="en-US" sz="1700" dirty="0"/>
              <a:t>이 지정이 되 있지 않은 경우에는 사용이 불가능하다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248D97-BD71-40E8-A1AF-883B4070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9" y="2903390"/>
            <a:ext cx="2714761" cy="3456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FB1D24-09BC-45B8-873D-B7F3D739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81" y="3333196"/>
            <a:ext cx="4170807" cy="25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58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border-color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테두리 선의 색을 지정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A0886-712A-41CD-9A59-93877CB4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5" y="2636912"/>
            <a:ext cx="3325699" cy="3325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0FEFAD-C123-4107-BB3F-EB710CC4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373373"/>
            <a:ext cx="4378136" cy="185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8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5146BF-3CFE-4194-BED7-BEDFA5946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6033" y="1124744"/>
            <a:ext cx="8346447" cy="516376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65861070-BAC0-4D80-9ADE-081DDB95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1" y="7018"/>
            <a:ext cx="7992889" cy="757686"/>
          </a:xfrm>
        </p:spPr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/>
        </p:nvSpPr>
        <p:spPr>
          <a:xfrm>
            <a:off x="359569" y="1053108"/>
            <a:ext cx="8424863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700" b="1" dirty="0"/>
              <a:t>border-radius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/>
              <a:t>테두리 모서리를 둥글게 표현하도록 지정한다</a:t>
            </a:r>
            <a:r>
              <a:rPr lang="en-US" altLang="ko-KR" sz="1700" dirty="0"/>
              <a:t>. </a:t>
            </a:r>
            <a:r>
              <a:rPr lang="ko-KR" altLang="en-US" sz="1700" dirty="0"/>
              <a:t>속성 값은 </a:t>
            </a:r>
            <a:r>
              <a:rPr lang="en-US" altLang="ko-KR" sz="1700" dirty="0"/>
              <a:t>px, </a:t>
            </a:r>
            <a:r>
              <a:rPr lang="en-US" altLang="ko-KR" sz="1700" dirty="0" err="1"/>
              <a:t>em</a:t>
            </a:r>
            <a:r>
              <a:rPr lang="en-US" altLang="ko-KR" sz="1700" dirty="0"/>
              <a:t>, %</a:t>
            </a:r>
            <a:r>
              <a:rPr lang="ko-KR" altLang="en-US" sz="1700" dirty="0"/>
              <a:t>를 사용한다</a:t>
            </a:r>
            <a:r>
              <a:rPr lang="en-US" altLang="ko-KR" sz="17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AE7BF5-76B8-4188-B0A8-ACE46F1D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60928"/>
            <a:ext cx="2809549" cy="30256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F416AB-A6D8-40EC-AE62-8D67C11B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929" y="3573016"/>
            <a:ext cx="4784071" cy="12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958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4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2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/>
              <a:t>javascript</a:t>
            </a:r>
            <a:r>
              <a:rPr lang="ko-KR" altLang="en-US" sz="1800" dirty="0"/>
              <a:t>는 </a:t>
            </a:r>
            <a:r>
              <a:rPr lang="en-US" altLang="ko-KR" sz="1800" dirty="0"/>
              <a:t>1995</a:t>
            </a:r>
            <a:r>
              <a:rPr lang="ko-KR" altLang="en-US" sz="1800" dirty="0"/>
              <a:t>년 약 </a:t>
            </a:r>
            <a:r>
              <a:rPr lang="en-US" altLang="ko-KR" sz="1800" dirty="0"/>
              <a:t>90%</a:t>
            </a:r>
            <a:r>
              <a:rPr lang="ko-KR" altLang="en-US" sz="1800" dirty="0"/>
              <a:t>의 시장 점유율로 웹 브라우저 시장을 지배하고 있던 </a:t>
            </a:r>
            <a:r>
              <a:rPr lang="ko-KR" altLang="en-US" sz="1800" dirty="0" err="1"/>
              <a:t>넷스케이프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커뮤니케이션즈는</a:t>
            </a:r>
            <a:r>
              <a:rPr lang="ko-KR" altLang="en-US" sz="1800" dirty="0"/>
              <a:t> 정적인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동적으로 표현하기 위한 프로그래밍 언어를 도입하기로 결정하였고 이 과정에서 </a:t>
            </a:r>
            <a:r>
              <a:rPr lang="ko-KR" altLang="en-US" sz="1800" dirty="0" err="1"/>
              <a:t>브렌던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아이크가</a:t>
            </a:r>
            <a:r>
              <a:rPr lang="ko-KR" altLang="en-US" sz="1800" dirty="0"/>
              <a:t> 개발한 언어인 </a:t>
            </a:r>
            <a:r>
              <a:rPr lang="en-US" altLang="ko-KR" sz="1800" dirty="0" err="1"/>
              <a:t>javascript</a:t>
            </a:r>
            <a:r>
              <a:rPr lang="ko-KR" altLang="en-US" sz="1800" dirty="0"/>
              <a:t>가 탄생하게 되었다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/>
              <a:t>javascript</a:t>
            </a:r>
            <a:r>
              <a:rPr lang="ko-KR" altLang="en-US" sz="1800" dirty="0"/>
              <a:t>는 </a:t>
            </a:r>
            <a:r>
              <a:rPr lang="en-US" altLang="ko-KR" sz="1800" dirty="0"/>
              <a:t>1996</a:t>
            </a:r>
            <a:r>
              <a:rPr lang="ko-KR" altLang="en-US" sz="1800" dirty="0"/>
              <a:t>년 </a:t>
            </a:r>
            <a:r>
              <a:rPr lang="en-US" altLang="ko-KR" sz="1800" dirty="0"/>
              <a:t>3</a:t>
            </a:r>
            <a:r>
              <a:rPr lang="ko-KR" altLang="en-US" sz="1800" dirty="0"/>
              <a:t>월에 </a:t>
            </a:r>
            <a:r>
              <a:rPr lang="ko-KR" altLang="en-US" sz="1800" dirty="0" err="1"/>
              <a:t>넷스케이프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커뮤니케이션즈의</a:t>
            </a:r>
            <a:r>
              <a:rPr lang="ko-KR" altLang="en-US" sz="1800" dirty="0"/>
              <a:t> 웹 브라우저인 </a:t>
            </a:r>
            <a:r>
              <a:rPr lang="en-US" altLang="ko-KR" sz="1800" dirty="0"/>
              <a:t>Netscape Navigator2</a:t>
            </a:r>
            <a:r>
              <a:rPr lang="ko-KR" altLang="en-US" sz="1800" dirty="0"/>
              <a:t>에 탑재되었고 초기에는 “</a:t>
            </a:r>
            <a:r>
              <a:rPr lang="en-US" altLang="ko-KR" sz="1800" dirty="0"/>
              <a:t>Mocha”</a:t>
            </a:r>
            <a:r>
              <a:rPr lang="ko-KR" altLang="en-US" sz="1800" dirty="0"/>
              <a:t>라는 이름으로 명명되었다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그해 </a:t>
            </a:r>
            <a:r>
              <a:rPr lang="en-US" altLang="ko-KR" sz="1800" dirty="0"/>
              <a:t>9</a:t>
            </a:r>
            <a:r>
              <a:rPr lang="ko-KR" altLang="en-US" sz="1800" dirty="0"/>
              <a:t>월에는 “</a:t>
            </a:r>
            <a:r>
              <a:rPr lang="en-US" altLang="ko-KR" sz="1800" dirty="0" err="1"/>
              <a:t>LiveScript</a:t>
            </a:r>
            <a:r>
              <a:rPr lang="en-US" altLang="ko-KR" sz="1800" dirty="0"/>
              <a:t>”</a:t>
            </a:r>
            <a:r>
              <a:rPr lang="ko-KR" altLang="en-US" sz="1800" dirty="0"/>
              <a:t>로 이름이 변경되었으면 </a:t>
            </a:r>
            <a:r>
              <a:rPr lang="en-US" altLang="ko-KR" sz="1800" dirty="0"/>
              <a:t>12</a:t>
            </a:r>
            <a:r>
              <a:rPr lang="ko-KR" altLang="en-US" sz="1800" dirty="0"/>
              <a:t>월에 “</a:t>
            </a:r>
            <a:r>
              <a:rPr lang="en-US" altLang="ko-KR" sz="1800" dirty="0"/>
              <a:t>JavaScript</a:t>
            </a:r>
            <a:r>
              <a:rPr lang="ko-KR" altLang="en-US" sz="1800" dirty="0"/>
              <a:t>＂로 최종 변경되었다</a:t>
            </a:r>
            <a:r>
              <a:rPr lang="en-US" altLang="ko-KR" sz="18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3302A0-41FE-4C54-AA88-D2E8C06BF31F}"/>
              </a:ext>
            </a:extLst>
          </p:cNvPr>
          <p:cNvGrpSpPr/>
          <p:nvPr/>
        </p:nvGrpSpPr>
        <p:grpSpPr>
          <a:xfrm>
            <a:off x="172118" y="4725144"/>
            <a:ext cx="8799764" cy="1403067"/>
            <a:chOff x="697375" y="3124938"/>
            <a:chExt cx="10686761" cy="17039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01FCE2-696F-44C8-839C-6912A1451BC2}"/>
                </a:ext>
              </a:extLst>
            </p:cNvPr>
            <p:cNvSpPr/>
            <p:nvPr/>
          </p:nvSpPr>
          <p:spPr>
            <a:xfrm>
              <a:off x="697375" y="3124938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웹 페이지 보조적인 기능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76CDED-EBF1-4F1A-BAC9-A4DBC97B1AEA}"/>
                </a:ext>
              </a:extLst>
            </p:cNvPr>
            <p:cNvSpPr/>
            <p:nvPr/>
          </p:nvSpPr>
          <p:spPr>
            <a:xfrm>
              <a:off x="2557744" y="3124938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Ajax </a:t>
              </a:r>
              <a:r>
                <a:rPr lang="ko-KR" altLang="en-US" sz="1300" dirty="0"/>
                <a:t>등장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835029-613A-4A59-ADF2-E3E0001C39A5}"/>
                </a:ext>
              </a:extLst>
            </p:cNvPr>
            <p:cNvSpPr/>
            <p:nvPr/>
          </p:nvSpPr>
          <p:spPr>
            <a:xfrm>
              <a:off x="4418113" y="3124939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JavaScript</a:t>
              </a:r>
              <a:r>
                <a:rPr lang="ko-KR" altLang="en-US" sz="1300" dirty="0"/>
                <a:t>와 </a:t>
              </a:r>
              <a:r>
                <a:rPr lang="en-US" altLang="ko-KR" sz="1300" dirty="0"/>
                <a:t>Ajax</a:t>
              </a:r>
              <a:r>
                <a:rPr lang="ko-KR" altLang="en-US" sz="1300" dirty="0"/>
                <a:t>를 기반으로 동작하는 </a:t>
              </a:r>
              <a:r>
                <a:rPr lang="en-US" altLang="ko-KR" sz="1300" dirty="0"/>
                <a:t>google maps </a:t>
              </a:r>
              <a:r>
                <a:rPr lang="ko-KR" altLang="en-US" sz="1300" dirty="0"/>
                <a:t>발표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9E6DB5-DB80-46BA-891C-F89BBA3201C2}"/>
                </a:ext>
              </a:extLst>
            </p:cNvPr>
            <p:cNvSpPr/>
            <p:nvPr/>
          </p:nvSpPr>
          <p:spPr>
            <a:xfrm>
              <a:off x="6278482" y="3124939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err="1"/>
                <a:t>Jqeury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등장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A0F22D5-FEA5-46EE-95A8-CEF4964C9EF2}"/>
                </a:ext>
              </a:extLst>
            </p:cNvPr>
            <p:cNvSpPr/>
            <p:nvPr/>
          </p:nvSpPr>
          <p:spPr>
            <a:xfrm>
              <a:off x="8138851" y="3124940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V8</a:t>
              </a:r>
              <a:r>
                <a:rPr lang="ko-KR" altLang="en-US" sz="1300" dirty="0"/>
                <a:t> 자바스크립트 엔진 등장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64E334-869D-49FA-8148-FBDC12C67E9E}"/>
                </a:ext>
              </a:extLst>
            </p:cNvPr>
            <p:cNvSpPr/>
            <p:nvPr/>
          </p:nvSpPr>
          <p:spPr>
            <a:xfrm>
              <a:off x="9999220" y="3124940"/>
              <a:ext cx="1384916" cy="1411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브라우저 이외에 환경에서 동작 시킬 수 있는 </a:t>
              </a:r>
              <a:r>
                <a:rPr lang="en-US" altLang="ko-KR" sz="1300" dirty="0"/>
                <a:t>Nodejs </a:t>
              </a:r>
              <a:r>
                <a:rPr lang="ko-KR" altLang="en-US" sz="1300" dirty="0"/>
                <a:t>등장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002E36-EF1A-4A15-94FC-F640F24A2198}"/>
                </a:ext>
              </a:extLst>
            </p:cNvPr>
            <p:cNvSpPr txBox="1"/>
            <p:nvPr/>
          </p:nvSpPr>
          <p:spPr>
            <a:xfrm>
              <a:off x="951251" y="4536487"/>
              <a:ext cx="6848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/>
                <a:t>초창기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06F0AC-71A9-4AD6-AA2D-764FB0E85FBD}"/>
                </a:ext>
              </a:extLst>
            </p:cNvPr>
            <p:cNvSpPr txBox="1"/>
            <p:nvPr/>
          </p:nvSpPr>
          <p:spPr>
            <a:xfrm>
              <a:off x="10230654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2009</a:t>
              </a:r>
              <a:r>
                <a:rPr lang="ko-KR" altLang="en-US" sz="1300" dirty="0"/>
                <a:t>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5101D5-3553-4C28-BE15-B46666953DDC}"/>
                </a:ext>
              </a:extLst>
            </p:cNvPr>
            <p:cNvSpPr txBox="1"/>
            <p:nvPr/>
          </p:nvSpPr>
          <p:spPr>
            <a:xfrm>
              <a:off x="8398767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2008</a:t>
              </a:r>
              <a:r>
                <a:rPr lang="ko-KR" altLang="en-US" sz="1300" dirty="0"/>
                <a:t>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A82ED9-BF34-47E7-BA59-9174A6D7201A}"/>
                </a:ext>
              </a:extLst>
            </p:cNvPr>
            <p:cNvSpPr txBox="1"/>
            <p:nvPr/>
          </p:nvSpPr>
          <p:spPr>
            <a:xfrm>
              <a:off x="6538398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2006</a:t>
              </a:r>
              <a:r>
                <a:rPr lang="ko-KR" altLang="en-US" sz="1300" dirty="0"/>
                <a:t>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9C5553-F1F4-4195-8310-1BEC650A9EF3}"/>
                </a:ext>
              </a:extLst>
            </p:cNvPr>
            <p:cNvSpPr txBox="1"/>
            <p:nvPr/>
          </p:nvSpPr>
          <p:spPr>
            <a:xfrm>
              <a:off x="4663788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2005</a:t>
              </a:r>
              <a:r>
                <a:rPr lang="ko-KR" altLang="en-US" sz="1300" dirty="0"/>
                <a:t>년</a:t>
              </a:r>
              <a:endParaRPr lang="en-US" altLang="ko-KR" sz="13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7105C1-05D1-4BC0-8AEE-A2D6E583EC8D}"/>
                </a:ext>
              </a:extLst>
            </p:cNvPr>
            <p:cNvSpPr txBox="1"/>
            <p:nvPr/>
          </p:nvSpPr>
          <p:spPr>
            <a:xfrm>
              <a:off x="2789178" y="4536487"/>
              <a:ext cx="7168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/>
                <a:t>1999</a:t>
              </a:r>
              <a:r>
                <a:rPr lang="ko-KR" altLang="en-US" sz="1300" dirty="0"/>
                <a:t>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60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5E23422A-4181-4B2A-8226-F0C188AC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46"/>
            <a:ext cx="7894063" cy="763838"/>
          </a:xfrm>
        </p:spPr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/ </a:t>
            </a:r>
            <a:r>
              <a:rPr lang="ko-KR" altLang="en-US" dirty="0"/>
              <a:t>동적 웹페이지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D4ACAE-A0B1-40D4-99CC-27106974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28366"/>
              </p:ext>
            </p:extLst>
          </p:nvPr>
        </p:nvGraphicFramePr>
        <p:xfrm>
          <a:off x="508000" y="2060848"/>
          <a:ext cx="8127999" cy="261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4188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1019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속도가 빠르다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비용이 적게 든다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서비스가 한정적이다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페이지의 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추가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서비스가 다양하다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웹 사이트의 구조에 따라 추가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삭제 작업이 용이하여 관리가 쉽다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정적 웹 페이지에 비해 상대적으로 느리다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웹 서버 외의 어플리케이션 서버가 필요함으로 추가 비용이 발생한다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8706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HTML, CSS</a:t>
            </a:r>
            <a:r>
              <a:rPr lang="ko-KR" altLang="en-US" sz="2200" dirty="0"/>
              <a:t>와 함께 웹을 구성하는 요소 중 하나로 웹 브라우저에서 동작하는 유일한 프로그래밍 언어이다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개발자가 별도의 컴파일을 수행하지 않는 인터프리터 언어</a:t>
            </a:r>
            <a:r>
              <a:rPr lang="en-US" altLang="ko-KR" sz="2200" dirty="0"/>
              <a:t>(Interpreter Language)</a:t>
            </a:r>
            <a:r>
              <a:rPr lang="ko-KR" altLang="en-US" sz="2200" dirty="0"/>
              <a:t>이다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명령형</a:t>
            </a:r>
            <a:r>
              <a:rPr lang="en-US" altLang="ko-KR" sz="2200" dirty="0"/>
              <a:t>(imperative), </a:t>
            </a:r>
            <a:r>
              <a:rPr lang="ko-KR" altLang="en-US" sz="2200" dirty="0"/>
              <a:t>함수형</a:t>
            </a:r>
            <a:r>
              <a:rPr lang="en-US" altLang="ko-KR" sz="2200" dirty="0"/>
              <a:t>(functional), </a:t>
            </a:r>
            <a:r>
              <a:rPr lang="ko-KR" altLang="en-US" sz="2200" dirty="0"/>
              <a:t>프로토타입 기반</a:t>
            </a:r>
            <a:r>
              <a:rPr lang="en-US" altLang="ko-KR" sz="2200" dirty="0"/>
              <a:t>(prototype-based) </a:t>
            </a:r>
            <a:r>
              <a:rPr lang="ko-KR" altLang="en-US" sz="2200" dirty="0"/>
              <a:t>객체지향 프로그래밍을 지원하는 멀티 패러다임 프로그래밍 언어이다</a:t>
            </a:r>
            <a:r>
              <a:rPr lang="en-US" altLang="ko-KR" sz="2200" dirty="0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1758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Google </a:t>
            </a:r>
            <a:r>
              <a:rPr lang="en-US" altLang="ko-KR" sz="2200" b="1" dirty="0" err="1"/>
              <a:t>Crome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개발자 도구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구글 크롬에서 단축키 </a:t>
            </a:r>
            <a:br>
              <a:rPr lang="ko-KR" altLang="en-US" sz="2200" dirty="0"/>
            </a:br>
            <a:r>
              <a:rPr lang="en-US" altLang="ko-KR" sz="2200" dirty="0"/>
              <a:t>windows -&gt; F12 </a:t>
            </a:r>
            <a:r>
              <a:rPr lang="ko-KR" altLang="en-US" sz="2200" dirty="0"/>
              <a:t>또는 </a:t>
            </a:r>
            <a:r>
              <a:rPr lang="en-US" altLang="ko-KR" sz="2200" dirty="0" err="1"/>
              <a:t>Ctrl+Shift+I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Mac -&gt; </a:t>
            </a:r>
            <a:r>
              <a:rPr lang="en-US" altLang="ko-KR" sz="2200" dirty="0" err="1"/>
              <a:t>command+option+I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크롬 브라우저가 제공하는 개발자 도구로 별도의 설치 없이 사용이 가능하다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4504857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Google </a:t>
            </a:r>
            <a:r>
              <a:rPr lang="en-US" altLang="ko-KR" sz="2200" b="1" dirty="0" err="1"/>
              <a:t>Crome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개발자 도구</a:t>
            </a:r>
            <a:endParaRPr lang="en-US" altLang="ko-KR" sz="22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개발환경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7F64B6E-F897-46C5-A983-97D8074B2363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060848"/>
          <a:ext cx="8128000" cy="243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07486">
                  <a:extLst>
                    <a:ext uri="{9D8B030D-6E8A-4147-A177-3AD203B41FA5}">
                      <a16:colId xmlns:a16="http://schemas.microsoft.com/office/drawing/2014/main" val="2850546494"/>
                    </a:ext>
                  </a:extLst>
                </a:gridCol>
                <a:gridCol w="6720514">
                  <a:extLst>
                    <a:ext uri="{9D8B030D-6E8A-4147-A177-3AD203B41FA5}">
                      <a16:colId xmlns:a16="http://schemas.microsoft.com/office/drawing/2014/main" val="215134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4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Elements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페이지의 </a:t>
                      </a:r>
                      <a:r>
                        <a:rPr lang="en-US" altLang="ko-KR" sz="1600" dirty="0"/>
                        <a:t>DOM</a:t>
                      </a:r>
                      <a:r>
                        <a:rPr lang="ko-KR" altLang="en-US" sz="1600" dirty="0"/>
                        <a:t>과 </a:t>
                      </a:r>
                      <a:r>
                        <a:rPr lang="en-US" altLang="ko-KR" sz="1600" dirty="0"/>
                        <a:t>CSS</a:t>
                      </a:r>
                      <a:r>
                        <a:rPr lang="ko-KR" altLang="en-US" sz="1600" dirty="0"/>
                        <a:t>를 편집하여 렌더링 된 뷰를 확인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1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Console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페이지의 에러 확인이 가능하고 </a:t>
                      </a:r>
                      <a:r>
                        <a:rPr lang="en-US" altLang="ko-KR" sz="1600" dirty="0" err="1"/>
                        <a:t>Javascript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소스코드에 포함 시킨 </a:t>
                      </a:r>
                      <a:r>
                        <a:rPr lang="en-US" altLang="ko-KR" sz="1600" dirty="0"/>
                        <a:t>console.log </a:t>
                      </a:r>
                      <a:r>
                        <a:rPr lang="ko-KR" altLang="en-US" sz="1600" dirty="0"/>
                        <a:t>메소드의 결과를 확인 할 수 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51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Sources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페이지의 </a:t>
                      </a:r>
                      <a:r>
                        <a:rPr lang="en-US" altLang="ko-KR" sz="1600" dirty="0" err="1"/>
                        <a:t>Javascript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코드를 디버깅 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9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Network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페이지에 관련된 네트워크 요청 정보와 퍼포먼스를 확인 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6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Application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웹 스토리지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세션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쿠키를 확인하고 관리 할 수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4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339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Google </a:t>
            </a:r>
            <a:r>
              <a:rPr lang="en-US" altLang="ko-KR" sz="2200" b="1" dirty="0" err="1"/>
              <a:t>Crome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개발자 도구</a:t>
            </a:r>
            <a:endParaRPr lang="en-US" altLang="ko-KR" sz="2200" b="1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프롬프트에 </a:t>
            </a:r>
            <a:r>
              <a:rPr lang="en-US" altLang="ko-KR" sz="2200" dirty="0" err="1"/>
              <a:t>Javascript</a:t>
            </a:r>
            <a:r>
              <a:rPr lang="en-US" altLang="ko-KR" sz="2200" dirty="0"/>
              <a:t> </a:t>
            </a:r>
            <a:r>
              <a:rPr lang="ko-KR" altLang="en-US" sz="2200" dirty="0"/>
              <a:t>코드를 입력하고 </a:t>
            </a:r>
            <a:r>
              <a:rPr lang="ko-KR" altLang="en-US" sz="2200" dirty="0" err="1"/>
              <a:t>엔터</a:t>
            </a:r>
            <a:r>
              <a:rPr lang="ko-KR" altLang="en-US" sz="2200" dirty="0"/>
              <a:t> 키를 입력하면 실행 결과가 표시된다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개발환경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0E817-8906-4419-881F-04008167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6" y="2924944"/>
            <a:ext cx="7764827" cy="20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21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b="1" dirty="0"/>
              <a:t>Node.js </a:t>
            </a:r>
            <a:r>
              <a:rPr lang="ko-KR" altLang="en-US" sz="2200" b="1" dirty="0"/>
              <a:t>설치 후 확인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node -v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npm</a:t>
            </a:r>
            <a:r>
              <a:rPr lang="en-US" altLang="ko-KR" sz="2200" dirty="0"/>
              <a:t> -v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b="1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CFAD7D-32EE-47F0-A022-BE8D6E2A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32" y="2204864"/>
            <a:ext cx="6495875" cy="33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201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/>
              <a:t>visualstudio</a:t>
            </a:r>
            <a:r>
              <a:rPr lang="en-US" altLang="ko-KR" sz="2200" dirty="0"/>
              <a:t> code</a:t>
            </a:r>
            <a:r>
              <a:rPr lang="ko-KR" altLang="en-US" sz="2200" dirty="0"/>
              <a:t>에는 터미널이 존재한다</a:t>
            </a:r>
            <a:r>
              <a:rPr lang="en-US" altLang="ko-KR" sz="2200" dirty="0"/>
              <a:t>. Ctrl+` </a:t>
            </a:r>
            <a:r>
              <a:rPr lang="ko-KR" altLang="en-US" sz="2200" dirty="0"/>
              <a:t>단축키를 사용하면 터미널이 열리게 된다</a:t>
            </a:r>
            <a:r>
              <a:rPr lang="en-US" altLang="ko-KR" sz="2200" dirty="0"/>
              <a:t>. </a:t>
            </a:r>
            <a:br>
              <a:rPr lang="en-US" altLang="ko-KR" sz="2200" dirty="0"/>
            </a:br>
            <a:r>
              <a:rPr lang="ko-KR" altLang="en-US" sz="2200" dirty="0"/>
              <a:t>이 터미널에서 </a:t>
            </a:r>
            <a:r>
              <a:rPr lang="en-US" altLang="ko-KR" sz="2200" dirty="0"/>
              <a:t>Node.js </a:t>
            </a:r>
            <a:r>
              <a:rPr lang="ko-KR" altLang="en-US" sz="2200" dirty="0"/>
              <a:t>명령어로 </a:t>
            </a:r>
            <a:r>
              <a:rPr lang="en-US" altLang="ko-KR" sz="2200" dirty="0" err="1"/>
              <a:t>Javascript</a:t>
            </a:r>
            <a:r>
              <a:rPr lang="en-US" altLang="ko-KR" sz="2200" dirty="0"/>
              <a:t> </a:t>
            </a:r>
            <a:r>
              <a:rPr lang="ko-KR" altLang="en-US" sz="2200" dirty="0"/>
              <a:t>파일이 실행 가능하다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br>
              <a:rPr lang="en-US" altLang="ko-KR" sz="2200" dirty="0"/>
            </a:br>
            <a:r>
              <a:rPr lang="en-US" altLang="ko-KR" sz="2200" dirty="0"/>
              <a:t>node index.js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D2A3C7-A06B-4EC6-948B-4D7C485E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89" y="3429000"/>
            <a:ext cx="5576752" cy="19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05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변수는 데이터를 담기 위한 메모리 공간을 의미한다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Javascript</a:t>
            </a:r>
            <a:r>
              <a:rPr lang="ko-KR" altLang="en-US" sz="2200" dirty="0"/>
              <a:t>에서는 </a:t>
            </a:r>
            <a:r>
              <a:rPr lang="en-US" altLang="ko-KR" sz="2200" dirty="0"/>
              <a:t>var </a:t>
            </a:r>
            <a:r>
              <a:rPr lang="ko-KR" altLang="en-US" sz="2200" dirty="0"/>
              <a:t>라는 키워드로 변수를 선언하며</a:t>
            </a:r>
            <a:r>
              <a:rPr lang="en-US" altLang="ko-KR" sz="2200" dirty="0"/>
              <a:t>, </a:t>
            </a:r>
            <a:r>
              <a:rPr lang="ko-KR" altLang="en-US" sz="2200" dirty="0"/>
              <a:t>선언함과 동시에 값을 할당 할 수 있다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var a;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a = 1;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var b = “Hello World”;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변수는 </a:t>
            </a:r>
            <a:r>
              <a:rPr lang="en-US" altLang="ko-KR" sz="2200" dirty="0"/>
              <a:t>2</a:t>
            </a:r>
            <a:r>
              <a:rPr lang="ko-KR" altLang="en-US" sz="2200" dirty="0"/>
              <a:t>가지 방법 다 가능하다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9825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/>
              <a:t>Javascript</a:t>
            </a:r>
            <a:r>
              <a:rPr lang="ko-KR" altLang="en-US" sz="2200" dirty="0"/>
              <a:t>에서 변수의 모든 값은 </a:t>
            </a:r>
            <a:r>
              <a:rPr lang="en-US" altLang="ko-KR" sz="2200" dirty="0"/>
              <a:t>7</a:t>
            </a:r>
            <a:r>
              <a:rPr lang="ko-KR" altLang="en-US" sz="2200" dirty="0"/>
              <a:t>가지의 데이터 타입을 제공한다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원시타입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number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string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Boolean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null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undefined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symbol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객체 타입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object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2748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(number)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C</a:t>
            </a:r>
            <a:r>
              <a:rPr lang="ko-KR" altLang="en-US" sz="2200" dirty="0"/>
              <a:t>와 </a:t>
            </a:r>
            <a:r>
              <a:rPr lang="en-US" altLang="ko-KR" sz="2200" dirty="0"/>
              <a:t>Java </a:t>
            </a:r>
            <a:r>
              <a:rPr lang="ko-KR" altLang="en-US" sz="2200" dirty="0"/>
              <a:t>같은 경우</a:t>
            </a:r>
            <a:r>
              <a:rPr lang="en-US" altLang="ko-KR" sz="2200" dirty="0"/>
              <a:t>, int, long, float, double </a:t>
            </a:r>
            <a:r>
              <a:rPr lang="ko-KR" altLang="en-US" sz="2200" dirty="0"/>
              <a:t>등과 같은 다양한 숫자 타입이 존재한다</a:t>
            </a:r>
            <a:r>
              <a:rPr lang="en-US" altLang="ko-KR" sz="2200" dirty="0"/>
              <a:t>. </a:t>
            </a:r>
            <a:r>
              <a:rPr lang="en-US" altLang="ko-KR" sz="2200" dirty="0" err="1"/>
              <a:t>Javascript</a:t>
            </a:r>
            <a:r>
              <a:rPr lang="ko-KR" altLang="en-US" sz="2200" dirty="0"/>
              <a:t>에서는 하나의 숫자 타입만 존재한다</a:t>
            </a:r>
            <a:r>
              <a:rPr lang="en-US" altLang="ko-KR" sz="2200" dirty="0"/>
              <a:t>. </a:t>
            </a:r>
            <a:r>
              <a:rPr lang="ko-KR" altLang="en-US" sz="2200" dirty="0"/>
              <a:t>모든 수는 실수로 처리한다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Javascript</a:t>
            </a:r>
            <a:r>
              <a:rPr lang="ko-KR" altLang="en-US" sz="2200" dirty="0"/>
              <a:t>에서 데이터타입은 모두 </a:t>
            </a:r>
            <a:r>
              <a:rPr lang="en-US" altLang="ko-KR" sz="2200" dirty="0"/>
              <a:t>10</a:t>
            </a:r>
            <a:r>
              <a:rPr lang="ko-KR" altLang="en-US" sz="2200" dirty="0"/>
              <a:t>진수로 해석된다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397C6D-1278-43F0-9E1B-FB5188FE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19" y="4189324"/>
            <a:ext cx="204816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706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(string)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문자열</a:t>
            </a:r>
            <a:r>
              <a:rPr lang="en-US" altLang="ko-KR" sz="2200" dirty="0"/>
              <a:t>(string) </a:t>
            </a:r>
            <a:r>
              <a:rPr lang="ko-KR" altLang="en-US" sz="2200" dirty="0"/>
              <a:t>타입은 텍스트 데이터를 나타내는데 사용한다</a:t>
            </a:r>
            <a:r>
              <a:rPr lang="en-US" altLang="ko-KR" sz="2200" dirty="0"/>
              <a:t>. String</a:t>
            </a:r>
            <a:r>
              <a:rPr lang="ko-KR" altLang="en-US" sz="2200" dirty="0"/>
              <a:t>은 ‘’ 나 “” 안에 텍스트를 넣어서 생성한다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“” </a:t>
            </a:r>
            <a:r>
              <a:rPr lang="ko-KR" altLang="en-US" sz="2200" dirty="0"/>
              <a:t>안에 ‘’를 넣으면 텍스트로 인식한다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반대로 ‘’안에 “”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넣어도 텍스트로 인식한다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FB530-0E20-4D64-8665-07D729D9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19" y="4365104"/>
            <a:ext cx="241016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7BC927-AC50-4ED5-AE8D-8B25CE76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73" y="2060848"/>
            <a:ext cx="7886700" cy="979289"/>
          </a:xfrm>
        </p:spPr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FF6A-6496-4A9E-BAEF-F782F9080A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35696" y="3557084"/>
            <a:ext cx="6336704" cy="150018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HTML</a:t>
            </a:r>
          </a:p>
          <a:p>
            <a:r>
              <a:rPr lang="ko-KR" altLang="en-US" dirty="0"/>
              <a:t>문법</a:t>
            </a:r>
            <a:endParaRPr lang="en-US" altLang="ko-KR" dirty="0"/>
          </a:p>
          <a:p>
            <a:r>
              <a:rPr lang="en-US" altLang="ko-KR" dirty="0"/>
              <a:t>TAG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C6BD5-F981-4E33-8B93-6A3D8BBDE769}"/>
              </a:ext>
            </a:extLst>
          </p:cNvPr>
          <p:cNvSpPr txBox="1"/>
          <p:nvPr/>
        </p:nvSpPr>
        <p:spPr>
          <a:xfrm>
            <a:off x="4355976" y="1196752"/>
            <a:ext cx="4320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2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77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200" dirty="0" err="1"/>
              <a:t>불리언</a:t>
            </a:r>
            <a:r>
              <a:rPr lang="en-US" altLang="ko-KR" sz="2200" dirty="0"/>
              <a:t>(Boolean) </a:t>
            </a:r>
            <a:r>
              <a:rPr lang="ko-KR" altLang="en-US" sz="2200" dirty="0"/>
              <a:t>타입은 참</a:t>
            </a:r>
            <a:r>
              <a:rPr lang="en-US" altLang="ko-KR" sz="2200" dirty="0"/>
              <a:t>, </a:t>
            </a:r>
            <a:r>
              <a:rPr lang="ko-KR" altLang="en-US" sz="2200" dirty="0"/>
              <a:t>거짓을 나타내는 </a:t>
            </a:r>
            <a:r>
              <a:rPr lang="en-US" altLang="ko-KR" sz="2200" dirty="0"/>
              <a:t>true</a:t>
            </a:r>
            <a:r>
              <a:rPr lang="ko-KR" altLang="en-US" sz="2200" dirty="0"/>
              <a:t>와 </a:t>
            </a:r>
            <a:r>
              <a:rPr lang="en-US" altLang="ko-KR" sz="2200" dirty="0"/>
              <a:t>false </a:t>
            </a:r>
            <a:r>
              <a:rPr lang="ko-KR" altLang="en-US" sz="2200" dirty="0"/>
              <a:t>뿐이다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이 타입은 </a:t>
            </a:r>
            <a:r>
              <a:rPr lang="en-US" altLang="ko-KR" sz="2200" dirty="0"/>
              <a:t>if</a:t>
            </a:r>
            <a:r>
              <a:rPr lang="ko-KR" altLang="en-US" sz="2200" dirty="0"/>
              <a:t>문과 같은 조건문에서 자주 사용된다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E23292-A2D1-40DB-B078-7FBADD8D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82" y="3753126"/>
            <a:ext cx="221963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21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(null)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널</a:t>
            </a:r>
            <a:r>
              <a:rPr lang="en-US" altLang="ko-KR" sz="2200" dirty="0"/>
              <a:t>(null)</a:t>
            </a:r>
            <a:r>
              <a:rPr lang="ko-KR" altLang="en-US" sz="2200" dirty="0"/>
              <a:t>타입은 변수의 값이 없다는 것을 의미한다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변수</a:t>
            </a:r>
            <a:r>
              <a:rPr lang="en-US" altLang="ko-KR" sz="2200" dirty="0"/>
              <a:t>(undefined)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undefined </a:t>
            </a:r>
            <a:r>
              <a:rPr lang="ko-KR" altLang="en-US" sz="2200" dirty="0"/>
              <a:t>타입은 변수 선언 후 값이 할당되지 않았을 경우에 </a:t>
            </a:r>
            <a:r>
              <a:rPr lang="en-US" altLang="ko-KR" sz="2200" dirty="0"/>
              <a:t>undefined </a:t>
            </a:r>
            <a:r>
              <a:rPr lang="ko-KR" altLang="en-US" sz="2200" dirty="0"/>
              <a:t>값을 가진다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8844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이항 산술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C54E125-058E-40A3-AB75-60367D63C037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2492896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이항 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덧셈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뺄셈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나눗셈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2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231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단항</a:t>
            </a:r>
            <a:r>
              <a:rPr lang="ko-KR" altLang="en-US" sz="2000" dirty="0"/>
              <a:t> 산술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8523B4-0F59-46C5-AD33-B36AAC2AE188}"/>
              </a:ext>
            </a:extLst>
          </p:cNvPr>
          <p:cNvGraphicFramePr>
            <a:graphicFrameLocks noGrp="1"/>
          </p:cNvGraphicFramePr>
          <p:nvPr/>
        </p:nvGraphicFramePr>
        <p:xfrm>
          <a:off x="782623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단항</a:t>
                      </a:r>
                      <a:r>
                        <a:rPr lang="ko-KR" altLang="en-US" dirty="0"/>
                        <a:t> 산술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감소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어떠한 효과도 없다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음수를 양수로 양수를 음수로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297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할당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8C33483D-0699-4F87-9A84-054EE8C253CC}"/>
              </a:ext>
            </a:extLst>
          </p:cNvPr>
          <p:cNvGraphicFramePr>
            <a:graphicFrameLocks noGrp="1"/>
          </p:cNvGraphicFramePr>
          <p:nvPr/>
        </p:nvGraphicFramePr>
        <p:xfrm>
          <a:off x="633503" y="2492896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94862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할당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동일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x+=y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</a:t>
                      </a:r>
                      <a:r>
                        <a:rPr lang="en-US" altLang="ko-KR" dirty="0" err="1"/>
                        <a:t>x+y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x-=y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x=x-y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x*=y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x=x*y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x/=y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x=x/y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7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x%=y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</a:t>
                      </a:r>
                      <a:r>
                        <a:rPr lang="en-US" altLang="ko-KR" dirty="0" err="1"/>
                        <a:t>x%y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6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6507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비교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1DF8A0-B82E-4F29-9139-1FDBC9D780B6}"/>
              </a:ext>
            </a:extLst>
          </p:cNvPr>
          <p:cNvGraphicFramePr>
            <a:graphicFrameLocks noGrp="1"/>
          </p:cNvGraphicFramePr>
          <p:nvPr/>
        </p:nvGraphicFramePr>
        <p:xfrm>
          <a:off x="517224" y="2348880"/>
          <a:ext cx="812800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94862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8702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동등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가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x===y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일치 비교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의 값과 타입이 같다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x!=y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부등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가 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x!==y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불일치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의 값과 타입이 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8784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대소 관계 비교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F5A7EE3-1B7B-4900-A947-134F4437ED5F}"/>
              </a:ext>
            </a:extLst>
          </p:cNvPr>
          <p:cNvGraphicFramePr>
            <a:graphicFrameLocks noGrp="1"/>
          </p:cNvGraphicFramePr>
          <p:nvPr/>
        </p:nvGraphicFramePr>
        <p:xfrm>
          <a:off x="517224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4892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2038525">
                  <a:extLst>
                    <a:ext uri="{9D8B030D-6E8A-4147-A177-3AD203B41FA5}">
                      <a16:colId xmlns:a16="http://schemas.microsoft.com/office/drawing/2014/main" val="3469486289"/>
                    </a:ext>
                  </a:extLst>
                </a:gridCol>
                <a:gridCol w="3314583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대소 관계 비교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x&gt;y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x&lt;y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작다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x&gt;=y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x&lt;=y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y</a:t>
                      </a:r>
                      <a:r>
                        <a:rPr lang="ko-KR" altLang="en-US" dirty="0"/>
                        <a:t>보다 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0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78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논리 연산자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1D9F2E-AAB2-4EAB-9F09-C078A1398962}"/>
              </a:ext>
            </a:extLst>
          </p:cNvPr>
          <p:cNvGraphicFramePr>
            <a:graphicFrameLocks noGrp="1"/>
          </p:cNvGraphicFramePr>
          <p:nvPr/>
        </p:nvGraphicFramePr>
        <p:xfrm>
          <a:off x="517224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8212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64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논리 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&amp;&amp;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0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1895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조건문</a:t>
            </a:r>
            <a:r>
              <a:rPr lang="en-US" altLang="ko-KR" sz="2200" dirty="0"/>
              <a:t>(if…else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if…else</a:t>
            </a:r>
            <a:r>
              <a:rPr lang="ko-KR" altLang="en-US" sz="2200" dirty="0"/>
              <a:t>문은 주어진 조건식이 참이냐 </a:t>
            </a:r>
            <a:r>
              <a:rPr lang="ko-KR" altLang="en-US" sz="2200" dirty="0" err="1"/>
              <a:t>거짓이냐에</a:t>
            </a:r>
            <a:r>
              <a:rPr lang="ko-KR" altLang="en-US" sz="2200" dirty="0"/>
              <a:t> 따라 실행할 코드를 결정한다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조건식의 결과가 </a:t>
            </a:r>
            <a:r>
              <a:rPr lang="ko-KR" altLang="en-US" sz="2200" dirty="0" err="1"/>
              <a:t>불리언</a:t>
            </a:r>
            <a:r>
              <a:rPr lang="ko-KR" altLang="en-US" sz="2200" dirty="0"/>
              <a:t> 값이 아니라면 강제 변환되어 참</a:t>
            </a:r>
            <a:r>
              <a:rPr lang="en-US" altLang="ko-KR" sz="2200" dirty="0"/>
              <a:t>, </a:t>
            </a:r>
            <a:r>
              <a:rPr lang="ko-KR" altLang="en-US" sz="2200" dirty="0"/>
              <a:t>거짓을 구분한다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조건식을 추가하고 싶으면 </a:t>
            </a:r>
            <a:r>
              <a:rPr lang="en-US" altLang="ko-KR" sz="2200" dirty="0"/>
              <a:t>else if(</a:t>
            </a:r>
            <a:r>
              <a:rPr lang="ko-KR" altLang="en-US" sz="2200" dirty="0"/>
              <a:t>조건식</a:t>
            </a:r>
            <a:r>
              <a:rPr lang="en-US" altLang="ko-KR" sz="2200" dirty="0"/>
              <a:t>)</a:t>
            </a:r>
            <a:r>
              <a:rPr lang="ko-KR" altLang="en-US" sz="2200" dirty="0"/>
              <a:t>을 사용하면 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EE30E-00D8-42B0-940B-293D1547C9F7}"/>
              </a:ext>
            </a:extLst>
          </p:cNvPr>
          <p:cNvSpPr txBox="1"/>
          <p:nvPr/>
        </p:nvSpPr>
        <p:spPr>
          <a:xfrm>
            <a:off x="1524699" y="4437112"/>
            <a:ext cx="60946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if(</a:t>
            </a:r>
            <a:r>
              <a:rPr lang="ko-KR" altLang="en-US" dirty="0"/>
              <a:t>조건식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조건식이 참이라면 실행되는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r>
              <a:rPr lang="en-US" altLang="ko-KR" dirty="0"/>
              <a:t>}else if(</a:t>
            </a:r>
            <a:r>
              <a:rPr lang="ko-KR" altLang="en-US" dirty="0"/>
              <a:t>조건식</a:t>
            </a:r>
            <a:r>
              <a:rPr lang="en-US" altLang="ko-KR" dirty="0"/>
              <a:t>2){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조건식이 거짓 조건식</a:t>
            </a:r>
            <a:r>
              <a:rPr lang="en-US" altLang="ko-KR" dirty="0"/>
              <a:t>2</a:t>
            </a:r>
            <a:r>
              <a:rPr lang="ko-KR" altLang="en-US" dirty="0"/>
              <a:t>가 참이라면 실행되는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r>
              <a:rPr lang="en-US" altLang="ko-KR" dirty="0"/>
              <a:t>}else{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 </a:t>
            </a:r>
            <a:r>
              <a:rPr lang="en-US" altLang="ko-KR" dirty="0"/>
              <a:t>2</a:t>
            </a:r>
            <a:r>
              <a:rPr lang="ko-KR" altLang="en-US" dirty="0"/>
              <a:t>개가 다 거짓이라면 실행되는 </a:t>
            </a:r>
            <a:r>
              <a:rPr lang="ko-KR" altLang="en-US" dirty="0" err="1"/>
              <a:t>블럭</a:t>
            </a:r>
            <a:endParaRPr lang="ko-KR" altLang="en-US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4355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조건문</a:t>
            </a:r>
            <a:r>
              <a:rPr lang="en-US" altLang="ko-KR" sz="2200" dirty="0"/>
              <a:t>(if…else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25360-9EFB-464F-8A86-48775AB7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3" y="1686083"/>
            <a:ext cx="7835861" cy="47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9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(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HyperText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Markup Language)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은 웹페이지를 기술하기 위한 마크업 언어이다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조금 더 자세히 말하면 웹페이지의 내용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(content)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과 구조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(structure)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을 담당하는 언어로써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태그를 통해 정보를 </a:t>
            </a:r>
            <a:r>
              <a:rPr lang="ko-KR" altLang="en-US" dirty="0" err="1">
                <a:solidFill>
                  <a:schemeClr val="tx1"/>
                </a:solidFill>
                <a:latin typeface="+mn-lt"/>
              </a:rPr>
              <a:t>구조화하는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것이다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마크업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- </a:t>
            </a: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특별한 기호나 표기를 사용하여 글의 서식과 스타일을 정해주는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+mn-lt"/>
              </a:rPr>
              <a:t>프로그래밍 언어 </a:t>
            </a:r>
            <a:r>
              <a:rPr lang="en-US" altLang="ko-KR" sz="2800" dirty="0">
                <a:solidFill>
                  <a:schemeClr val="tx1"/>
                </a:solidFill>
                <a:latin typeface="+mn-lt"/>
              </a:rPr>
              <a:t>X)</a:t>
            </a:r>
          </a:p>
          <a:p>
            <a:pPr>
              <a:lnSpc>
                <a:spcPct val="200000"/>
              </a:lnSpc>
              <a:buChar char="-"/>
            </a:pP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0223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조건문</a:t>
            </a:r>
            <a:r>
              <a:rPr lang="en-US" altLang="ko-KR" sz="2200" dirty="0"/>
              <a:t>(switch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switch</a:t>
            </a:r>
            <a:r>
              <a:rPr lang="ko-KR" altLang="en-US" sz="2000" dirty="0"/>
              <a:t>문은 표현식을 평가하여 그 값과 일치하는 표현식을 가지는 </a:t>
            </a:r>
            <a:r>
              <a:rPr lang="en-US" altLang="ko-KR" sz="2000" dirty="0"/>
              <a:t>case</a:t>
            </a:r>
            <a:r>
              <a:rPr lang="ko-KR" altLang="en-US" sz="2000" dirty="0"/>
              <a:t>문으로 실행 순서를 이동시킨다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case</a:t>
            </a:r>
            <a:r>
              <a:rPr lang="ko-KR" altLang="en-US" sz="2000" dirty="0"/>
              <a:t>문은 상황을 의미하는 표현식을 지정하고 콜론</a:t>
            </a:r>
            <a:r>
              <a:rPr lang="en-US" altLang="ko-KR" sz="2000" dirty="0"/>
              <a:t>(:)</a:t>
            </a:r>
            <a:r>
              <a:rPr lang="ko-KR" altLang="en-US" sz="2000" dirty="0"/>
              <a:t>으로 마무리한다</a:t>
            </a:r>
            <a:r>
              <a:rPr lang="en-US" altLang="ko-KR" sz="2000" dirty="0"/>
              <a:t>. </a:t>
            </a:r>
            <a:r>
              <a:rPr lang="ko-KR" altLang="en-US" sz="2000" dirty="0"/>
              <a:t>표현식과 일치하는 표현식이 없다면 </a:t>
            </a:r>
            <a:r>
              <a:rPr lang="en-US" altLang="ko-KR" sz="2000" dirty="0"/>
              <a:t>default</a:t>
            </a:r>
            <a:r>
              <a:rPr lang="ko-KR" altLang="en-US" sz="2000" dirty="0"/>
              <a:t>문으로 이동한다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79F07-15AD-4450-8F35-CDE0EC85EAD8}"/>
              </a:ext>
            </a:extLst>
          </p:cNvPr>
          <p:cNvSpPr txBox="1"/>
          <p:nvPr/>
        </p:nvSpPr>
        <p:spPr>
          <a:xfrm>
            <a:off x="1332684" y="3709694"/>
            <a:ext cx="70278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switch(</a:t>
            </a:r>
            <a:r>
              <a:rPr lang="ko-KR" altLang="en-US" dirty="0"/>
              <a:t>표현식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case </a:t>
            </a:r>
            <a:r>
              <a:rPr lang="ko-KR" altLang="en-US" dirty="0"/>
              <a:t>표현식</a:t>
            </a:r>
            <a:r>
              <a:rPr lang="en-US" altLang="ko-KR" dirty="0"/>
              <a:t>1:</a:t>
            </a:r>
          </a:p>
          <a:p>
            <a:r>
              <a:rPr lang="en-US" altLang="ko-KR" dirty="0"/>
              <a:t>        //</a:t>
            </a:r>
            <a:r>
              <a:rPr lang="ko-KR" altLang="en-US" dirty="0"/>
              <a:t>표현식</a:t>
            </a:r>
            <a:r>
              <a:rPr lang="en-US" altLang="ko-KR" dirty="0"/>
              <a:t>1</a:t>
            </a:r>
            <a:r>
              <a:rPr lang="ko-KR" altLang="en-US" dirty="0"/>
              <a:t>과 일치하는 경우 실행될 코드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break;</a:t>
            </a:r>
          </a:p>
          <a:p>
            <a:r>
              <a:rPr lang="en-US" altLang="ko-KR" dirty="0"/>
              <a:t>    case </a:t>
            </a:r>
            <a:r>
              <a:rPr lang="ko-KR" altLang="en-US" dirty="0"/>
              <a:t>표현식</a:t>
            </a:r>
            <a:r>
              <a:rPr lang="en-US" altLang="ko-KR" dirty="0"/>
              <a:t>2:</a:t>
            </a:r>
          </a:p>
          <a:p>
            <a:r>
              <a:rPr lang="en-US" altLang="ko-KR" dirty="0"/>
              <a:t>        //</a:t>
            </a:r>
            <a:r>
              <a:rPr lang="ko-KR" altLang="en-US" dirty="0"/>
              <a:t>표현식</a:t>
            </a:r>
            <a:r>
              <a:rPr lang="en-US" altLang="ko-KR" dirty="0"/>
              <a:t>2</a:t>
            </a:r>
            <a:r>
              <a:rPr lang="ko-KR" altLang="en-US" dirty="0"/>
              <a:t>과 일치하는 경우 실행될 코드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break;</a:t>
            </a:r>
          </a:p>
          <a:p>
            <a:r>
              <a:rPr lang="en-US" altLang="ko-KR" dirty="0"/>
              <a:t>    default:</a:t>
            </a:r>
          </a:p>
          <a:p>
            <a:r>
              <a:rPr lang="en-US" altLang="ko-KR" dirty="0"/>
              <a:t>        //case</a:t>
            </a:r>
            <a:r>
              <a:rPr lang="ko-KR" altLang="en-US" dirty="0"/>
              <a:t>문의 표현식과 일치하지 않을 경우 실행될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6407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조건문</a:t>
            </a:r>
            <a:r>
              <a:rPr lang="en-US" altLang="ko-KR" sz="2200" dirty="0"/>
              <a:t>(switch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F04795-0729-488C-83BF-4B3C8A6B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2085425"/>
            <a:ext cx="8100392" cy="26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85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endParaRPr lang="ko-KR" altLang="en-US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반복문은 주어진 조건식의 평가 결과가 참인 경우 코드를 실행하고 그 후 다시 검사하여 조건이 거짓일때 까지 반복된다</a:t>
            </a:r>
            <a:r>
              <a:rPr lang="en-US" altLang="ko-KR" sz="2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/>
              <a:t>Javascript</a:t>
            </a:r>
            <a:r>
              <a:rPr lang="ko-KR" altLang="en-US" sz="2200" dirty="0"/>
              <a:t>는 </a:t>
            </a:r>
            <a:r>
              <a:rPr lang="en-US" altLang="ko-KR" sz="2200" dirty="0"/>
              <a:t>for</a:t>
            </a:r>
            <a:r>
              <a:rPr lang="ko-KR" altLang="en-US" sz="2200" dirty="0"/>
              <a:t>문</a:t>
            </a:r>
            <a:r>
              <a:rPr lang="en-US" altLang="ko-KR" sz="2200" dirty="0"/>
              <a:t>, while</a:t>
            </a:r>
            <a:r>
              <a:rPr lang="ko-KR" altLang="en-US" sz="2200" dirty="0"/>
              <a:t>문</a:t>
            </a:r>
            <a:r>
              <a:rPr lang="en-US" altLang="ko-KR" sz="2200" dirty="0"/>
              <a:t>, do…while</a:t>
            </a:r>
            <a:r>
              <a:rPr lang="ko-KR" altLang="en-US" sz="2200" dirty="0"/>
              <a:t>문 </a:t>
            </a:r>
            <a:r>
              <a:rPr lang="en-US" altLang="ko-KR" sz="2200" dirty="0"/>
              <a:t>3</a:t>
            </a:r>
            <a:r>
              <a:rPr lang="ko-KR" altLang="en-US" sz="2200" dirty="0"/>
              <a:t>가지의 반복문은 제공한다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704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(for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for</a:t>
            </a:r>
            <a:r>
              <a:rPr lang="ko-KR" altLang="en-US" sz="2200" dirty="0"/>
              <a:t>문은 조건식이 거짓이 될 때까지 코드를 반복 실행한다</a:t>
            </a:r>
            <a:r>
              <a:rPr lang="en-US" altLang="ko-KR" sz="2200" dirty="0"/>
              <a:t>. </a:t>
            </a:r>
            <a:r>
              <a:rPr lang="ko-KR" altLang="en-US" sz="2200" dirty="0"/>
              <a:t>가장 일반적으로 사용 되는 반복문이다</a:t>
            </a:r>
            <a:r>
              <a:rPr lang="en-US" altLang="ko-KR" sz="2200" dirty="0"/>
              <a:t>. </a:t>
            </a: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F0AA2-C582-4FA8-A4F5-AD3667EB8498}"/>
              </a:ext>
            </a:extLst>
          </p:cNvPr>
          <p:cNvSpPr txBox="1"/>
          <p:nvPr/>
        </p:nvSpPr>
        <p:spPr>
          <a:xfrm>
            <a:off x="1524699" y="3282325"/>
            <a:ext cx="6094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for(</a:t>
            </a:r>
            <a:r>
              <a:rPr lang="ko-KR" altLang="en-US" dirty="0"/>
              <a:t>초기조건</a:t>
            </a:r>
            <a:r>
              <a:rPr lang="en-US" altLang="ko-KR" dirty="0"/>
              <a:t>; </a:t>
            </a:r>
            <a:r>
              <a:rPr lang="ko-KR" altLang="en-US" dirty="0"/>
              <a:t>조건식</a:t>
            </a:r>
            <a:r>
              <a:rPr lang="en-US" altLang="ko-KR" dirty="0"/>
              <a:t>; </a:t>
            </a:r>
            <a:r>
              <a:rPr lang="ko-KR" altLang="en-US" dirty="0" err="1"/>
              <a:t>증감식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조건식이 참인 경우 반복 실행이 될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2901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(for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4C63E-D2BA-4AB1-AD3E-46E1E8C7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40" y="1916832"/>
            <a:ext cx="548716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978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(for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F279D3-4723-44A5-8B03-42F4B466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92" y="1772816"/>
            <a:ext cx="653506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95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(while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while</a:t>
            </a:r>
            <a:r>
              <a:rPr lang="ko-KR" altLang="en-US" sz="2200" dirty="0"/>
              <a:t>문은 주어진 조건식의 평가 결과가 참이면 코드를 계속 반복해서 실행한다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조건문이 거짓이 되면 실행을 종료한다</a:t>
            </a:r>
            <a:r>
              <a:rPr lang="en-US" altLang="ko-KR" sz="2200" dirty="0"/>
              <a:t>. if</a:t>
            </a:r>
            <a:r>
              <a:rPr lang="ko-KR" altLang="en-US" sz="2200" dirty="0"/>
              <a:t>문과 마찬가지로 조건식이 </a:t>
            </a:r>
            <a:r>
              <a:rPr lang="ko-KR" altLang="en-US" sz="2200" dirty="0" err="1"/>
              <a:t>불리언</a:t>
            </a:r>
            <a:r>
              <a:rPr lang="ko-KR" altLang="en-US" sz="2200" dirty="0"/>
              <a:t> 값이 아니면 강제 변환되어 참과 거짓을 구분한다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F6C4D-5A02-4E18-AF21-5036146A8EB1}"/>
              </a:ext>
            </a:extLst>
          </p:cNvPr>
          <p:cNvSpPr txBox="1"/>
          <p:nvPr/>
        </p:nvSpPr>
        <p:spPr>
          <a:xfrm>
            <a:off x="1524699" y="4005064"/>
            <a:ext cx="6094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while(</a:t>
            </a:r>
            <a:r>
              <a:rPr lang="ko-KR" altLang="en-US" dirty="0"/>
              <a:t>조건식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조건식이 참인 경우 반복 실행이 될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1621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(while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C95320-CF05-40D9-AC73-4B949306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3" y="2342998"/>
            <a:ext cx="809738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802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(do…while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do…while</a:t>
            </a:r>
            <a:r>
              <a:rPr lang="ko-KR" altLang="en-US" sz="2200" dirty="0"/>
              <a:t>문은 코드를 실행하고 조건식을 평가한다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코드를 무조건 한번은 실행하게 된다</a:t>
            </a:r>
            <a:r>
              <a:rPr lang="en-US" altLang="ko-KR" sz="2200" dirty="0"/>
              <a:t>.(while</a:t>
            </a:r>
            <a:r>
              <a:rPr lang="ko-KR" altLang="en-US" sz="2200" dirty="0"/>
              <a:t>문과 차이점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AF484-7A94-493F-A0D3-BFF0F792AF14}"/>
              </a:ext>
            </a:extLst>
          </p:cNvPr>
          <p:cNvSpPr txBox="1"/>
          <p:nvPr/>
        </p:nvSpPr>
        <p:spPr>
          <a:xfrm>
            <a:off x="1533923" y="3282325"/>
            <a:ext cx="6094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do {</a:t>
            </a:r>
          </a:p>
          <a:p>
            <a:r>
              <a:rPr lang="en-US" altLang="ko-KR" dirty="0"/>
              <a:t>    //</a:t>
            </a:r>
            <a:r>
              <a:rPr lang="ko-KR" altLang="en-US" dirty="0"/>
              <a:t>반복 실행이 될 코드</a:t>
            </a:r>
          </a:p>
          <a:p>
            <a:r>
              <a:rPr lang="en-US" altLang="ko-KR" dirty="0"/>
              <a:t>}while(</a:t>
            </a:r>
            <a:r>
              <a:rPr lang="ko-KR" altLang="en-US" dirty="0"/>
              <a:t>조건식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529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229BC-84AB-416C-985F-8BFE84E451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/>
              <a:t>반복문</a:t>
            </a:r>
            <a:r>
              <a:rPr lang="en-US" altLang="ko-KR" sz="2200" dirty="0"/>
              <a:t>(do…while</a:t>
            </a:r>
            <a:r>
              <a:rPr lang="ko-KR" altLang="en-US" sz="2200" dirty="0"/>
              <a:t>문</a:t>
            </a:r>
            <a:r>
              <a:rPr lang="en-US" altLang="ko-KR" sz="22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E815B-5678-4D25-A8C4-A160A33C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411C-75A1-4608-86BC-369F6C52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38" y="2400156"/>
            <a:ext cx="747816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5670</Words>
  <Application>Microsoft Office PowerPoint</Application>
  <PresentationFormat>화면 슬라이드 쇼(4:3)</PresentationFormat>
  <Paragraphs>1190</Paragraphs>
  <Slides>153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153</vt:i4>
      </vt:variant>
    </vt:vector>
  </HeadingPairs>
  <TitlesOfParts>
    <vt:vector size="159" baseType="lpstr">
      <vt:lpstr>notokr</vt:lpstr>
      <vt:lpstr>맑은 고딕</vt:lpstr>
      <vt:lpstr>한컴 고딕</vt:lpstr>
      <vt:lpstr>Arial</vt:lpstr>
      <vt:lpstr>Lora</vt:lpstr>
      <vt:lpstr>Office 테마</vt:lpstr>
      <vt:lpstr>서버 프로그래밍 </vt:lpstr>
      <vt:lpstr>PowerPoint 프레젠테이션</vt:lpstr>
      <vt:lpstr>웹 서버</vt:lpstr>
      <vt:lpstr>웹 서버란?</vt:lpstr>
      <vt:lpstr>웹 서버란?</vt:lpstr>
      <vt:lpstr>정적 / 동적 웹페이지</vt:lpstr>
      <vt:lpstr>정적 / 동적 웹페이지</vt:lpstr>
      <vt:lpstr>HTML</vt:lpstr>
      <vt:lpstr>HTML</vt:lpstr>
      <vt:lpstr>HTML</vt:lpstr>
      <vt:lpstr>HTML</vt:lpstr>
      <vt:lpstr>HTML</vt:lpstr>
      <vt:lpstr>HTML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TAG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Javascript</vt:lpstr>
      <vt:lpstr>Javascript</vt:lpstr>
      <vt:lpstr>Javascript</vt:lpstr>
      <vt:lpstr>Javascript 개발환경</vt:lpstr>
      <vt:lpstr>Javascript 개발환경</vt:lpstr>
      <vt:lpstr>Javascript 개발환경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jquery</vt:lpstr>
      <vt:lpstr>jquery</vt:lpstr>
      <vt:lpstr>jquery</vt:lpstr>
      <vt:lpstr>AJAX</vt:lpstr>
      <vt:lpstr>AJAX</vt:lpstr>
      <vt:lpstr>AJAX</vt:lpstr>
      <vt:lpstr>AJAX</vt:lpstr>
      <vt:lpstr>mysql</vt:lpstr>
      <vt:lpstr>DataBase</vt:lpstr>
      <vt:lpstr>DataBase</vt:lpstr>
      <vt:lpstr>sql이란?</vt:lpstr>
      <vt:lpstr>mysql 설치</vt:lpstr>
      <vt:lpstr>mysql 설치</vt:lpstr>
      <vt:lpstr>CREATE</vt:lpstr>
      <vt:lpstr>CREATE</vt:lpstr>
      <vt:lpstr>CREATE</vt:lpstr>
      <vt:lpstr>CREATE</vt:lpstr>
      <vt:lpstr>ALTER</vt:lpstr>
      <vt:lpstr>ALTER</vt:lpstr>
      <vt:lpstr>DROP</vt:lpstr>
      <vt:lpstr>INSERT</vt:lpstr>
      <vt:lpstr>UPDATE</vt:lpstr>
      <vt:lpstr>DELETE</vt:lpstr>
      <vt:lpstr>SELECT</vt:lpstr>
      <vt:lpstr>SELECT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  <vt:lpstr>블록체인과 스마트컨트렉트 이해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 병선</cp:lastModifiedBy>
  <cp:revision>82</cp:revision>
  <dcterms:created xsi:type="dcterms:W3CDTF">2019-02-11T02:11:19Z</dcterms:created>
  <dcterms:modified xsi:type="dcterms:W3CDTF">2023-09-08T09:28:28Z</dcterms:modified>
</cp:coreProperties>
</file>