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34" r:id="rId2"/>
    <p:sldId id="322" r:id="rId3"/>
    <p:sldId id="287" r:id="rId4"/>
    <p:sldId id="369" r:id="rId5"/>
    <p:sldId id="370" r:id="rId6"/>
    <p:sldId id="371" r:id="rId7"/>
    <p:sldId id="373" r:id="rId8"/>
    <p:sldId id="384" r:id="rId9"/>
    <p:sldId id="385" r:id="rId10"/>
    <p:sldId id="383" r:id="rId11"/>
    <p:sldId id="374" r:id="rId12"/>
    <p:sldId id="375" r:id="rId13"/>
    <p:sldId id="376" r:id="rId14"/>
    <p:sldId id="377" r:id="rId15"/>
    <p:sldId id="378" r:id="rId16"/>
    <p:sldId id="380" r:id="rId17"/>
    <p:sldId id="379" r:id="rId18"/>
    <p:sldId id="381" r:id="rId19"/>
    <p:sldId id="382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5" r:id="rId28"/>
    <p:sldId id="396" r:id="rId29"/>
    <p:sldId id="394" r:id="rId30"/>
    <p:sldId id="393" r:id="rId31"/>
    <p:sldId id="397" r:id="rId32"/>
    <p:sldId id="321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3810" autoAdjust="0"/>
  </p:normalViewPr>
  <p:slideViewPr>
    <p:cSldViewPr>
      <p:cViewPr varScale="1">
        <p:scale>
          <a:sx n="101" d="100"/>
          <a:sy n="101" d="100"/>
        </p:scale>
        <p:origin x="126" y="12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1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2025-10-17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3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76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623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547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280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627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940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717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844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719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584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347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59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10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041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0483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493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991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5655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4230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5629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4569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978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8325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5665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93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108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806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9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537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88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87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2025-10-17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2708920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err="1">
                <a:solidFill>
                  <a:schemeClr val="bg1"/>
                </a:solidFill>
              </a:rPr>
              <a:t>머신러닝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err="1">
                <a:solidFill>
                  <a:schemeClr val="tx2">
                    <a:lumMod val="50000"/>
                  </a:schemeClr>
                </a:solidFill>
              </a:rPr>
              <a:t>머신러닝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altLang="ko-KR" sz="1400" b="1" dirty="0">
                <a:solidFill>
                  <a:schemeClr val="tx2">
                    <a:lumMod val="50000"/>
                  </a:schemeClr>
                </a:solidFill>
              </a:rPr>
              <a:t>/ </a:t>
            </a:r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딥러닝</a:t>
            </a:r>
          </a:p>
        </p:txBody>
      </p:sp>
    </p:spTree>
    <p:extLst>
      <p:ext uri="{BB962C8B-B14F-4D97-AF65-F5344CB8AC3E}">
        <p14:creationId xmlns:p14="http://schemas.microsoft.com/office/powerpoint/2010/main" val="348687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704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머신러닝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MSLE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MSE</a:t>
            </a:r>
            <a:r>
              <a:rPr lang="ko-KR" altLang="en-US" dirty="0"/>
              <a:t>에 로그를 적용한 값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RMSE</a:t>
            </a:r>
            <a:r>
              <a:rPr lang="ko-KR" altLang="en-US" dirty="0"/>
              <a:t>와 마찬가지로 손실이 기하급수적으로 증가하는 상황에서 실제 오류 평균보다 값이 커지는 현상을 상쇄하기 위해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MAPE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MAE</a:t>
            </a:r>
            <a:r>
              <a:rPr lang="ko-KR" altLang="en-US" dirty="0"/>
              <a:t>를 퍼센트로 표시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오차가 예측 값에서 차지하는 정도를 나타냄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회귀 분석의 성능 평가 지표</a:t>
            </a:r>
          </a:p>
        </p:txBody>
      </p:sp>
    </p:spTree>
    <p:extLst>
      <p:ext uri="{BB962C8B-B14F-4D97-AF65-F5344CB8AC3E}">
        <p14:creationId xmlns:p14="http://schemas.microsoft.com/office/powerpoint/2010/main" val="217626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704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머신러닝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단순 선형 회귀 모델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입력의 특성에 따라 선형 함수를 만들어서 예측을 하는 알고리즘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독립 변수가 하나인 경우 특정 직선을 학습하는 방법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선형 회귀 모델을 잘 학습하기 위해서는 </a:t>
            </a:r>
            <a:r>
              <a:rPr lang="en-US" altLang="ko-KR" dirty="0"/>
              <a:t>MSE </a:t>
            </a:r>
            <a:r>
              <a:rPr lang="ko-KR" altLang="en-US" dirty="0"/>
              <a:t>값을 최소화 할 수 있는 매개변수를 선택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통계적 방식의 회귀 분석은 </a:t>
            </a:r>
            <a:r>
              <a:rPr lang="ko-KR" altLang="en-US" dirty="0" err="1"/>
              <a:t>정규화방식을</a:t>
            </a:r>
            <a:r>
              <a:rPr lang="ko-KR" altLang="en-US" dirty="0"/>
              <a:t> 사용하여 문제를 해결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단순 선형 회귀</a:t>
            </a:r>
          </a:p>
        </p:txBody>
      </p:sp>
    </p:spTree>
    <p:extLst>
      <p:ext uri="{BB962C8B-B14F-4D97-AF65-F5344CB8AC3E}">
        <p14:creationId xmlns:p14="http://schemas.microsoft.com/office/powerpoint/2010/main" val="2571822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704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머신러닝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다중의 독립 변수가 존재하는 회귀 분석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여러 개의 독립 변수가 복합적으로 종속 변수에 영향을 미치는 경우 다중 회귀 모형으로 예측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모델이 복잡해지면</a:t>
            </a:r>
            <a:r>
              <a:rPr lang="en-US" altLang="ko-KR" dirty="0"/>
              <a:t>(</a:t>
            </a:r>
            <a:r>
              <a:rPr lang="ko-KR" altLang="en-US" dirty="0" err="1"/>
              <a:t>피쳐의</a:t>
            </a:r>
            <a:r>
              <a:rPr lang="ko-KR" altLang="en-US" dirty="0"/>
              <a:t> 개수가 많은 경우</a:t>
            </a:r>
            <a:r>
              <a:rPr lang="en-US" altLang="ko-KR" dirty="0"/>
              <a:t>) </a:t>
            </a:r>
            <a:r>
              <a:rPr lang="ko-KR" altLang="en-US" dirty="0"/>
              <a:t>과대적합이 발생할 가능성이 있기 때문에 이를 방지하기 위해 다양한 규제 방식이 존재하고 이러한 규제 방식에 따른 모델들이 존재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모델에서 규제 방식에 따라 가중치</a:t>
            </a:r>
            <a:r>
              <a:rPr lang="en-US" altLang="ko-KR" dirty="0"/>
              <a:t>(</a:t>
            </a:r>
            <a:r>
              <a:rPr lang="ko-KR" altLang="en-US" dirty="0"/>
              <a:t>규칙</a:t>
            </a:r>
            <a:r>
              <a:rPr lang="en-US" altLang="ko-KR" dirty="0"/>
              <a:t>)</a:t>
            </a:r>
            <a:r>
              <a:rPr lang="ko-KR" altLang="en-US" dirty="0"/>
              <a:t>의 제한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규제를 강하게 거는 경우 가중치의 절대치가 줄어들고 </a:t>
            </a:r>
            <a:r>
              <a:rPr lang="en-US" altLang="ko-KR" dirty="0"/>
              <a:t>0</a:t>
            </a:r>
            <a:r>
              <a:rPr lang="ko-KR" altLang="en-US" dirty="0"/>
              <a:t>에 </a:t>
            </a:r>
            <a:r>
              <a:rPr lang="ko-KR" altLang="en-US" dirty="0" err="1"/>
              <a:t>가까워짐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가중치가 </a:t>
            </a:r>
            <a:r>
              <a:rPr lang="en-US" altLang="ko-KR" dirty="0"/>
              <a:t>0</a:t>
            </a:r>
            <a:r>
              <a:rPr lang="ko-KR" altLang="en-US" dirty="0"/>
              <a:t>이 되는 </a:t>
            </a:r>
            <a:r>
              <a:rPr lang="ko-KR" altLang="en-US" dirty="0" err="1"/>
              <a:t>피쳐들이</a:t>
            </a:r>
            <a:r>
              <a:rPr lang="ko-KR" altLang="en-US" dirty="0"/>
              <a:t> 생성</a:t>
            </a:r>
            <a:r>
              <a:rPr lang="en-US" altLang="ko-KR" dirty="0"/>
              <a:t>(</a:t>
            </a:r>
            <a:r>
              <a:rPr lang="ko-KR" altLang="en-US" dirty="0"/>
              <a:t>해당 </a:t>
            </a:r>
            <a:r>
              <a:rPr lang="ko-KR" altLang="en-US" dirty="0" err="1"/>
              <a:t>피쳐는</a:t>
            </a:r>
            <a:r>
              <a:rPr lang="ko-KR" altLang="en-US" dirty="0"/>
              <a:t> 예측 값에 영향</a:t>
            </a:r>
            <a:r>
              <a:rPr lang="en-US" altLang="ko-KR" dirty="0"/>
              <a:t>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다중 회귀</a:t>
            </a:r>
          </a:p>
        </p:txBody>
      </p:sp>
    </p:spTree>
    <p:extLst>
      <p:ext uri="{BB962C8B-B14F-4D97-AF65-F5344CB8AC3E}">
        <p14:creationId xmlns:p14="http://schemas.microsoft.com/office/powerpoint/2010/main" val="3848512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704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머신러닝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선형 회귀 모델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사이의 관계를 직선으로 표현해서 예측을 하는 방법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입력 데이터와 결과 데이터 사이에 일정한 비율로 변하는 관계가 있다고 가정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해당 관계를 가장 설명을 잘 하는 직선을 찾는 과정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공부의 시간이 늘어나는 경우 점수가 일정하게 증가할 것이다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LinearRegression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79576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704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머신러닝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선형 회귀 모델에서 규제를 포함한 모델 중 하나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너무 극단적인 가중치를 억제하여 모델의 과대적합이 되지 않도록 막는 방법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선형 회귀에서는 데이터는 정확하게 맞추기 위해 가중치가 너무 높게 설정이 되는 문제가 발생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이러한 경우 훈련 모델에서 </a:t>
            </a:r>
            <a:r>
              <a:rPr lang="ko-KR" altLang="en-US" dirty="0" err="1"/>
              <a:t>예측값이</a:t>
            </a:r>
            <a:r>
              <a:rPr lang="ko-KR" altLang="en-US" dirty="0"/>
              <a:t> 잘 맞지만 새로운 데이터에 대한 예측은 틀리는 경우가 발생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이러한 문제를 해결하기 위한 </a:t>
            </a:r>
            <a:r>
              <a:rPr lang="en-US" altLang="ko-KR" dirty="0"/>
              <a:t>L2 </a:t>
            </a:r>
            <a:r>
              <a:rPr lang="ko-KR" altLang="en-US" dirty="0" err="1"/>
              <a:t>패널티를</a:t>
            </a:r>
            <a:r>
              <a:rPr lang="ko-KR" altLang="en-US" dirty="0"/>
              <a:t> 추가하여 높은 가중치를 줄여서 예측을 정확하지는 않지만 새로운 데이터에서 예측의 오차를 줄여가는 과정</a:t>
            </a:r>
            <a:r>
              <a:rPr lang="en-US" altLang="ko-KR" dirty="0"/>
              <a:t>(</a:t>
            </a:r>
            <a:r>
              <a:rPr lang="ko-KR" altLang="en-US" dirty="0" err="1"/>
              <a:t>피쳐들의</a:t>
            </a:r>
            <a:r>
              <a:rPr lang="ko-KR" altLang="en-US" dirty="0"/>
              <a:t> 일반화</a:t>
            </a:r>
            <a:r>
              <a:rPr lang="en-US" altLang="ko-KR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Ridge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100642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704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머신러닝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선형 회귀 모델에서 규제를 포함한 모델 중 하나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Ridge</a:t>
            </a:r>
            <a:r>
              <a:rPr lang="ko-KR" altLang="en-US" dirty="0"/>
              <a:t>와 비슷하게 규제를 하고 있지만 </a:t>
            </a:r>
            <a:r>
              <a:rPr lang="en-US" altLang="ko-KR" dirty="0"/>
              <a:t>L1</a:t>
            </a:r>
            <a:r>
              <a:rPr lang="ko-KR" altLang="en-US" dirty="0" err="1"/>
              <a:t>패널티를</a:t>
            </a:r>
            <a:r>
              <a:rPr lang="ko-KR" altLang="en-US" dirty="0"/>
              <a:t> 이용하여 가중치를 제어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불필요한 특징들을 자동으로 제거함으로써 과적합의 문제를 해결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릿지에서는</a:t>
            </a:r>
            <a:r>
              <a:rPr lang="ko-KR" altLang="en-US" dirty="0"/>
              <a:t> 가중치를 </a:t>
            </a:r>
            <a:r>
              <a:rPr lang="en-US" altLang="ko-KR" dirty="0"/>
              <a:t>0</a:t>
            </a:r>
            <a:r>
              <a:rPr lang="ko-KR" altLang="en-US" dirty="0"/>
              <a:t>에 가까운 값으로 크기를 조절하고 </a:t>
            </a:r>
            <a:r>
              <a:rPr lang="ko-KR" altLang="en-US" dirty="0" err="1"/>
              <a:t>라쏘에서는</a:t>
            </a:r>
            <a:r>
              <a:rPr lang="ko-KR" altLang="en-US" dirty="0"/>
              <a:t> 가중치를 </a:t>
            </a:r>
            <a:r>
              <a:rPr lang="en-US" altLang="ko-KR" dirty="0"/>
              <a:t>0</a:t>
            </a:r>
            <a:r>
              <a:rPr lang="ko-KR" altLang="en-US" dirty="0"/>
              <a:t>으로 만들어서 해당 특징을 제거하는 방법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모델을 단순하고 해석이 가능한 모델로 만드는 회귀 방법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Lasso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602641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704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머신러닝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릿지와</a:t>
            </a:r>
            <a:r>
              <a:rPr lang="ko-KR" altLang="en-US" dirty="0"/>
              <a:t> </a:t>
            </a:r>
            <a:r>
              <a:rPr lang="ko-KR" altLang="en-US" dirty="0" err="1"/>
              <a:t>라쏘의</a:t>
            </a:r>
            <a:r>
              <a:rPr lang="ko-KR" altLang="en-US" dirty="0"/>
              <a:t> 장점을 모아서 합친 모델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L1 </a:t>
            </a:r>
            <a:r>
              <a:rPr lang="ko-KR" altLang="en-US" dirty="0" err="1"/>
              <a:t>패널티를</a:t>
            </a:r>
            <a:r>
              <a:rPr lang="ko-KR" altLang="en-US" dirty="0"/>
              <a:t> 이용한 특징을 선택하는 부분과 </a:t>
            </a:r>
            <a:r>
              <a:rPr lang="en-US" altLang="ko-KR" dirty="0"/>
              <a:t>L2 </a:t>
            </a:r>
            <a:r>
              <a:rPr lang="ko-KR" altLang="en-US" dirty="0" err="1"/>
              <a:t>패널티의</a:t>
            </a:r>
            <a:r>
              <a:rPr lang="ko-KR" altLang="en-US" dirty="0"/>
              <a:t> 전체적인 특징들을 일반화하는 부분을 결합한 모델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L1_ratio </a:t>
            </a:r>
            <a:r>
              <a:rPr lang="ko-KR" altLang="en-US" dirty="0"/>
              <a:t>매개변수를 이용하여 </a:t>
            </a:r>
            <a:r>
              <a:rPr lang="en-US" altLang="ko-KR" dirty="0"/>
              <a:t>L1, L2</a:t>
            </a:r>
            <a:r>
              <a:rPr lang="ko-KR" altLang="en-US" dirty="0"/>
              <a:t>의 비율을 설정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라쏘의</a:t>
            </a:r>
            <a:r>
              <a:rPr lang="ko-KR" altLang="en-US" dirty="0"/>
              <a:t> 경우 특징을 선택하여 모델이 단순화가 되는 과정이 발생 할 수 있고 </a:t>
            </a:r>
            <a:r>
              <a:rPr lang="ko-KR" altLang="en-US" dirty="0" err="1"/>
              <a:t>릿지의</a:t>
            </a:r>
            <a:r>
              <a:rPr lang="ko-KR" altLang="en-US" dirty="0"/>
              <a:t> 경우 특징들이 일반화 됨으로 모델이 복잡해질 수 있기 때문에 서로의 단점을 보완하기 위해 만들어진 모델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ElasticNet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4223299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704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머신러닝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로지스틱 회귀는 이름은 회귀지만 실제로는 분류에서 사용이 되는 모델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예측의 값이 연속성을 가지는 경우 해당하는 값은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사의 확률 값으로 변환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0.5</a:t>
            </a:r>
            <a:r>
              <a:rPr lang="ko-KR" altLang="en-US" dirty="0"/>
              <a:t>보다 크다면 </a:t>
            </a:r>
            <a:r>
              <a:rPr lang="en-US" altLang="ko-KR" dirty="0"/>
              <a:t>1(</a:t>
            </a:r>
            <a:r>
              <a:rPr lang="ko-KR" altLang="en-US" dirty="0"/>
              <a:t>긍정</a:t>
            </a:r>
            <a:r>
              <a:rPr lang="en-US" altLang="ko-KR" dirty="0"/>
              <a:t>) </a:t>
            </a:r>
            <a:r>
              <a:rPr lang="ko-KR" altLang="en-US" dirty="0"/>
              <a:t>작으면 </a:t>
            </a:r>
            <a:r>
              <a:rPr lang="en-US" altLang="ko-KR" dirty="0"/>
              <a:t>0(</a:t>
            </a:r>
            <a:r>
              <a:rPr lang="ko-KR" altLang="en-US" dirty="0"/>
              <a:t>부정</a:t>
            </a:r>
            <a:r>
              <a:rPr lang="en-US" altLang="ko-KR" dirty="0"/>
              <a:t>)</a:t>
            </a:r>
            <a:r>
              <a:rPr lang="ko-KR" altLang="en-US" dirty="0"/>
              <a:t>으로 판단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Logistic Regression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565837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704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머신러닝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데이터를 분리하는 최적의 경계선</a:t>
            </a:r>
            <a:r>
              <a:rPr lang="en-US" altLang="ko-KR" dirty="0"/>
              <a:t>( </a:t>
            </a:r>
            <a:r>
              <a:rPr lang="ko-KR" altLang="en-US" dirty="0"/>
              <a:t>결정 경계 </a:t>
            </a:r>
            <a:r>
              <a:rPr lang="en-US" altLang="ko-KR" dirty="0"/>
              <a:t>)</a:t>
            </a:r>
            <a:r>
              <a:rPr lang="ko-KR" altLang="en-US" dirty="0"/>
              <a:t>을 찾고 해당 경계선에서 어느 정도의 여유공간</a:t>
            </a:r>
            <a:r>
              <a:rPr lang="en-US" altLang="ko-KR" dirty="0"/>
              <a:t>(</a:t>
            </a:r>
            <a:r>
              <a:rPr lang="ko-KR" altLang="en-US" dirty="0"/>
              <a:t>마진</a:t>
            </a:r>
            <a:r>
              <a:rPr lang="en-US" altLang="ko-KR" dirty="0"/>
              <a:t>)</a:t>
            </a:r>
            <a:r>
              <a:rPr lang="ko-KR" altLang="en-US" dirty="0"/>
              <a:t>을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마진의 영역을 벗어나는 데이터에 대해서는 가중치 </a:t>
            </a:r>
            <a:r>
              <a:rPr lang="ko-KR" altLang="en-US" dirty="0" err="1"/>
              <a:t>패널티를</a:t>
            </a:r>
            <a:r>
              <a:rPr lang="ko-KR" altLang="en-US" dirty="0"/>
              <a:t> 적용하여 학습을 하는 방식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패널티를</a:t>
            </a:r>
            <a:r>
              <a:rPr lang="ko-KR" altLang="en-US" dirty="0"/>
              <a:t> 이용하여 마진 영역 밖의 데이터를 마진 영역 안쪽으로 들어 오게 할 수 있도록 매개변수를 수정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회귀</a:t>
            </a:r>
            <a:r>
              <a:rPr lang="en-US" altLang="ko-KR" dirty="0"/>
              <a:t>, </a:t>
            </a:r>
            <a:r>
              <a:rPr lang="ko-KR" altLang="en-US" dirty="0"/>
              <a:t>분류에서 모두 사용이 가능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Support Vector Machine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637760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704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머신러닝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데이터를 분리하는 최적의 경계선</a:t>
            </a:r>
            <a:r>
              <a:rPr lang="en-US" altLang="ko-KR" dirty="0"/>
              <a:t>( </a:t>
            </a:r>
            <a:r>
              <a:rPr lang="ko-KR" altLang="en-US" dirty="0"/>
              <a:t>결정 경계 </a:t>
            </a:r>
            <a:r>
              <a:rPr lang="en-US" altLang="ko-KR" dirty="0"/>
              <a:t>)</a:t>
            </a:r>
            <a:r>
              <a:rPr lang="ko-KR" altLang="en-US" dirty="0"/>
              <a:t>을 찾고 해당 경계선에서 어느 정도의 여유공간</a:t>
            </a:r>
            <a:r>
              <a:rPr lang="en-US" altLang="ko-KR" dirty="0"/>
              <a:t>(</a:t>
            </a:r>
            <a:r>
              <a:rPr lang="ko-KR" altLang="en-US" dirty="0"/>
              <a:t>마진</a:t>
            </a:r>
            <a:r>
              <a:rPr lang="en-US" altLang="ko-KR" dirty="0"/>
              <a:t>)</a:t>
            </a:r>
            <a:r>
              <a:rPr lang="ko-KR" altLang="en-US" dirty="0"/>
              <a:t>을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마진의 영역을 벗어나는 데이터에 대해서는 가중치 </a:t>
            </a:r>
            <a:r>
              <a:rPr lang="ko-KR" altLang="en-US" dirty="0" err="1"/>
              <a:t>패널티를</a:t>
            </a:r>
            <a:r>
              <a:rPr lang="ko-KR" altLang="en-US" dirty="0"/>
              <a:t> 적용하여 학습을 하는 방식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패널티를</a:t>
            </a:r>
            <a:r>
              <a:rPr lang="ko-KR" altLang="en-US" dirty="0"/>
              <a:t> 이용하여 마진 영역 밖의 데이터를 마진 영역 안쪽으로 들어 오게 할 수 있도록 매개변수를 수정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회귀</a:t>
            </a:r>
            <a:r>
              <a:rPr lang="en-US" altLang="ko-KR" dirty="0"/>
              <a:t>, </a:t>
            </a:r>
            <a:r>
              <a:rPr lang="ko-KR" altLang="en-US" dirty="0"/>
              <a:t>분류에서 모두 사용이 가능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Support Vector Machine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80242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b="1" dirty="0" err="1">
                <a:solidFill>
                  <a:schemeClr val="bg1"/>
                </a:solidFill>
              </a:rPr>
              <a:t>머신러닝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9598" y="271681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깃</a:t>
            </a:r>
            <a:r>
              <a:rPr lang="en-US" altLang="ko-KR" sz="1200" b="1" spc="-150" dirty="0">
                <a:solidFill>
                  <a:schemeClr val="bg1"/>
                </a:solidFill>
              </a:rPr>
              <a:t>&amp;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깃허브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7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704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머신러닝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단일 결정 트리의 단점을 극복하기 위해 여러 머신 러닝 모델을 연결하여 더 강력한 모델을 만드는 방법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입력 자료로부터 여러 개의 예측 모형을 만든 후 예측 모형을 조합하여 하나의 예측을 만들어 내는 과정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대표적인 방법으로는 </a:t>
            </a:r>
            <a:r>
              <a:rPr lang="ko-KR" altLang="en-US" dirty="0" err="1"/>
              <a:t>배깅</a:t>
            </a:r>
            <a:r>
              <a:rPr lang="en-US" altLang="ko-KR" dirty="0"/>
              <a:t>, </a:t>
            </a:r>
            <a:r>
              <a:rPr lang="ko-KR" altLang="en-US" dirty="0" err="1"/>
              <a:t>부스팅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ensemble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490015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704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머신러닝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주어진 자료를 모집단으로 간주하고 주어진 자료에 여러 개의 부트스트랩 자료를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만들어진 부트스트랩 자료를 이용하여 여러 모델에서 독립적으로 학습 </a:t>
            </a:r>
            <a:r>
              <a:rPr lang="en-US" altLang="ko-KR" dirty="0"/>
              <a:t>(</a:t>
            </a:r>
            <a:r>
              <a:rPr lang="ko-KR" altLang="en-US" dirty="0"/>
              <a:t>병렬식 구조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여러 모델에서 만들어진 결과를 결합하여 하나의 결과로 출력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장점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모델의 불안정성이 줄어들고 분산이 감소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편향은 그대로 유지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대표적인 모델은 </a:t>
            </a:r>
            <a:r>
              <a:rPr lang="ko-KR" altLang="en-US" dirty="0" err="1"/>
              <a:t>랜덤포레스트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Bagging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521997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704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머신러닝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여러 개의 약한 모델을 순자척으로 학습 시키면서 이전 모델에서의 오류를 점점 보완해가는 방식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단순 모델을 반복적으로 사용하면서 강함 모델로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장점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편향 감소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순차적인 학습으로 병렬화가 어려워 속도가 느려짐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학습의 횟수가 너무 많은 경우 과적합의 위험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매개변수의 튜닝이 매우 중요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대표적인 모델은 </a:t>
            </a:r>
            <a:r>
              <a:rPr lang="en-US" altLang="ko-KR" dirty="0" err="1"/>
              <a:t>XGboost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Boosting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312816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704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머신러닝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대표적인 </a:t>
            </a:r>
            <a:r>
              <a:rPr lang="ko-KR" altLang="en-US" dirty="0" err="1"/>
              <a:t>배깅</a:t>
            </a:r>
            <a:r>
              <a:rPr lang="ko-KR" altLang="en-US" dirty="0"/>
              <a:t> 방식 모델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여러 개의 결정 트리를 </a:t>
            </a:r>
            <a:r>
              <a:rPr lang="ko-KR" altLang="en-US" dirty="0" err="1"/>
              <a:t>배깅의</a:t>
            </a:r>
            <a:r>
              <a:rPr lang="ko-KR" altLang="en-US" dirty="0"/>
              <a:t> 방식으로 학습시켜 예측의 결과를 결합하여 하나의 결과로 만들어내는 방식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데이터들을 중복성을 허용하여 여러 개의 데이터 조합을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무작위하게</a:t>
            </a:r>
            <a:r>
              <a:rPr lang="ko-KR" altLang="en-US" dirty="0"/>
              <a:t> 특성을 선택하여 트리 간의 상관성을 줄임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 트리는 독립적으로 학습하여 각각의 </a:t>
            </a:r>
            <a:r>
              <a:rPr lang="ko-KR" altLang="en-US" dirty="0" err="1"/>
              <a:t>예측값을</a:t>
            </a:r>
            <a:r>
              <a:rPr lang="ko-KR" altLang="en-US" dirty="0"/>
              <a:t> 생성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생성된 예측 값들을 이용하여 최종의 예측을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Random Forest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483388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704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머신러닝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대표적인 </a:t>
            </a:r>
            <a:r>
              <a:rPr lang="ko-KR" altLang="en-US" dirty="0" err="1"/>
              <a:t>부스팅</a:t>
            </a:r>
            <a:r>
              <a:rPr lang="ko-KR" altLang="en-US" dirty="0"/>
              <a:t> 모델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기존에 존재하는 </a:t>
            </a:r>
            <a:r>
              <a:rPr lang="en-US" altLang="ko-KR" dirty="0"/>
              <a:t>Gradient Boosting </a:t>
            </a:r>
            <a:r>
              <a:rPr lang="ko-KR" altLang="en-US" dirty="0"/>
              <a:t>알고리즘을 고도화한 모델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첫번째 약한 모델을 통한 학습을 하고 해당 모델에서 오차를 계산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두번째 모델은 오차의 데이터를 다시 재 학습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이러한 과정을 통해 모델의 성능 향상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XGBoost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118996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704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머신러닝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K</a:t>
            </a:r>
            <a:r>
              <a:rPr lang="ko-KR" altLang="en-US" dirty="0"/>
              <a:t>개의 그룹으로 자동 분류하는 비지도 학습 알고리즘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서로 가까운 데이터를 같은 그룹으로 묶어서 하나의 그룹을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그룹의 중신점을 반복적으로 계산하여 군집을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장점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빠르고 단순하여 대용량의 데이터에서 적합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군집의 수를 미리 알고 작성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이상치에 민감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K-Means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054204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704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머신러닝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밀도 기반의 클러스터링 알고리즘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데이터의 밀도를 이용하여 군집을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데이터의 밀도가 높은 지역을 하나의 군집으로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밀도가 낮은 지역을 노이즈로 판단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K-</a:t>
            </a:r>
            <a:r>
              <a:rPr lang="en-US" altLang="ko-KR" dirty="0" err="1"/>
              <a:t>Meas</a:t>
            </a:r>
            <a:r>
              <a:rPr lang="ko-KR" altLang="en-US" dirty="0"/>
              <a:t>와의 다르게 군집의 개수를 지정 하지 않아도 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비선형 구조의 데이터에서도 군집이 형성이 가능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노이즈를 판단함으로 이상치 자동 감지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DBSCAN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713074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704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머신러닝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차원 축소 기법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고차원의 데이터에서 상관 관계가 없는 새로운 축으로 변환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데이터의 분산을 최대한 보존하면서 차원을 줄여서 시각화에서 주로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장점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차원 축소로 계산의 속도 향상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노이즈 제거 효과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해석이 </a:t>
            </a:r>
            <a:r>
              <a:rPr lang="ko-KR" altLang="en-US" dirty="0" err="1"/>
              <a:t>어려워짐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비선형 구조에서는 부적합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PCA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106478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704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머신러닝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차원 축소 기법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고차원의 데이터를</a:t>
            </a:r>
            <a:r>
              <a:rPr lang="en-US" altLang="ko-KR" dirty="0"/>
              <a:t> 2</a:t>
            </a:r>
            <a:r>
              <a:rPr lang="ko-KR" altLang="en-US" dirty="0"/>
              <a:t>차원이나 </a:t>
            </a:r>
            <a:r>
              <a:rPr lang="en-US" altLang="ko-KR" dirty="0"/>
              <a:t>3</a:t>
            </a:r>
            <a:r>
              <a:rPr lang="ko-KR" altLang="en-US" dirty="0"/>
              <a:t>차원으로 시각화 하기 위한 비선형 차원 축소 기법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간의 거리 유사도를 최대한 유지하면서 </a:t>
            </a:r>
            <a:r>
              <a:rPr lang="en-US" altLang="ko-KR" dirty="0"/>
              <a:t>2</a:t>
            </a:r>
            <a:r>
              <a:rPr lang="ko-KR" altLang="en-US" dirty="0"/>
              <a:t>차원이나 </a:t>
            </a:r>
            <a:r>
              <a:rPr lang="en-US" altLang="ko-KR" dirty="0"/>
              <a:t>3</a:t>
            </a:r>
            <a:r>
              <a:rPr lang="ko-KR" altLang="en-US" dirty="0"/>
              <a:t>차원 공간으로 표현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장점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고차원 데이터의 구조를 시각적으로 이해 가능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비선형 관계 표현력 높음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계산량이</a:t>
            </a:r>
            <a:r>
              <a:rPr lang="ko-KR" altLang="en-US" dirty="0"/>
              <a:t> 많기 때문에 느림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축소된 좌표 자체는 해석이 불가능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t-SNE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741370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704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머신러닝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데이터를 </a:t>
            </a:r>
            <a:r>
              <a:rPr lang="en-US" altLang="ko-KR" dirty="0"/>
              <a:t>K</a:t>
            </a:r>
            <a:r>
              <a:rPr lang="ko-KR" altLang="en-US" dirty="0"/>
              <a:t>개의 동일 크기로 나눔</a:t>
            </a:r>
            <a:r>
              <a:rPr lang="en-US" altLang="ko-KR" dirty="0"/>
              <a:t>(</a:t>
            </a:r>
            <a:r>
              <a:rPr lang="ko-KR" altLang="en-US" dirty="0" err="1"/>
              <a:t>폴드화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K</a:t>
            </a:r>
            <a:r>
              <a:rPr lang="ko-KR" altLang="en-US" dirty="0"/>
              <a:t>번 반복하여 하나의 </a:t>
            </a:r>
            <a:r>
              <a:rPr lang="ko-KR" altLang="en-US" dirty="0" err="1"/>
              <a:t>폴드는</a:t>
            </a:r>
            <a:r>
              <a:rPr lang="ko-KR" altLang="en-US" dirty="0"/>
              <a:t> 검증용으로 사용하고 나머지 </a:t>
            </a:r>
            <a:r>
              <a:rPr lang="ko-KR" altLang="en-US" dirty="0" err="1"/>
              <a:t>폴드는</a:t>
            </a:r>
            <a:r>
              <a:rPr lang="ko-KR" altLang="en-US" dirty="0"/>
              <a:t> 학습용으로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모든 </a:t>
            </a:r>
            <a:r>
              <a:rPr lang="ko-KR" altLang="en-US" dirty="0" err="1"/>
              <a:t>폴드는</a:t>
            </a:r>
            <a:r>
              <a:rPr lang="ko-KR" altLang="en-US" dirty="0"/>
              <a:t> 한번은 검증용으로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데이터의 수가 적을 때 모델의 성능을 안정적으로 평가 할 수 있는 방법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K-fold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76387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705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머신러닝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데이터로부터 스스로의 규칙을 학습해서 예측이나 판단을 수행하는 기술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데이터를 통해 규칙을 사람이 직접 코딩을 하지 않아도 스스로 학습을 통해 규칙을 찾아가는 과정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 err="1"/>
              <a:t>머신러닝이란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704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머신러닝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매개변수의 조합을 탐색하여 최적의 조합을 찾는 방법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각각의 매개변수 조합 별로 학습</a:t>
            </a:r>
            <a:r>
              <a:rPr lang="en-US" altLang="ko-KR" dirty="0"/>
              <a:t>, </a:t>
            </a:r>
            <a:r>
              <a:rPr lang="ko-KR" altLang="en-US" dirty="0"/>
              <a:t>검증을 진행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매개변수 별 성능을 체크하여 최적의 매개변수의 값을 확인하는 교차 검증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GridSerachCV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956039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704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머신러닝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머신러닝</a:t>
            </a:r>
            <a:r>
              <a:rPr lang="ko-KR" altLang="en-US" dirty="0"/>
              <a:t> 학습 과정을 하나의 연속된 흐름으로 묶는 도구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데이터의 </a:t>
            </a:r>
            <a:r>
              <a:rPr lang="ko-KR" altLang="en-US" dirty="0" err="1"/>
              <a:t>전처리</a:t>
            </a:r>
            <a:r>
              <a:rPr lang="ko-KR" altLang="en-US" dirty="0"/>
              <a:t> 과정</a:t>
            </a:r>
            <a:r>
              <a:rPr lang="en-US" altLang="ko-KR" dirty="0"/>
              <a:t>, </a:t>
            </a:r>
            <a:r>
              <a:rPr lang="ko-KR" altLang="en-US" dirty="0"/>
              <a:t>모델의 학습</a:t>
            </a:r>
            <a:r>
              <a:rPr lang="en-US" altLang="ko-KR" dirty="0"/>
              <a:t>, </a:t>
            </a:r>
            <a:r>
              <a:rPr lang="ko-KR" altLang="en-US" dirty="0"/>
              <a:t>예측 과 같은 흐름을 하나로 연결하는 기능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장점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코드의 간결화 및 자동화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일관성을 유지하여 반복 실험의 결과가 안정적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재사용성이 높음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교차 검증과 연동이 용이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데이터의 누수 방지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오류 추적이 어려움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파이프는 순차적으로 진행됨으로 병렬처리에 제약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/>
              <a:t>학습 시간의 증가 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Pipeline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339269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8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704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머신러닝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수집 </a:t>
            </a:r>
            <a:r>
              <a:rPr lang="en-US" altLang="ko-KR" dirty="0"/>
              <a:t>-&gt; </a:t>
            </a:r>
            <a:r>
              <a:rPr lang="ko-KR" altLang="en-US" dirty="0"/>
              <a:t>학습할 자료를 수집 </a:t>
            </a:r>
            <a:r>
              <a:rPr lang="en-US" altLang="ko-KR" dirty="0"/>
              <a:t>(</a:t>
            </a:r>
            <a:r>
              <a:rPr lang="en-US" altLang="ko-KR" dirty="0" err="1"/>
              <a:t>DataBase</a:t>
            </a:r>
            <a:r>
              <a:rPr lang="en-US" altLang="ko-KR" dirty="0"/>
              <a:t>, </a:t>
            </a:r>
            <a:r>
              <a:rPr lang="en-US" altLang="ko-KR" dirty="0" err="1"/>
              <a:t>OpenAPI</a:t>
            </a:r>
            <a:r>
              <a:rPr lang="en-US" altLang="ko-KR" dirty="0"/>
              <a:t>, </a:t>
            </a:r>
            <a:r>
              <a:rPr lang="ko-KR" altLang="en-US" dirty="0" err="1"/>
              <a:t>크롤링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결측치</a:t>
            </a:r>
            <a:r>
              <a:rPr lang="en-US" altLang="ko-KR" dirty="0"/>
              <a:t>, </a:t>
            </a:r>
            <a:r>
              <a:rPr lang="ko-KR" altLang="en-US" dirty="0"/>
              <a:t>이상치</a:t>
            </a:r>
            <a:r>
              <a:rPr lang="en-US" altLang="ko-KR" dirty="0"/>
              <a:t>, </a:t>
            </a:r>
            <a:r>
              <a:rPr lang="ko-KR" altLang="en-US" dirty="0" err="1"/>
              <a:t>정규화등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 선택 </a:t>
            </a:r>
            <a:r>
              <a:rPr lang="en-US" altLang="ko-KR" dirty="0"/>
              <a:t>-&gt; </a:t>
            </a:r>
            <a:r>
              <a:rPr lang="ko-KR" altLang="en-US" dirty="0"/>
              <a:t>회귀</a:t>
            </a:r>
            <a:r>
              <a:rPr lang="en-US" altLang="ko-KR" dirty="0"/>
              <a:t>, 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트리</a:t>
            </a:r>
            <a:r>
              <a:rPr lang="en-US" altLang="ko-KR" dirty="0"/>
              <a:t>, </a:t>
            </a:r>
            <a:r>
              <a:rPr lang="ko-KR" altLang="en-US" dirty="0"/>
              <a:t>신경망 등 데이터에 맞게 선택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훈련 </a:t>
            </a:r>
            <a:r>
              <a:rPr lang="en-US" altLang="ko-KR" dirty="0"/>
              <a:t>-&gt; Train </a:t>
            </a:r>
            <a:r>
              <a:rPr lang="ko-KR" altLang="en-US" dirty="0"/>
              <a:t>데이터를 이용한 학습 </a:t>
            </a:r>
            <a:r>
              <a:rPr lang="en-US" altLang="ko-KR" dirty="0"/>
              <a:t>( </a:t>
            </a:r>
            <a:r>
              <a:rPr lang="ko-KR" altLang="en-US" dirty="0"/>
              <a:t>기기가 스스로 규칙 발견</a:t>
            </a:r>
            <a:r>
              <a:rPr lang="en-US" altLang="ko-KR" dirty="0"/>
              <a:t> )</a:t>
            </a:r>
          </a:p>
          <a:p>
            <a:endParaRPr lang="en-US" altLang="ko-KR" dirty="0"/>
          </a:p>
          <a:p>
            <a:r>
              <a:rPr lang="ko-KR" altLang="en-US" dirty="0"/>
              <a:t>평가 </a:t>
            </a:r>
            <a:r>
              <a:rPr lang="en-US" altLang="ko-KR" dirty="0"/>
              <a:t>-&gt; </a:t>
            </a:r>
            <a:r>
              <a:rPr lang="ko-KR" altLang="en-US" dirty="0"/>
              <a:t>새로운 데이터를 이용하여 성능을 검증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예측 </a:t>
            </a:r>
            <a:r>
              <a:rPr lang="en-US" altLang="ko-KR" dirty="0"/>
              <a:t>-&gt; </a:t>
            </a:r>
            <a:r>
              <a:rPr lang="ko-KR" altLang="en-US" dirty="0"/>
              <a:t>실제 상황에서 적용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머신 러닝의 기본과정</a:t>
            </a:r>
          </a:p>
        </p:txBody>
      </p:sp>
    </p:spTree>
    <p:extLst>
      <p:ext uri="{BB962C8B-B14F-4D97-AF65-F5344CB8AC3E}">
        <p14:creationId xmlns:p14="http://schemas.microsoft.com/office/powerpoint/2010/main" val="278997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704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머신러닝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지도 학습 </a:t>
            </a:r>
            <a:r>
              <a:rPr lang="en-US" altLang="ko-KR" dirty="0"/>
              <a:t>	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정답이 있는 데이터를 학습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회귀</a:t>
            </a:r>
            <a:r>
              <a:rPr lang="en-US" altLang="ko-KR" dirty="0"/>
              <a:t>, </a:t>
            </a:r>
            <a:r>
              <a:rPr lang="ko-KR" altLang="en-US" dirty="0"/>
              <a:t>분류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비지도 학습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정답이 없는 데이터에서 패턴을 찾음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군집화</a:t>
            </a:r>
            <a:r>
              <a:rPr lang="en-US" altLang="ko-KR" dirty="0"/>
              <a:t>, </a:t>
            </a:r>
            <a:r>
              <a:rPr lang="ko-KR" altLang="en-US" dirty="0"/>
              <a:t>이상치 감지</a:t>
            </a:r>
            <a:r>
              <a:rPr lang="en-US" altLang="ko-KR" dirty="0"/>
              <a:t>, </a:t>
            </a:r>
            <a:r>
              <a:rPr lang="ko-KR" altLang="en-US" dirty="0"/>
              <a:t>차원 축소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강화 학습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보상을 통해 행동을 학습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로봇 제어</a:t>
            </a:r>
            <a:r>
              <a:rPr lang="en-US" altLang="ko-KR" dirty="0"/>
              <a:t>, </a:t>
            </a:r>
            <a:r>
              <a:rPr lang="ko-KR" altLang="en-US" dirty="0"/>
              <a:t>게임 플레이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머신 러닝의 종류</a:t>
            </a:r>
          </a:p>
        </p:txBody>
      </p:sp>
    </p:spTree>
    <p:extLst>
      <p:ext uri="{BB962C8B-B14F-4D97-AF65-F5344CB8AC3E}">
        <p14:creationId xmlns:p14="http://schemas.microsoft.com/office/powerpoint/2010/main" val="412987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704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머신러닝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MAE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실제의 값과 예측 값의 차이를 절댓값으로 변환하여 평균을 구한 값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에러의 크기가 그대로 반영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MSE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실제의 값과 예측의 값의 차이에 제곱을 하여 평균을 구한 값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 err="1"/>
              <a:t>실젯값과</a:t>
            </a:r>
            <a:r>
              <a:rPr lang="ko-KR" altLang="en-US" dirty="0"/>
              <a:t> </a:t>
            </a:r>
            <a:r>
              <a:rPr lang="ko-KR" altLang="en-US" dirty="0" err="1"/>
              <a:t>예측값의</a:t>
            </a:r>
            <a:r>
              <a:rPr lang="ko-KR" altLang="en-US" dirty="0"/>
              <a:t> 면적의 합을 의미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이상치에 민감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RMSE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MSE </a:t>
            </a:r>
            <a:r>
              <a:rPr lang="ko-KR" altLang="en-US" dirty="0"/>
              <a:t>값에 루트를 씌운 값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에러에 제곱을 하면 에러가 클수록 그에 따른 가중치가 높이 반영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손실이 기하급수적으로 증가하는 상황에서 실제 오류의 평균보다 값이 커지는 현상을 상쇄하기 위해 사용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회귀 분석의 성능 평가 지표</a:t>
            </a:r>
          </a:p>
        </p:txBody>
      </p:sp>
    </p:spTree>
    <p:extLst>
      <p:ext uri="{BB962C8B-B14F-4D97-AF65-F5344CB8AC3E}">
        <p14:creationId xmlns:p14="http://schemas.microsoft.com/office/powerpoint/2010/main" val="239644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704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머신러닝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MSLE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MSE</a:t>
            </a:r>
            <a:r>
              <a:rPr lang="ko-KR" altLang="en-US" dirty="0"/>
              <a:t>에 로그를 적용한 값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RMSE</a:t>
            </a:r>
            <a:r>
              <a:rPr lang="ko-KR" altLang="en-US" dirty="0"/>
              <a:t>와 마찬가지로 손실이 기하급수적으로 증가하는 상황에서 실제 오류 평균보다 값이 커지는 현상을 상쇄하기 위해 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MAPE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MAE</a:t>
            </a:r>
            <a:r>
              <a:rPr lang="ko-KR" altLang="en-US" dirty="0"/>
              <a:t>를 퍼센트로 표시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오차가 예측 값에서 차지하는 정도를 나타냄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회귀 분석의 성능 평가 지표</a:t>
            </a:r>
          </a:p>
        </p:txBody>
      </p:sp>
    </p:spTree>
    <p:extLst>
      <p:ext uri="{BB962C8B-B14F-4D97-AF65-F5344CB8AC3E}">
        <p14:creationId xmlns:p14="http://schemas.microsoft.com/office/powerpoint/2010/main" val="155718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704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머신러닝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혼동 행렬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이진 분류에서 예측 오류가 얼마인가 어떠한 유형의 오류가 발생하는지를 나타내는 지표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TN : </a:t>
            </a:r>
            <a:r>
              <a:rPr lang="ko-KR" altLang="en-US" dirty="0"/>
              <a:t>예측이 부정</a:t>
            </a:r>
            <a:r>
              <a:rPr lang="en-US" altLang="ko-KR" dirty="0"/>
              <a:t>, </a:t>
            </a:r>
            <a:r>
              <a:rPr lang="ko-KR" altLang="en-US" dirty="0"/>
              <a:t>실제가 부정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FP : </a:t>
            </a:r>
            <a:r>
              <a:rPr lang="ko-KR" altLang="en-US" dirty="0"/>
              <a:t>예측이 긍정</a:t>
            </a:r>
            <a:r>
              <a:rPr lang="en-US" altLang="ko-KR" dirty="0"/>
              <a:t>, </a:t>
            </a:r>
            <a:r>
              <a:rPr lang="ko-KR" altLang="en-US" dirty="0"/>
              <a:t>실제가 부정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FN : </a:t>
            </a:r>
            <a:r>
              <a:rPr lang="ko-KR" altLang="en-US" dirty="0"/>
              <a:t>예측이 부정</a:t>
            </a:r>
            <a:r>
              <a:rPr lang="en-US" altLang="ko-KR" dirty="0"/>
              <a:t>, </a:t>
            </a:r>
            <a:r>
              <a:rPr lang="ko-KR" altLang="en-US" dirty="0"/>
              <a:t>실제가 긍정</a:t>
            </a:r>
            <a:endParaRPr lang="en-US" altLang="ko-KR" dirty="0"/>
          </a:p>
          <a:p>
            <a:pPr marL="1200150" lvl="2" indent="-285750">
              <a:buFontTx/>
              <a:buChar char="-"/>
            </a:pPr>
            <a:r>
              <a:rPr lang="en-US" altLang="ko-KR" dirty="0"/>
              <a:t>TP : </a:t>
            </a:r>
            <a:r>
              <a:rPr lang="ko-KR" altLang="en-US" dirty="0"/>
              <a:t>예측이 긍정</a:t>
            </a:r>
            <a:r>
              <a:rPr lang="en-US" altLang="ko-KR" dirty="0"/>
              <a:t>, </a:t>
            </a:r>
            <a:r>
              <a:rPr lang="ko-KR" altLang="en-US" dirty="0"/>
              <a:t>실제가 긍정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정확도 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실제의 데이터에서 예측 데이터가 얼마나 같은가 판단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TN + TP / TN + TP + FP + FN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정밀도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긍정으로 예측한 것들 중 실제가 긍정인 비율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TP / TP + FP</a:t>
            </a:r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분류 분석의 성능 평가 지표</a:t>
            </a:r>
          </a:p>
        </p:txBody>
      </p:sp>
    </p:spTree>
    <p:extLst>
      <p:ext uri="{BB962C8B-B14F-4D97-AF65-F5344CB8AC3E}">
        <p14:creationId xmlns:p14="http://schemas.microsoft.com/office/powerpoint/2010/main" val="82681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75704" y="271681"/>
            <a:ext cx="7232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err="1">
                <a:solidFill>
                  <a:schemeClr val="bg1"/>
                </a:solidFill>
              </a:rPr>
              <a:t>머신러닝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재현율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실제 긍정인 것들 중 예측이 긍정인 경우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TP / TP + FN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F1</a:t>
            </a:r>
            <a:r>
              <a:rPr lang="ko-KR" altLang="en-US" dirty="0"/>
              <a:t> </a:t>
            </a:r>
            <a:r>
              <a:rPr lang="en-US" altLang="ko-KR" dirty="0"/>
              <a:t>score</a:t>
            </a:r>
          </a:p>
          <a:p>
            <a:pPr marL="742950" lvl="1" indent="-285750">
              <a:buFontTx/>
              <a:buChar char="-"/>
            </a:pPr>
            <a:r>
              <a:rPr lang="ko-KR" altLang="en-US" dirty="0"/>
              <a:t>정밀도와 재현율을 결합한 분류 성능 지표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정밀도와 </a:t>
            </a:r>
            <a:r>
              <a:rPr lang="ko-KR" altLang="en-US" dirty="0" err="1"/>
              <a:t>재현율</a:t>
            </a:r>
            <a:r>
              <a:rPr lang="ko-KR" altLang="en-US" dirty="0"/>
              <a:t> 어느 한쪽으로 치우치지 않고 적절하게 조화를 이룬 경우 높은 수치를 나타냄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2 * TP / 2 * TP + FP + FN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분류 분석의 성능 평가 지표</a:t>
            </a:r>
          </a:p>
        </p:txBody>
      </p:sp>
    </p:spTree>
    <p:extLst>
      <p:ext uri="{BB962C8B-B14F-4D97-AF65-F5344CB8AC3E}">
        <p14:creationId xmlns:p14="http://schemas.microsoft.com/office/powerpoint/2010/main" val="16469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17908</TotalTime>
  <Words>1832</Words>
  <Application>Microsoft Office PowerPoint</Application>
  <PresentationFormat>화면 슬라이드 쇼(4:3)</PresentationFormat>
  <Paragraphs>347</Paragraphs>
  <Slides>32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병선 문</cp:lastModifiedBy>
  <cp:revision>169</cp:revision>
  <dcterms:created xsi:type="dcterms:W3CDTF">2016-11-03T20:47:04Z</dcterms:created>
  <dcterms:modified xsi:type="dcterms:W3CDTF">2025-10-16T17:27:13Z</dcterms:modified>
</cp:coreProperties>
</file>