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34" r:id="rId2"/>
    <p:sldId id="322" r:id="rId3"/>
    <p:sldId id="287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21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3810" autoAdjust="0"/>
  </p:normalViewPr>
  <p:slideViewPr>
    <p:cSldViewPr>
      <p:cViewPr varScale="1">
        <p:scale>
          <a:sx n="69" d="100"/>
          <a:sy n="69" d="100"/>
        </p:scale>
        <p:origin x="13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1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2025-10-19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3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76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812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93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59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777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972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774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475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902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07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48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2025-10-19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err="1">
                <a:solidFill>
                  <a:schemeClr val="bg1"/>
                </a:solidFill>
              </a:rPr>
              <a:t>머신러닝</a:t>
            </a:r>
            <a:r>
              <a:rPr lang="ko-KR" altLang="en-US" sz="4400" b="1" spc="-150" dirty="0">
                <a:solidFill>
                  <a:schemeClr val="bg1"/>
                </a:solidFill>
              </a:rPr>
              <a:t> 자연어처리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err="1">
                <a:solidFill>
                  <a:schemeClr val="tx2">
                    <a:lumMod val="50000"/>
                  </a:schemeClr>
                </a:solidFill>
              </a:rPr>
              <a:t>머신러닝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/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딥러닝</a:t>
            </a:r>
          </a:p>
        </p:txBody>
      </p:sp>
    </p:spTree>
    <p:extLst>
      <p:ext uri="{BB962C8B-B14F-4D97-AF65-F5344CB8AC3E}">
        <p14:creationId xmlns:p14="http://schemas.microsoft.com/office/powerpoint/2010/main" val="348687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8380" y="271681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자연어처리</a:t>
            </a:r>
            <a:endParaRPr lang="en-US" altLang="ko-KR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백터화</a:t>
            </a:r>
            <a:r>
              <a:rPr lang="ko-KR" altLang="en-US" dirty="0"/>
              <a:t> 된 데이터를 이용하여 실제 모델에 학습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모델의 학습</a:t>
            </a:r>
            <a:endParaRPr lang="en-US" altLang="ko-KR" sz="23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CF2DF5D-A6DA-464A-BCA6-BFA66AD49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528751"/>
              </p:ext>
            </p:extLst>
          </p:nvPr>
        </p:nvGraphicFramePr>
        <p:xfrm>
          <a:off x="578502" y="2420888"/>
          <a:ext cx="7986995" cy="3705277"/>
        </p:xfrm>
        <a:graphic>
          <a:graphicData uri="http://schemas.openxmlformats.org/drawingml/2006/table">
            <a:tbl>
              <a:tblPr/>
              <a:tblGrid>
                <a:gridCol w="1597399">
                  <a:extLst>
                    <a:ext uri="{9D8B030D-6E8A-4147-A177-3AD203B41FA5}">
                      <a16:colId xmlns:a16="http://schemas.microsoft.com/office/drawing/2014/main" val="3141859344"/>
                    </a:ext>
                  </a:extLst>
                </a:gridCol>
                <a:gridCol w="1597399">
                  <a:extLst>
                    <a:ext uri="{9D8B030D-6E8A-4147-A177-3AD203B41FA5}">
                      <a16:colId xmlns:a16="http://schemas.microsoft.com/office/drawing/2014/main" val="3818864545"/>
                    </a:ext>
                  </a:extLst>
                </a:gridCol>
                <a:gridCol w="1597399">
                  <a:extLst>
                    <a:ext uri="{9D8B030D-6E8A-4147-A177-3AD203B41FA5}">
                      <a16:colId xmlns:a16="http://schemas.microsoft.com/office/drawing/2014/main" val="785199134"/>
                    </a:ext>
                  </a:extLst>
                </a:gridCol>
                <a:gridCol w="1597399">
                  <a:extLst>
                    <a:ext uri="{9D8B030D-6E8A-4147-A177-3AD203B41FA5}">
                      <a16:colId xmlns:a16="http://schemas.microsoft.com/office/drawing/2014/main" val="1101289927"/>
                    </a:ext>
                  </a:extLst>
                </a:gridCol>
                <a:gridCol w="1597399">
                  <a:extLst>
                    <a:ext uri="{9D8B030D-6E8A-4147-A177-3AD203B41FA5}">
                      <a16:colId xmlns:a16="http://schemas.microsoft.com/office/drawing/2014/main" val="850772555"/>
                    </a:ext>
                  </a:extLst>
                </a:gridCol>
              </a:tblGrid>
              <a:tr h="290609">
                <a:tc>
                  <a:txBody>
                    <a:bodyPr/>
                    <a:lstStyle/>
                    <a:p>
                      <a:r>
                        <a:rPr lang="ko-KR" altLang="en-US" sz="1300"/>
                        <a:t>구분</a:t>
                      </a:r>
                    </a:p>
                  </a:txBody>
                  <a:tcPr marL="88744" marR="88744" marT="44372" marB="4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모델명</a:t>
                      </a:r>
                    </a:p>
                  </a:txBody>
                  <a:tcPr marL="88744" marR="88744" marT="44372" marB="4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특징</a:t>
                      </a:r>
                    </a:p>
                  </a:txBody>
                  <a:tcPr marL="88744" marR="88744" marT="44372" marB="4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장점</a:t>
                      </a:r>
                    </a:p>
                  </a:txBody>
                  <a:tcPr marL="88744" marR="88744" marT="44372" marB="4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단점</a:t>
                      </a:r>
                    </a:p>
                  </a:txBody>
                  <a:tcPr marL="88744" marR="88744" marT="44372" marB="4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743559"/>
                  </a:ext>
                </a:extLst>
              </a:tr>
              <a:tr h="1162439">
                <a:tc>
                  <a:txBody>
                    <a:bodyPr/>
                    <a:lstStyle/>
                    <a:p>
                      <a:r>
                        <a:rPr lang="ko-KR" altLang="en-US" sz="1300" b="1"/>
                        <a:t>전통 머신러닝</a:t>
                      </a:r>
                      <a:endParaRPr lang="ko-KR" altLang="en-US" sz="1300"/>
                    </a:p>
                  </a:txBody>
                  <a:tcPr marL="88744" marR="88744" marT="44372" marB="4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Logistic Regression, SVM, Naive Bayes, </a:t>
                      </a:r>
                      <a:r>
                        <a:rPr lang="en-US" sz="1300" dirty="0" err="1"/>
                        <a:t>RandomForest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XGBoost</a:t>
                      </a:r>
                      <a:endParaRPr lang="en-US" sz="1300" dirty="0"/>
                    </a:p>
                  </a:txBody>
                  <a:tcPr marL="88744" marR="88744" marT="44372" marB="4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TF-IDF/Word2Vec </a:t>
                      </a:r>
                      <a:r>
                        <a:rPr lang="ko-KR" altLang="en-US" sz="1300"/>
                        <a:t>벡터 입력</a:t>
                      </a:r>
                    </a:p>
                  </a:txBody>
                  <a:tcPr marL="88744" marR="88744" marT="44372" marB="4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간단하고 빠르며 처리량 적음</a:t>
                      </a:r>
                    </a:p>
                  </a:txBody>
                  <a:tcPr marL="88744" marR="88744" marT="44372" marB="4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문맥 정보 제한</a:t>
                      </a:r>
                    </a:p>
                  </a:txBody>
                  <a:tcPr marL="88744" marR="88744" marT="44372" marB="4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2483432"/>
                  </a:ext>
                </a:extLst>
              </a:tr>
              <a:tr h="726525">
                <a:tc>
                  <a:txBody>
                    <a:bodyPr/>
                    <a:lstStyle/>
                    <a:p>
                      <a:r>
                        <a:rPr lang="ko-KR" altLang="en-US" sz="1300" b="1"/>
                        <a:t>고전 신경망 </a:t>
                      </a:r>
                      <a:r>
                        <a:rPr lang="en-US" altLang="ko-KR" sz="1300" b="1"/>
                        <a:t>(</a:t>
                      </a:r>
                      <a:r>
                        <a:rPr lang="en-US" sz="1300" b="1"/>
                        <a:t>MLP)</a:t>
                      </a:r>
                      <a:endParaRPr lang="en-US" sz="1300"/>
                    </a:p>
                  </a:txBody>
                  <a:tcPr marL="88744" marR="88744" marT="44372" marB="4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Dense Layer </a:t>
                      </a:r>
                      <a:r>
                        <a:rPr lang="ko-KR" altLang="en-US" sz="1300"/>
                        <a:t>기반 </a:t>
                      </a:r>
                      <a:r>
                        <a:rPr lang="en-US" sz="1300"/>
                        <a:t>Neural Network</a:t>
                      </a:r>
                    </a:p>
                  </a:txBody>
                  <a:tcPr marL="88744" marR="88744" marT="44372" marB="4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고차원 벡터 입력 가능</a:t>
                      </a:r>
                    </a:p>
                  </a:txBody>
                  <a:tcPr marL="88744" marR="88744" marT="44372" marB="4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비선형 패턴 학습 가능</a:t>
                      </a:r>
                    </a:p>
                  </a:txBody>
                  <a:tcPr marL="88744" marR="88744" marT="44372" marB="4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순서 정보 반영 어려움</a:t>
                      </a:r>
                    </a:p>
                  </a:txBody>
                  <a:tcPr marL="88744" marR="88744" marT="44372" marB="4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463481"/>
                  </a:ext>
                </a:extLst>
              </a:tr>
              <a:tr h="508568">
                <a:tc>
                  <a:txBody>
                    <a:bodyPr/>
                    <a:lstStyle/>
                    <a:p>
                      <a:r>
                        <a:rPr lang="en-US" sz="1300" b="1"/>
                        <a:t>RNN </a:t>
                      </a:r>
                      <a:r>
                        <a:rPr lang="ko-KR" altLang="en-US" sz="1300" b="1"/>
                        <a:t>계열</a:t>
                      </a:r>
                      <a:endParaRPr lang="ko-KR" altLang="en-US" sz="1300"/>
                    </a:p>
                  </a:txBody>
                  <a:tcPr marL="88744" marR="88744" marT="44372" marB="4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Simple RNN, LSTM, GRU</a:t>
                      </a:r>
                    </a:p>
                  </a:txBody>
                  <a:tcPr marL="88744" marR="88744" marT="44372" marB="4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b="1"/>
                        <a:t>단어 순서 정보</a:t>
                      </a:r>
                      <a:r>
                        <a:rPr lang="ko-KR" altLang="en-US" sz="1300"/>
                        <a:t> 반영</a:t>
                      </a:r>
                    </a:p>
                  </a:txBody>
                  <a:tcPr marL="88744" marR="88744" marT="44372" marB="4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시퀀스 데이터에 강함</a:t>
                      </a:r>
                    </a:p>
                  </a:txBody>
                  <a:tcPr marL="88744" marR="88744" marT="44372" marB="4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긴 문장 처리 시 속도 느림</a:t>
                      </a:r>
                    </a:p>
                  </a:txBody>
                  <a:tcPr marL="88744" marR="88744" marT="44372" marB="4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218509"/>
                  </a:ext>
                </a:extLst>
              </a:tr>
              <a:tr h="508568">
                <a:tc>
                  <a:txBody>
                    <a:bodyPr/>
                    <a:lstStyle/>
                    <a:p>
                      <a:r>
                        <a:rPr lang="en-US" sz="1300" b="1"/>
                        <a:t>CNN </a:t>
                      </a:r>
                      <a:r>
                        <a:rPr lang="ko-KR" altLang="en-US" sz="1300" b="1"/>
                        <a:t>계열</a:t>
                      </a:r>
                      <a:endParaRPr lang="ko-KR" altLang="en-US" sz="1300"/>
                    </a:p>
                  </a:txBody>
                  <a:tcPr marL="88744" marR="88744" marT="44372" marB="4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Text-CNN</a:t>
                      </a:r>
                    </a:p>
                  </a:txBody>
                  <a:tcPr marL="88744" marR="88744" marT="44372" marB="4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/>
                        <a:t>n-gram </a:t>
                      </a:r>
                      <a:r>
                        <a:rPr lang="ko-KR" altLang="en-US" sz="1300"/>
                        <a:t>특징 추출에 강함</a:t>
                      </a:r>
                    </a:p>
                  </a:txBody>
                  <a:tcPr marL="88744" marR="88744" marT="44372" marB="4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/>
                        <a:t>CNN </a:t>
                      </a:r>
                      <a:r>
                        <a:rPr lang="ko-KR" altLang="en-US" sz="1300"/>
                        <a:t>구조로 빠르게 처리</a:t>
                      </a:r>
                    </a:p>
                  </a:txBody>
                  <a:tcPr marL="88744" marR="88744" marT="44372" marB="4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장기 의존성 약함</a:t>
                      </a:r>
                    </a:p>
                  </a:txBody>
                  <a:tcPr marL="88744" marR="88744" marT="44372" marB="4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953078"/>
                  </a:ext>
                </a:extLst>
              </a:tr>
              <a:tr h="508568">
                <a:tc>
                  <a:txBody>
                    <a:bodyPr/>
                    <a:lstStyle/>
                    <a:p>
                      <a:r>
                        <a:rPr lang="en-US" sz="1300" b="1"/>
                        <a:t>Transformer/BERT</a:t>
                      </a:r>
                      <a:endParaRPr lang="en-US" sz="1300"/>
                    </a:p>
                  </a:txBody>
                  <a:tcPr marL="88744" marR="88744" marT="44372" marB="4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BERT, GPT, RoBERTa </a:t>
                      </a:r>
                      <a:r>
                        <a:rPr lang="ko-KR" altLang="en-US" sz="1300"/>
                        <a:t>등</a:t>
                      </a:r>
                    </a:p>
                  </a:txBody>
                  <a:tcPr marL="88744" marR="88744" marT="44372" marB="4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b="1"/>
                        <a:t>사전 학습 </a:t>
                      </a:r>
                      <a:r>
                        <a:rPr lang="en-US" altLang="ko-KR" sz="1300" b="1"/>
                        <a:t>+ </a:t>
                      </a:r>
                      <a:r>
                        <a:rPr lang="en-US" sz="1300" b="1"/>
                        <a:t>Fine-tuning</a:t>
                      </a:r>
                      <a:endParaRPr lang="en-US" sz="1300"/>
                    </a:p>
                  </a:txBody>
                  <a:tcPr marL="88744" marR="88744" marT="44372" marB="4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최고의 성능</a:t>
                      </a:r>
                    </a:p>
                  </a:txBody>
                  <a:tcPr marL="88744" marR="88744" marT="44372" marB="4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자원 소모 많음</a:t>
                      </a:r>
                    </a:p>
                  </a:txBody>
                  <a:tcPr marL="88744" marR="88744" marT="44372" marB="443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847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63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8380" y="271681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자연어처리</a:t>
            </a:r>
            <a:endParaRPr lang="en-US" altLang="ko-KR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모델의 단순한 정확도를 확인하는 것이 아니라 실제 환경에서도 잘 동작하는지 확인하는 작업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튜닝은 모델의 성능을 올리기 위한 매개변수 최적화 작업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Pipeline, </a:t>
            </a:r>
            <a:r>
              <a:rPr lang="en-US" altLang="ko-KR" dirty="0" err="1"/>
              <a:t>GridSearchCV</a:t>
            </a:r>
            <a:r>
              <a:rPr lang="en-US" altLang="ko-KR" dirty="0"/>
              <a:t>, </a:t>
            </a:r>
            <a:r>
              <a:rPr lang="en-US" altLang="ko-KR" dirty="0" err="1"/>
              <a:t>StratifiedKKFold</a:t>
            </a:r>
            <a:r>
              <a:rPr lang="ko-KR" altLang="en-US" dirty="0"/>
              <a:t>를 이용하여 최적화 된 매개변수의 값을 확인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평가 및 튜닝</a:t>
            </a:r>
            <a:endParaRPr lang="en-US" altLang="ko-KR" sz="2300" dirty="0"/>
          </a:p>
        </p:txBody>
      </p:sp>
    </p:spTree>
    <p:extLst>
      <p:ext uri="{BB962C8B-B14F-4D97-AF65-F5344CB8AC3E}">
        <p14:creationId xmlns:p14="http://schemas.microsoft.com/office/powerpoint/2010/main" val="248929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8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머신러닝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8377" y="271681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자연어처리</a:t>
            </a:r>
          </a:p>
        </p:txBody>
      </p:sp>
    </p:spTree>
    <p:extLst>
      <p:ext uri="{BB962C8B-B14F-4D97-AF65-F5344CB8AC3E}">
        <p14:creationId xmlns:p14="http://schemas.microsoft.com/office/powerpoint/2010/main" val="119277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8380" y="271681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자연어처리</a:t>
            </a:r>
            <a:endParaRPr lang="en-US" altLang="ko-KR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사람이 일상적으로 사용하는 언어들을 컴퓨터가 이해하고 활용 할 수 있도록 변환하는 과정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컴퓨터는 숫자만 이해할 수 있기 때문에 문장을 숫자로 변경하고 그 패턴을 학습시켜 감점이나 의도</a:t>
            </a:r>
            <a:r>
              <a:rPr lang="en-US" altLang="ko-KR" dirty="0"/>
              <a:t>, </a:t>
            </a:r>
            <a:r>
              <a:rPr lang="ko-KR" altLang="en-US" dirty="0"/>
              <a:t>주제를 예측하게 만드는 방법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자연어처리</a:t>
            </a:r>
            <a:r>
              <a:rPr lang="en-US" altLang="ko-KR" sz="2300" dirty="0"/>
              <a:t>(NLP)</a:t>
            </a:r>
            <a:endParaRPr lang="ko-KR" altLang="en-US" sz="2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8380" y="271681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자연어처리</a:t>
            </a:r>
            <a:endParaRPr lang="en-US" altLang="ko-KR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데이터의 수집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분리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텍스트의 정규화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토큰화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백터화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모델의 학습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평가 및 튜닝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자연어처리</a:t>
            </a:r>
            <a:r>
              <a:rPr lang="en-US" altLang="ko-KR" sz="2300" dirty="0"/>
              <a:t>(NLP) </a:t>
            </a:r>
            <a:r>
              <a:rPr lang="ko-KR" altLang="en-US" sz="2300" dirty="0"/>
              <a:t>순서</a:t>
            </a:r>
          </a:p>
        </p:txBody>
      </p:sp>
    </p:spTree>
    <p:extLst>
      <p:ext uri="{BB962C8B-B14F-4D97-AF65-F5344CB8AC3E}">
        <p14:creationId xmlns:p14="http://schemas.microsoft.com/office/powerpoint/2010/main" val="179828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8380" y="271681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자연어처리</a:t>
            </a:r>
            <a:endParaRPr lang="en-US" altLang="ko-KR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공개 데이터를 사용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AI Hub, Kaggle, NSMC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API</a:t>
            </a:r>
            <a:r>
              <a:rPr lang="ko-KR" altLang="en-US" dirty="0"/>
              <a:t>를 이용한 수집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X, </a:t>
            </a:r>
            <a:r>
              <a:rPr lang="ko-KR" altLang="en-US" dirty="0" err="1"/>
              <a:t>유튜브등</a:t>
            </a:r>
            <a:r>
              <a:rPr lang="ko-KR" altLang="en-US" dirty="0"/>
              <a:t> </a:t>
            </a:r>
            <a:r>
              <a:rPr lang="en-US" altLang="ko-KR" dirty="0" err="1"/>
              <a:t>OpenAPI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웹 페이지에 대한 텍스트 수집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사내의 데이터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 수집</a:t>
            </a:r>
            <a:endParaRPr lang="en-US" altLang="ko-KR" sz="2300" dirty="0"/>
          </a:p>
        </p:txBody>
      </p:sp>
    </p:spTree>
    <p:extLst>
      <p:ext uri="{BB962C8B-B14F-4D97-AF65-F5344CB8AC3E}">
        <p14:creationId xmlns:p14="http://schemas.microsoft.com/office/powerpoint/2010/main" val="351092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8380" y="271681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자연어처리</a:t>
            </a:r>
            <a:endParaRPr lang="en-US" altLang="ko-KR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일반적인 분할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이진</a:t>
            </a:r>
            <a:r>
              <a:rPr lang="en-US" altLang="ko-KR" dirty="0"/>
              <a:t> / </a:t>
            </a:r>
            <a:r>
              <a:rPr lang="ko-KR" altLang="en-US" dirty="0"/>
              <a:t>다중 분류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시계열 분할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과거의 데이터를 이용하여 미래로 평가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그룹 기반 분할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특정 그룹 데이터를 </a:t>
            </a:r>
            <a:r>
              <a:rPr lang="en-US" altLang="ko-KR" dirty="0"/>
              <a:t>train / test</a:t>
            </a:r>
            <a:r>
              <a:rPr lang="ko-KR" altLang="en-US" dirty="0"/>
              <a:t>에 동시에 포함이 되지 않도록 분할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 분리</a:t>
            </a:r>
            <a:endParaRPr lang="en-US" altLang="ko-KR" sz="2300" dirty="0"/>
          </a:p>
        </p:txBody>
      </p:sp>
    </p:spTree>
    <p:extLst>
      <p:ext uri="{BB962C8B-B14F-4D97-AF65-F5344CB8AC3E}">
        <p14:creationId xmlns:p14="http://schemas.microsoft.com/office/powerpoint/2010/main" val="330303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8380" y="271681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자연어처리</a:t>
            </a:r>
            <a:endParaRPr lang="en-US" altLang="ko-KR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일반적인 분할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이진</a:t>
            </a:r>
            <a:r>
              <a:rPr lang="en-US" altLang="ko-KR" dirty="0"/>
              <a:t> / </a:t>
            </a:r>
            <a:r>
              <a:rPr lang="ko-KR" altLang="en-US" dirty="0"/>
              <a:t>다중 분류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시계열 분할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과거의 데이터를 이용하여 미래로 평가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그룹 기반 분할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특정 그룹 데이터를 </a:t>
            </a:r>
            <a:r>
              <a:rPr lang="en-US" altLang="ko-KR" dirty="0"/>
              <a:t>train / test</a:t>
            </a:r>
            <a:r>
              <a:rPr lang="ko-KR" altLang="en-US" dirty="0"/>
              <a:t>에 동시에 포함이 되지 않도록 분할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텍스트의 정규화</a:t>
            </a:r>
            <a:endParaRPr lang="en-US" altLang="ko-KR" sz="2300" dirty="0"/>
          </a:p>
        </p:txBody>
      </p:sp>
    </p:spTree>
    <p:extLst>
      <p:ext uri="{BB962C8B-B14F-4D97-AF65-F5344CB8AC3E}">
        <p14:creationId xmlns:p14="http://schemas.microsoft.com/office/powerpoint/2010/main" val="496208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8380" y="271681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자연어처리</a:t>
            </a:r>
            <a:endParaRPr lang="en-US" altLang="ko-KR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문장을 의미 있는 작은 단위로 나누는 과정 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토큰화</a:t>
            </a:r>
            <a:endParaRPr lang="en-US" altLang="ko-KR" sz="23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2D1CE3-1ADF-4542-BF04-93C61F915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91976"/>
              </p:ext>
            </p:extLst>
          </p:nvPr>
        </p:nvGraphicFramePr>
        <p:xfrm>
          <a:off x="457200" y="2289267"/>
          <a:ext cx="8229600" cy="3124740"/>
        </p:xfrm>
        <a:graphic>
          <a:graphicData uri="http://schemas.openxmlformats.org/drawingml/2006/table">
            <a:tbl>
              <a:tblPr/>
              <a:tblGrid>
                <a:gridCol w="1645920">
                  <a:extLst>
                    <a:ext uri="{9D8B030D-6E8A-4147-A177-3AD203B41FA5}">
                      <a16:colId xmlns:a16="http://schemas.microsoft.com/office/drawing/2014/main" val="152020535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11218390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86957891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29458049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27803716"/>
                    </a:ext>
                  </a:extLst>
                </a:gridCol>
              </a:tblGrid>
              <a:tr h="382974">
                <a:tc>
                  <a:txBody>
                    <a:bodyPr/>
                    <a:lstStyle/>
                    <a:p>
                      <a:r>
                        <a:rPr lang="ko-KR" altLang="en-US" sz="1300"/>
                        <a:t>도구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장점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단점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Java </a:t>
                      </a:r>
                      <a:r>
                        <a:rPr lang="ko-KR" altLang="en-US" sz="1300"/>
                        <a:t>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345792"/>
                  </a:ext>
                </a:extLst>
              </a:tr>
              <a:tr h="645009">
                <a:tc>
                  <a:txBody>
                    <a:bodyPr/>
                    <a:lstStyle/>
                    <a:p>
                      <a:r>
                        <a:rPr lang="en-US" sz="1300" b="1"/>
                        <a:t>Okt</a:t>
                      </a:r>
                      <a:endParaRPr 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형태소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간단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품사 태깅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느림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793469"/>
                  </a:ext>
                </a:extLst>
              </a:tr>
              <a:tr h="645009">
                <a:tc>
                  <a:txBody>
                    <a:bodyPr/>
                    <a:lstStyle/>
                    <a:p>
                      <a:r>
                        <a:rPr lang="en-US" sz="1300" b="1"/>
                        <a:t>Mecab</a:t>
                      </a:r>
                      <a:endParaRPr 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형태소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속도 빠름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정확도 높음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초기 설치 어려움</a:t>
                      </a:r>
                      <a:endParaRPr lang="en-US" altLang="ko-KR" sz="1300" dirty="0"/>
                    </a:p>
                    <a:p>
                      <a:r>
                        <a:rPr lang="en-US" altLang="ko-KR" sz="1300" dirty="0"/>
                        <a:t>(docker</a:t>
                      </a:r>
                      <a:r>
                        <a:rPr lang="ko-KR" altLang="en-US" sz="1300" dirty="0"/>
                        <a:t>를 이용한 설치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불필요</a:t>
                      </a:r>
                      <a:endParaRPr lang="en-US" altLang="ko-KR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969281"/>
                  </a:ext>
                </a:extLst>
              </a:tr>
              <a:tr h="382974">
                <a:tc>
                  <a:txBody>
                    <a:bodyPr/>
                    <a:lstStyle/>
                    <a:p>
                      <a:r>
                        <a:rPr lang="en-US" sz="1300" b="1" dirty="0" err="1"/>
                        <a:t>Komoran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형태소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높은 정확도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무거움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2903673"/>
                  </a:ext>
                </a:extLst>
              </a:tr>
              <a:tr h="645009">
                <a:tc>
                  <a:txBody>
                    <a:bodyPr/>
                    <a:lstStyle/>
                    <a:p>
                      <a:r>
                        <a:rPr lang="en-US" sz="1300" b="1"/>
                        <a:t>SentencePiece</a:t>
                      </a:r>
                      <a:endParaRPr 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/>
                        <a:t>Subword(Token</a:t>
                      </a:r>
                      <a:r>
                        <a:rPr lang="ko-KR" altLang="en-US" sz="1300"/>
                        <a:t>을 직접 학습</a:t>
                      </a:r>
                      <a:r>
                        <a:rPr lang="en-US" altLang="ko-KR" sz="130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/>
                        <a:t>OOV </a:t>
                      </a:r>
                      <a:r>
                        <a:rPr lang="ko-KR" altLang="en-US" sz="1300"/>
                        <a:t>해결</a:t>
                      </a:r>
                      <a:r>
                        <a:rPr lang="en-US" altLang="ko-KR" sz="1300"/>
                        <a:t>, BERT </a:t>
                      </a:r>
                      <a:r>
                        <a:rPr lang="ko-KR" altLang="en-US" sz="1300"/>
                        <a:t>등 호환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토큰 해석 어려움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불필요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1232452"/>
                  </a:ext>
                </a:extLst>
              </a:tr>
              <a:tr h="382974">
                <a:tc>
                  <a:txBody>
                    <a:bodyPr/>
                    <a:lstStyle/>
                    <a:p>
                      <a:r>
                        <a:rPr lang="ko-KR" altLang="en-US" sz="1300" b="1" dirty="0"/>
                        <a:t>공백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단순 통계기반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머신러닝 빠른 실습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의미 손실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불필요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7486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33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8380" y="271681"/>
            <a:ext cx="857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자연어처리</a:t>
            </a:r>
            <a:endParaRPr lang="en-US" altLang="ko-KR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텍스트를 숫자 배열로 변환하여 모델이 연산이 가능하도록 변환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백터화</a:t>
            </a:r>
            <a:endParaRPr lang="en-US" altLang="ko-KR" sz="23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8AB3F7F-44CC-4F7F-B0F7-4ED151D4D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58712"/>
              </p:ext>
            </p:extLst>
          </p:nvPr>
        </p:nvGraphicFramePr>
        <p:xfrm>
          <a:off x="457200" y="2501240"/>
          <a:ext cx="8229600" cy="224028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13528260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4647404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55053525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8584755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300"/>
                        <a:t>벡터화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장점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단점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07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b="1"/>
                        <a:t>Count Vectorizer</a:t>
                      </a:r>
                      <a:endParaRPr lang="en-US" sz="13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단어 등장 빈도 기반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구현 쉬움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자주 등장하는 단어 영향 과대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066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b="1" dirty="0"/>
                        <a:t>TF-IDF Vectorizer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단어의 </a:t>
                      </a:r>
                      <a:r>
                        <a:rPr lang="en-US" altLang="ko-KR" sz="1300"/>
                        <a:t>"</a:t>
                      </a:r>
                      <a:r>
                        <a:rPr lang="ko-KR" altLang="en-US" sz="1300"/>
                        <a:t>중요도</a:t>
                      </a:r>
                      <a:r>
                        <a:rPr lang="en-US" altLang="ko-KR" sz="1300"/>
                        <a:t>" </a:t>
                      </a:r>
                      <a:r>
                        <a:rPr lang="ko-KR" altLang="en-US" sz="1300"/>
                        <a:t>반영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일반 머신러닝에서 최고 성능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단어 간 의미 반영하지 못함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9999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b="1" dirty="0"/>
                        <a:t>Word Embedding (Word2Vec, </a:t>
                      </a:r>
                      <a:r>
                        <a:rPr lang="en-US" sz="1300" b="1" dirty="0" err="1"/>
                        <a:t>GloVe</a:t>
                      </a:r>
                      <a:r>
                        <a:rPr lang="en-US" sz="1300" b="1" dirty="0"/>
                        <a:t>)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단어를 </a:t>
                      </a:r>
                      <a:r>
                        <a:rPr lang="en-US" altLang="ko-KR" sz="1300"/>
                        <a:t>dense vector</a:t>
                      </a:r>
                      <a:r>
                        <a:rPr lang="ko-KR" altLang="en-US" sz="1300"/>
                        <a:t>로 학습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단어 간 의미 유사도 표현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학습 필요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문맥 민감도 낮음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446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00" b="1" dirty="0"/>
                        <a:t>Contextual Embedding (BERT, GPT)</a:t>
                      </a:r>
                      <a:endParaRPr lang="en-US" sz="13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문맥에 따라 단어 벡터가 달라짐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가장 강력한 표현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 err="1"/>
                        <a:t>계산량</a:t>
                      </a:r>
                      <a:r>
                        <a:rPr lang="ko-KR" altLang="en-US" sz="1300" dirty="0"/>
                        <a:t> 많음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딥러닝 기반 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181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30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18143</TotalTime>
  <Words>615</Words>
  <Application>Microsoft Office PowerPoint</Application>
  <PresentationFormat>화면 슬라이드 쇼(4:3)</PresentationFormat>
  <Paragraphs>171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병선 문</cp:lastModifiedBy>
  <cp:revision>170</cp:revision>
  <dcterms:created xsi:type="dcterms:W3CDTF">2016-11-03T20:47:04Z</dcterms:created>
  <dcterms:modified xsi:type="dcterms:W3CDTF">2025-10-19T16:59:33Z</dcterms:modified>
</cp:coreProperties>
</file>