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4" r:id="rId2"/>
    <p:sldId id="322" r:id="rId3"/>
    <p:sldId id="287" r:id="rId4"/>
    <p:sldId id="365" r:id="rId5"/>
    <p:sldId id="366" r:id="rId6"/>
    <p:sldId id="367" r:id="rId7"/>
    <p:sldId id="368" r:id="rId8"/>
    <p:sldId id="32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3810" autoAdjust="0"/>
  </p:normalViewPr>
  <p:slideViewPr>
    <p:cSldViewPr>
      <p:cViewPr varScale="1">
        <p:scale>
          <a:sx n="106" d="100"/>
          <a:sy n="106" d="100"/>
        </p:scale>
        <p:origin x="15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9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6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9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6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딥 러 </a:t>
            </a:r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닝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9598" y="2716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깃</a:t>
            </a:r>
            <a:r>
              <a:rPr lang="en-US" altLang="ko-KR" sz="1200" b="1" spc="-150" dirty="0">
                <a:solidFill>
                  <a:schemeClr val="bg1"/>
                </a:solidFill>
              </a:rPr>
              <a:t>&amp;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깃허브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9599" y="2716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깃</a:t>
            </a:r>
            <a:r>
              <a:rPr lang="en-US" altLang="ko-KR" sz="1200" b="1" spc="-150" dirty="0">
                <a:solidFill>
                  <a:schemeClr val="bg1"/>
                </a:solidFill>
              </a:rPr>
              <a:t>&amp;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깃허브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딥러닝은</a:t>
            </a:r>
            <a:r>
              <a:rPr lang="ko-KR" altLang="en-US" dirty="0"/>
              <a:t> 인공신경망</a:t>
            </a:r>
            <a:r>
              <a:rPr lang="en-US" altLang="ko-KR" dirty="0"/>
              <a:t>(Artificial Neural Network, ANN)</a:t>
            </a:r>
            <a:r>
              <a:rPr lang="ko-KR" altLang="en-US" dirty="0"/>
              <a:t>을 여러 층으로 쌓아 데이터로부터 특징을 자동으로 학습하는 모델</a:t>
            </a:r>
            <a:endParaRPr lang="en-US" altLang="ko-KR" dirty="0"/>
          </a:p>
          <a:p>
            <a:r>
              <a:rPr lang="ko-KR" altLang="en-US" dirty="0"/>
              <a:t>사람의 뇌 뉴런이 자극을 받아 신호를 전달하듯</a:t>
            </a:r>
            <a:r>
              <a:rPr lang="en-US" altLang="ko-KR" dirty="0"/>
              <a:t>, </a:t>
            </a:r>
            <a:r>
              <a:rPr lang="ko-KR" altLang="en-US" dirty="0" err="1"/>
              <a:t>인공뉴런도</a:t>
            </a:r>
            <a:r>
              <a:rPr lang="ko-KR" altLang="en-US" dirty="0"/>
              <a:t> </a:t>
            </a:r>
            <a:r>
              <a:rPr lang="ko-KR" altLang="en-US" dirty="0" err="1"/>
              <a:t>입력값에</a:t>
            </a:r>
            <a:r>
              <a:rPr lang="ko-KR" altLang="en-US" dirty="0"/>
              <a:t> 가중치를 곱하고</a:t>
            </a:r>
            <a:r>
              <a:rPr lang="en-US" altLang="ko-KR" dirty="0"/>
              <a:t>, </a:t>
            </a:r>
            <a:r>
              <a:rPr lang="ko-KR" altLang="en-US" dirty="0"/>
              <a:t>비선형 함수를 통과해 출력을 전달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딥러닝이란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9599" y="2716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깃</a:t>
            </a:r>
            <a:r>
              <a:rPr lang="en-US" altLang="ko-KR" sz="1200" b="1" spc="-150" dirty="0">
                <a:solidFill>
                  <a:schemeClr val="bg1"/>
                </a:solidFill>
              </a:rPr>
              <a:t>&amp;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깃허브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신경망의 구조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3B397D-5042-491C-9D7B-B2AF24EE2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96806"/>
              </p:ext>
            </p:extLst>
          </p:nvPr>
        </p:nvGraphicFramePr>
        <p:xfrm>
          <a:off x="457200" y="2055088"/>
          <a:ext cx="8229600" cy="3246120"/>
        </p:xfrm>
        <a:graphic>
          <a:graphicData uri="http://schemas.openxmlformats.org/drawingml/2006/table">
            <a:tbl>
              <a:tblPr/>
              <a:tblGrid>
                <a:gridCol w="2602632">
                  <a:extLst>
                    <a:ext uri="{9D8B030D-6E8A-4147-A177-3AD203B41FA5}">
                      <a16:colId xmlns:a16="http://schemas.microsoft.com/office/drawing/2014/main" val="179376578"/>
                    </a:ext>
                  </a:extLst>
                </a:gridCol>
                <a:gridCol w="2883768">
                  <a:extLst>
                    <a:ext uri="{9D8B030D-6E8A-4147-A177-3AD203B41FA5}">
                      <a16:colId xmlns:a16="http://schemas.microsoft.com/office/drawing/2014/main" val="2846922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638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500"/>
                        <a:t>구성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PyTorch </a:t>
                      </a:r>
                      <a:r>
                        <a:rPr lang="ko-KR" altLang="en-US" sz="1500"/>
                        <a:t>대응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46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 dirty="0" err="1"/>
                        <a:t>입력층</a:t>
                      </a:r>
                      <a:r>
                        <a:rPr lang="ko-KR" altLang="en-US" sz="1500" b="1" dirty="0"/>
                        <a:t> </a:t>
                      </a:r>
                      <a:r>
                        <a:rPr lang="en-US" altLang="ko-KR" sz="1500" b="1" dirty="0"/>
                        <a:t>(</a:t>
                      </a:r>
                      <a:r>
                        <a:rPr lang="en-US" sz="1500" b="1" dirty="0"/>
                        <a:t>Input Layer)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데이터의 특징</a:t>
                      </a:r>
                      <a:r>
                        <a:rPr lang="en-US" altLang="ko-KR" sz="1500" dirty="0"/>
                        <a:t>(feature)</a:t>
                      </a:r>
                      <a:r>
                        <a:rPr lang="ko-KR" altLang="en-US" sz="1500" dirty="0"/>
                        <a:t>들이 들어오는 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torch.tensor(X)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21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은닉층 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Hidden Layer)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가중치와 활성화 함수를 통해 특징을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nn.Linear, F.relu()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27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출력층 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Output Layer)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최종 예측값을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nn.Linear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026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가중치 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Weights)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학습을 통해 조정되는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model.parameters()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18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활성화 함수 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Activation)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비선형성을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nn.ReLU(), nn.Sigmoid()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39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손실 함수 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Loss Function)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err="1"/>
                        <a:t>예측값과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실제값의</a:t>
                      </a:r>
                      <a:r>
                        <a:rPr lang="ko-KR" altLang="en-US" sz="1500" dirty="0"/>
                        <a:t> 오차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nn.MSELoss(), nn.CrossEntropyLoss()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86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옵티마이저 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Optimizer)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가중치를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optim.SGD</a:t>
                      </a:r>
                      <a:r>
                        <a:rPr lang="en-US" sz="1500" dirty="0"/>
                        <a:t>(), </a:t>
                      </a:r>
                      <a:r>
                        <a:rPr lang="en-US" sz="1500" dirty="0" err="1"/>
                        <a:t>optim.Adam</a:t>
                      </a:r>
                      <a:r>
                        <a:rPr lang="en-US" sz="15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9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0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9599" y="2716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깃</a:t>
            </a:r>
            <a:r>
              <a:rPr lang="en-US" altLang="ko-KR" sz="1200" b="1" spc="-150" dirty="0">
                <a:solidFill>
                  <a:schemeClr val="bg1"/>
                </a:solidFill>
              </a:rPr>
              <a:t>&amp;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깃허브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순전파</a:t>
            </a:r>
            <a:r>
              <a:rPr lang="en-US" altLang="ko-KR" dirty="0"/>
              <a:t>(Forward propagation)</a:t>
            </a:r>
            <a:br>
              <a:rPr lang="ko-KR" altLang="en-US" dirty="0"/>
            </a:br>
            <a:r>
              <a:rPr lang="ko-KR" altLang="en-US" dirty="0"/>
              <a:t>입력 데이터가 신경망을 통과하며 </a:t>
            </a:r>
            <a:r>
              <a:rPr lang="ko-KR" altLang="en-US" dirty="0" err="1"/>
              <a:t>출력값을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손실 계산</a:t>
            </a:r>
            <a:r>
              <a:rPr lang="en-US" altLang="ko-KR" dirty="0"/>
              <a:t>(Loss)</a:t>
            </a:r>
            <a:br>
              <a:rPr lang="ko-KR" altLang="en-US" dirty="0"/>
            </a:b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역전파</a:t>
            </a:r>
            <a:r>
              <a:rPr lang="en-US" altLang="ko-KR" dirty="0"/>
              <a:t>(Backpropagation)</a:t>
            </a:r>
            <a:br>
              <a:rPr lang="ko-KR" altLang="en-US" dirty="0"/>
            </a:br>
            <a:r>
              <a:rPr lang="ko-KR" altLang="en-US" dirty="0"/>
              <a:t>손실의 미분</a:t>
            </a:r>
            <a:r>
              <a:rPr lang="en-US" altLang="ko-KR" dirty="0"/>
              <a:t>(gradient)</a:t>
            </a:r>
            <a:r>
              <a:rPr lang="ko-KR" altLang="en-US" dirty="0"/>
              <a:t>을 이용해 각 가중치의 기여도를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가중치 갱신</a:t>
            </a:r>
            <a:r>
              <a:rPr lang="en-US" altLang="ko-KR" dirty="0"/>
              <a:t>(Update)</a:t>
            </a:r>
            <a:br>
              <a:rPr lang="ko-KR" altLang="en-US" dirty="0"/>
            </a:br>
            <a:r>
              <a:rPr lang="ko-KR" altLang="en-US" dirty="0" err="1"/>
              <a:t>경사하강법</a:t>
            </a:r>
            <a:r>
              <a:rPr lang="en-US" altLang="ko-KR" dirty="0"/>
              <a:t>(Gradient Descent)</a:t>
            </a:r>
            <a:r>
              <a:rPr lang="ko-KR" altLang="en-US" dirty="0"/>
              <a:t>으로 오차를 줄이도록 가중치를 수정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순전파</a:t>
            </a:r>
            <a:r>
              <a:rPr lang="en-US" altLang="ko-KR" sz="2300" dirty="0"/>
              <a:t>(Forward)</a:t>
            </a:r>
            <a:r>
              <a:rPr lang="ko-KR" altLang="en-US" sz="2300" dirty="0"/>
              <a:t>와 </a:t>
            </a:r>
            <a:r>
              <a:rPr lang="ko-KR" altLang="en-US" sz="2300" dirty="0" err="1"/>
              <a:t>역전파</a:t>
            </a:r>
            <a:r>
              <a:rPr lang="en-US" altLang="ko-KR" sz="2300" dirty="0"/>
              <a:t>(Backward)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7772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9599" y="2716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깃</a:t>
            </a:r>
            <a:r>
              <a:rPr lang="en-US" altLang="ko-KR" sz="1200" b="1" spc="-150" dirty="0">
                <a:solidFill>
                  <a:schemeClr val="bg1"/>
                </a:solidFill>
              </a:rPr>
              <a:t>&amp;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깃허브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PyTorch</a:t>
            </a:r>
            <a:r>
              <a:rPr lang="ko-KR" altLang="en-US" sz="2300" dirty="0"/>
              <a:t>의 핵심 구성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C448E9-F803-4582-9406-3E2E0F76B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69297"/>
              </p:ext>
            </p:extLst>
          </p:nvPr>
        </p:nvGraphicFramePr>
        <p:xfrm>
          <a:off x="421196" y="1994767"/>
          <a:ext cx="8229600" cy="19202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59988014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673693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500"/>
                        <a:t>핵심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57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b="1"/>
                        <a:t>Tensor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모든 데이터의 기본 단위 </a:t>
                      </a:r>
                      <a:r>
                        <a:rPr lang="en-US" altLang="ko-KR" sz="1500" dirty="0"/>
                        <a:t>(NumPy </a:t>
                      </a:r>
                      <a:r>
                        <a:rPr lang="ko-KR" altLang="en-US" sz="1500" dirty="0"/>
                        <a:t>유사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03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b="1"/>
                        <a:t>Autograd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연산을 추적하여 자동으로 미분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95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b="1"/>
                        <a:t>nn.Module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신경망 모델을 구성하는 기본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93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b="1"/>
                        <a:t>Optimizer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가중치 업데이트 방법을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1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b="1"/>
                        <a:t>DataLoader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데이터셋을 배치</a:t>
                      </a:r>
                      <a:r>
                        <a:rPr lang="en-US" altLang="ko-KR" sz="1500" dirty="0"/>
                        <a:t>(batch) </a:t>
                      </a:r>
                      <a:r>
                        <a:rPr lang="ko-KR" altLang="en-US" sz="1500" dirty="0"/>
                        <a:t>단위로 불러오는 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6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31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9599" y="2716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깃</a:t>
            </a:r>
            <a:r>
              <a:rPr lang="en-US" altLang="ko-KR" sz="1200" b="1" spc="-150" dirty="0">
                <a:solidFill>
                  <a:schemeClr val="bg1"/>
                </a:solidFill>
              </a:rPr>
              <a:t>&amp;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깃허브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모델 구성과 학습의 연결 구조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1F1EC5-FB08-4F69-8E87-F9785781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89853"/>
              </p:ext>
            </p:extLst>
          </p:nvPr>
        </p:nvGraphicFramePr>
        <p:xfrm>
          <a:off x="457200" y="1805781"/>
          <a:ext cx="8229600" cy="33375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1288030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470043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6959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500"/>
                        <a:t>딥러닝 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PyTorch </a:t>
                      </a:r>
                      <a:r>
                        <a:rPr lang="ko-KR" altLang="en-US" sz="150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실제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52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뉴런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Neuron)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nn.Linear(in, out)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입력에 가중치 곱 </a:t>
                      </a:r>
                      <a:r>
                        <a:rPr lang="en-US" altLang="ko-KR" sz="1500"/>
                        <a:t>+ </a:t>
                      </a:r>
                      <a:r>
                        <a:rPr lang="ko-KR" altLang="en-US" sz="1500"/>
                        <a:t>편향 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01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활성화 함수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F.relu(x)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비선형성 부여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68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은닉층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여러 </a:t>
                      </a:r>
                      <a:r>
                        <a:rPr lang="en-US" sz="1500"/>
                        <a:t>nn.Linear </a:t>
                      </a:r>
                      <a:r>
                        <a:rPr lang="ko-KR" altLang="en-US" sz="150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계층적으로 특징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44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순전파</a:t>
                      </a:r>
                      <a:r>
                        <a:rPr lang="en-US" altLang="ko-KR" sz="1500" b="1"/>
                        <a:t>(</a:t>
                      </a:r>
                      <a:r>
                        <a:rPr lang="en-US" sz="1500" b="1"/>
                        <a:t>Forward)</a:t>
                      </a:r>
                      <a:endParaRPr 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def forward(self, x):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입력→출력 계산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6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역전파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loss.backward()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오차를 뒤로 전달해 가중치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68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최적화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optimizer.step()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학습률 기반 가중치 업데이트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63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손실함수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nn.MSELoss() </a:t>
                      </a:r>
                      <a:r>
                        <a:rPr lang="ko-KR" altLang="en-US" sz="1500"/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/>
                        <a:t>학습 목표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오차 최소화</a:t>
                      </a:r>
                      <a:r>
                        <a:rPr lang="en-US" altLang="ko-KR" sz="15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78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500" b="1"/>
                        <a:t>데이터 배치</a:t>
                      </a:r>
                      <a:endParaRPr lang="ko-KR" altLang="en-US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DataLoader(dataset)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병렬 미니배치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13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17797</TotalTime>
  <Words>483</Words>
  <Application>Microsoft Office PowerPoint</Application>
  <PresentationFormat>화면 슬라이드 쇼(4:3)</PresentationFormat>
  <Paragraphs>104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 문</cp:lastModifiedBy>
  <cp:revision>165</cp:revision>
  <dcterms:created xsi:type="dcterms:W3CDTF">2016-11-03T20:47:04Z</dcterms:created>
  <dcterms:modified xsi:type="dcterms:W3CDTF">2025-10-13T18:02:30Z</dcterms:modified>
</cp:coreProperties>
</file>