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34" r:id="rId2"/>
    <p:sldId id="335" r:id="rId3"/>
    <p:sldId id="287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21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29" autoAdjust="0"/>
  </p:normalViewPr>
  <p:slideViewPr>
    <p:cSldViewPr>
      <p:cViewPr varScale="1">
        <p:scale>
          <a:sx n="107" d="100"/>
          <a:sy n="107" d="100"/>
        </p:scale>
        <p:origin x="148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31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03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4623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186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937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439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028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575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690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690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667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686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389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659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4472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93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144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545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925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006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095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733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84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analytic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tics.googl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47664" y="2708920"/>
            <a:ext cx="6048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구글 </a:t>
            </a:r>
            <a:r>
              <a:rPr lang="ko-KR" altLang="en-US" sz="4400" b="1" spc="-150" dirty="0" err="1">
                <a:solidFill>
                  <a:schemeClr val="bg1"/>
                </a:solidFill>
              </a:rPr>
              <a:t>애널리틱스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빅데이터를 활용한  디지털 마케팅</a:t>
            </a:r>
          </a:p>
        </p:txBody>
      </p:sp>
    </p:spTree>
    <p:extLst>
      <p:ext uri="{BB962C8B-B14F-4D97-AF65-F5344CB8AC3E}">
        <p14:creationId xmlns:p14="http://schemas.microsoft.com/office/powerpoint/2010/main" val="348687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BA225C4-3A7C-4105-8996-26567DC86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466" y="2536870"/>
            <a:ext cx="5700518" cy="374180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6095" y="271681"/>
            <a:ext cx="1162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구글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애널리틱스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데이터를 수집할 플랫폼을 선택한다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웹을 선택</a:t>
            </a:r>
            <a:r>
              <a:rPr lang="en-US" altLang="ko-KR" dirty="0"/>
              <a:t>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구글 </a:t>
            </a:r>
            <a:r>
              <a:rPr lang="ko-KR" altLang="en-US" sz="2300" dirty="0" err="1"/>
              <a:t>애널리틱스</a:t>
            </a:r>
            <a:r>
              <a:rPr lang="ko-KR" altLang="en-US" sz="2300" dirty="0"/>
              <a:t> 데이터 스트림 설정</a:t>
            </a:r>
          </a:p>
        </p:txBody>
      </p:sp>
    </p:spTree>
    <p:extLst>
      <p:ext uri="{BB962C8B-B14F-4D97-AF65-F5344CB8AC3E}">
        <p14:creationId xmlns:p14="http://schemas.microsoft.com/office/powerpoint/2010/main" val="502680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BE725BC-A4AA-4045-A6C5-7EBB0A348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466" y="2536869"/>
            <a:ext cx="5700518" cy="374180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6095" y="271681"/>
            <a:ext cx="1162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구글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애널리틱스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 사이트의 주소를 입력하고 스트림 이름을 설정한 뒤 스트림 만들기 버튼을 클릭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구글 </a:t>
            </a:r>
            <a:r>
              <a:rPr lang="ko-KR" altLang="en-US" sz="2300" dirty="0" err="1"/>
              <a:t>애널리틱스</a:t>
            </a:r>
            <a:r>
              <a:rPr lang="ko-KR" altLang="en-US" sz="2300" dirty="0"/>
              <a:t> 데이터 스트림 설정</a:t>
            </a:r>
          </a:p>
        </p:txBody>
      </p:sp>
    </p:spTree>
    <p:extLst>
      <p:ext uri="{BB962C8B-B14F-4D97-AF65-F5344CB8AC3E}">
        <p14:creationId xmlns:p14="http://schemas.microsoft.com/office/powerpoint/2010/main" val="2960883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E76D3C6-7B96-4DCD-AED3-D1F8EF72D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906" y="2536869"/>
            <a:ext cx="5700518" cy="374180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6095" y="271681"/>
            <a:ext cx="1162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구글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애널리틱스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스트림 설정이 완료되면 웹 화면을 구성하는 </a:t>
            </a:r>
            <a:r>
              <a:rPr lang="en-US" altLang="ko-KR" dirty="0"/>
              <a:t>html </a:t>
            </a:r>
            <a:r>
              <a:rPr lang="ko-KR" altLang="en-US" dirty="0"/>
              <a:t>문서에 추가 할 </a:t>
            </a:r>
            <a:r>
              <a:rPr lang="en-US" altLang="ko-KR" dirty="0"/>
              <a:t>TAG</a:t>
            </a:r>
            <a:r>
              <a:rPr lang="ko-KR" altLang="en-US" dirty="0"/>
              <a:t>를 생성하여 출력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구글 </a:t>
            </a:r>
            <a:r>
              <a:rPr lang="ko-KR" altLang="en-US" sz="2300" dirty="0" err="1"/>
              <a:t>애널리틱스</a:t>
            </a:r>
            <a:r>
              <a:rPr lang="ko-KR" altLang="en-US" sz="2300" dirty="0"/>
              <a:t> 데이터 스트림 설정</a:t>
            </a:r>
          </a:p>
        </p:txBody>
      </p:sp>
    </p:spTree>
    <p:extLst>
      <p:ext uri="{BB962C8B-B14F-4D97-AF65-F5344CB8AC3E}">
        <p14:creationId xmlns:p14="http://schemas.microsoft.com/office/powerpoint/2010/main" val="230859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9DE1EF6-58BD-4E52-B962-59981988D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906" y="2535733"/>
            <a:ext cx="5700518" cy="374180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6095" y="271681"/>
            <a:ext cx="1162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구글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애널리틱스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스트림 생성 시 제공한 </a:t>
            </a:r>
            <a:r>
              <a:rPr lang="en-US" altLang="ko-KR" dirty="0"/>
              <a:t>script </a:t>
            </a:r>
            <a:r>
              <a:rPr lang="ko-KR" altLang="en-US" dirty="0"/>
              <a:t>코드를 웹 페이지에 추가 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구글 </a:t>
            </a:r>
            <a:r>
              <a:rPr lang="ko-KR" altLang="en-US" sz="2300" dirty="0" err="1"/>
              <a:t>애널리틱스</a:t>
            </a:r>
            <a:r>
              <a:rPr lang="ko-KR" altLang="en-US" sz="2300" dirty="0"/>
              <a:t> 데이터 스트림 설정</a:t>
            </a:r>
          </a:p>
        </p:txBody>
      </p:sp>
    </p:spTree>
    <p:extLst>
      <p:ext uri="{BB962C8B-B14F-4D97-AF65-F5344CB8AC3E}">
        <p14:creationId xmlns:p14="http://schemas.microsoft.com/office/powerpoint/2010/main" val="2046987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163641B-4549-4923-9567-EE9103EC8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906" y="2535734"/>
            <a:ext cx="5700517" cy="374180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6095" y="271681"/>
            <a:ext cx="1162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구글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애널리틱스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코드를 추가 후 웹 페이지에 접속 한 뒤 구글 </a:t>
            </a:r>
            <a:r>
              <a:rPr lang="ko-KR" altLang="en-US" dirty="0" err="1"/>
              <a:t>애널리틱스</a:t>
            </a:r>
            <a:r>
              <a:rPr lang="ko-KR" altLang="en-US" dirty="0"/>
              <a:t> 홈 화면으로 돌아오면 사용자가 추가 된 것을 확인 가능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구글 </a:t>
            </a:r>
            <a:r>
              <a:rPr lang="ko-KR" altLang="en-US" sz="2300" dirty="0" err="1"/>
              <a:t>애널리틱스</a:t>
            </a:r>
            <a:r>
              <a:rPr lang="ko-KR" altLang="en-US" sz="2300" dirty="0"/>
              <a:t> 데이터 스트림 설정</a:t>
            </a:r>
          </a:p>
        </p:txBody>
      </p:sp>
    </p:spTree>
    <p:extLst>
      <p:ext uri="{BB962C8B-B14F-4D97-AF65-F5344CB8AC3E}">
        <p14:creationId xmlns:p14="http://schemas.microsoft.com/office/powerpoint/2010/main" val="3639520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6095" y="271681"/>
            <a:ext cx="1162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구글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애널리틱스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구글 </a:t>
            </a:r>
            <a:r>
              <a:rPr lang="ko-KR" altLang="en-US" dirty="0" err="1"/>
              <a:t>애널리틱스</a:t>
            </a:r>
            <a:r>
              <a:rPr lang="ko-KR" altLang="en-US" dirty="0"/>
              <a:t> 고객센터 접속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https://support.google.com/analytics</a:t>
            </a:r>
            <a:r>
              <a:rPr lang="en-US" altLang="ko-KR" dirty="0"/>
              <a:t>) </a:t>
            </a:r>
            <a:r>
              <a:rPr lang="ko-KR" altLang="en-US" dirty="0"/>
              <a:t>하여 데모 계정을 생성</a:t>
            </a:r>
            <a:endParaRPr lang="en-US" altLang="ko-KR" dirty="0"/>
          </a:p>
          <a:p>
            <a:r>
              <a:rPr lang="en-US" altLang="ko-KR" dirty="0"/>
              <a:t>Google</a:t>
            </a:r>
            <a:r>
              <a:rPr lang="ko-KR" altLang="en-US" dirty="0"/>
              <a:t> </a:t>
            </a:r>
            <a:r>
              <a:rPr lang="en-US" altLang="ko-KR" dirty="0"/>
              <a:t>Merchandise Store </a:t>
            </a:r>
            <a:r>
              <a:rPr lang="ko-KR" altLang="en-US" dirty="0"/>
              <a:t>계정 불러오기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구글 </a:t>
            </a:r>
            <a:r>
              <a:rPr lang="ko-KR" altLang="en-US" sz="2300" dirty="0" err="1"/>
              <a:t>애널리틱스</a:t>
            </a:r>
            <a:r>
              <a:rPr lang="ko-KR" altLang="en-US" sz="2300" dirty="0"/>
              <a:t> 웹 데이터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68686A-086E-47D4-968E-8D47AC6B9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956" y="2773863"/>
            <a:ext cx="5292080" cy="347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55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163641B-4549-4923-9567-EE9103EC8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906" y="2535734"/>
            <a:ext cx="5700517" cy="374180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6095" y="271681"/>
            <a:ext cx="1162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구글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애널리틱스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코드를 추가 후 웹 페이지에 접속 한 뒤 구글 </a:t>
            </a:r>
            <a:r>
              <a:rPr lang="ko-KR" altLang="en-US" dirty="0" err="1"/>
              <a:t>애널리틱스</a:t>
            </a:r>
            <a:r>
              <a:rPr lang="ko-KR" altLang="en-US" dirty="0"/>
              <a:t> 홈 화면으로 돌아오면 사용자가 추가 된 것을 확인 가능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구글 </a:t>
            </a:r>
            <a:r>
              <a:rPr lang="ko-KR" altLang="en-US" sz="2300" dirty="0" err="1"/>
              <a:t>애널리틱스</a:t>
            </a:r>
            <a:r>
              <a:rPr lang="ko-KR" altLang="en-US" sz="2300" dirty="0"/>
              <a:t> 웹 데이터 확인</a:t>
            </a:r>
          </a:p>
        </p:txBody>
      </p:sp>
    </p:spTree>
    <p:extLst>
      <p:ext uri="{BB962C8B-B14F-4D97-AF65-F5344CB8AC3E}">
        <p14:creationId xmlns:p14="http://schemas.microsoft.com/office/powerpoint/2010/main" val="2750473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6095" y="271681"/>
            <a:ext cx="1162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구글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애널리틱스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평균 참여 시간은 </a:t>
            </a:r>
            <a:r>
              <a:rPr lang="en-US" altLang="ko-KR" dirty="0"/>
              <a:t>57</a:t>
            </a:r>
            <a:r>
              <a:rPr lang="ko-KR" altLang="en-US" dirty="0"/>
              <a:t>초 </a:t>
            </a:r>
            <a:r>
              <a:rPr lang="en-US" altLang="ko-KR" dirty="0"/>
              <a:t>-&gt; </a:t>
            </a:r>
            <a:r>
              <a:rPr lang="ko-KR" altLang="en-US" dirty="0"/>
              <a:t>쇼핑 사이트에서 평균 참여시간이 </a:t>
            </a:r>
            <a:r>
              <a:rPr lang="en-US" altLang="ko-KR" dirty="0"/>
              <a:t>53</a:t>
            </a:r>
            <a:r>
              <a:rPr lang="ko-KR" altLang="en-US" dirty="0"/>
              <a:t>초라는 것은 그다지 긴 시간은 아니다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구글 </a:t>
            </a:r>
            <a:r>
              <a:rPr lang="ko-KR" altLang="en-US" sz="2300" dirty="0" err="1"/>
              <a:t>애널리틱스</a:t>
            </a:r>
            <a:r>
              <a:rPr lang="ko-KR" altLang="en-US" sz="2300" dirty="0"/>
              <a:t> 웹 데이터 확인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AE25E50-616B-47A4-912E-BE9699594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847" y="2825302"/>
            <a:ext cx="5270305" cy="269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569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6095" y="271681"/>
            <a:ext cx="1162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구글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애널리틱스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사용자당 세션은 </a:t>
            </a:r>
            <a:r>
              <a:rPr lang="en-US" altLang="ko-KR" dirty="0"/>
              <a:t>1.7</a:t>
            </a:r>
            <a:r>
              <a:rPr lang="ko-KR" altLang="en-US" dirty="0"/>
              <a:t>로 서비스의 사용 평균 횟수를 의미한다</a:t>
            </a:r>
            <a:r>
              <a:rPr lang="en-US" altLang="ko-KR" dirty="0"/>
              <a:t>. </a:t>
            </a:r>
            <a:r>
              <a:rPr lang="ko-KR" altLang="en-US" dirty="0"/>
              <a:t>하나의 페이지에서 </a:t>
            </a:r>
            <a:r>
              <a:rPr lang="en-US" altLang="ko-KR" dirty="0"/>
              <a:t>34</a:t>
            </a:r>
            <a:r>
              <a:rPr lang="ko-KR" altLang="en-US" dirty="0"/>
              <a:t>초의 평균 시간을 사용한다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구글 </a:t>
            </a:r>
            <a:r>
              <a:rPr lang="ko-KR" altLang="en-US" sz="2300" dirty="0" err="1"/>
              <a:t>애널리틱스</a:t>
            </a:r>
            <a:r>
              <a:rPr lang="ko-KR" altLang="en-US" sz="2300" dirty="0"/>
              <a:t> 웹 데이터 확인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AE25E50-616B-47A4-912E-BE9699594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847" y="2825302"/>
            <a:ext cx="5270305" cy="269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15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6095" y="271681"/>
            <a:ext cx="1162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구글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애널리틱스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사용자가 서비스를 사용하기 위해 페이지를 조회하거나 버튼을 클릭하는 행동이 참여 세션을 의미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구글 </a:t>
            </a:r>
            <a:r>
              <a:rPr lang="ko-KR" altLang="en-US" sz="2300" dirty="0" err="1"/>
              <a:t>애널리틱스</a:t>
            </a:r>
            <a:r>
              <a:rPr lang="ko-KR" altLang="en-US" sz="2300" dirty="0"/>
              <a:t> 웹 데이터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37D89D-12E9-4F1D-AFD3-A06A9981A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716" y="2636912"/>
            <a:ext cx="4460567" cy="287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1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6095" y="271681"/>
            <a:ext cx="1162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구글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애널리틱스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데이터의 분석 및 활용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0FD20C2-DE90-49FC-9EE2-22BB8C4932C7}"/>
              </a:ext>
            </a:extLst>
          </p:cNvPr>
          <p:cNvSpPr/>
          <p:nvPr/>
        </p:nvSpPr>
        <p:spPr>
          <a:xfrm>
            <a:off x="1547665" y="1916240"/>
            <a:ext cx="86409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목적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A24B587-C6C9-486F-96F9-04981A902248}"/>
              </a:ext>
            </a:extLst>
          </p:cNvPr>
          <p:cNvSpPr/>
          <p:nvPr/>
        </p:nvSpPr>
        <p:spPr>
          <a:xfrm>
            <a:off x="3203848" y="1916832"/>
            <a:ext cx="86409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수집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2B0880F-A91C-4E27-804A-794EE9419564}"/>
              </a:ext>
            </a:extLst>
          </p:cNvPr>
          <p:cNvSpPr/>
          <p:nvPr/>
        </p:nvSpPr>
        <p:spPr>
          <a:xfrm>
            <a:off x="4968044" y="1923101"/>
            <a:ext cx="86409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분석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BCECF96-6319-411B-993A-700E3D5E4F8F}"/>
              </a:ext>
            </a:extLst>
          </p:cNvPr>
          <p:cNvSpPr/>
          <p:nvPr/>
        </p:nvSpPr>
        <p:spPr>
          <a:xfrm>
            <a:off x="6732240" y="1923101"/>
            <a:ext cx="864096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행동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C90B3BC-9900-4B68-BF65-B0417D408B50}"/>
              </a:ext>
            </a:extLst>
          </p:cNvPr>
          <p:cNvCxnSpPr>
            <a:stCxn id="2" idx="3"/>
            <a:endCxn id="10" idx="1"/>
          </p:cNvCxnSpPr>
          <p:nvPr/>
        </p:nvCxnSpPr>
        <p:spPr>
          <a:xfrm>
            <a:off x="2411761" y="2348288"/>
            <a:ext cx="792087" cy="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847AEBB-DCE4-4D58-AD8F-A6FB41C1897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067944" y="2348880"/>
            <a:ext cx="900100" cy="6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9A7B3A9-64A0-418F-8701-099680EAA166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832140" y="2355149"/>
            <a:ext cx="900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7DB192F8-5004-4CDD-9E6E-98F67EA03F09}"/>
              </a:ext>
            </a:extLst>
          </p:cNvPr>
          <p:cNvCxnSpPr>
            <a:stCxn id="12" idx="2"/>
            <a:endCxn id="2" idx="2"/>
          </p:cNvCxnSpPr>
          <p:nvPr/>
        </p:nvCxnSpPr>
        <p:spPr>
          <a:xfrm rot="5400000" flipH="1">
            <a:off x="4568570" y="191480"/>
            <a:ext cx="6861" cy="5184575"/>
          </a:xfrm>
          <a:prstGeom prst="bentConnector3">
            <a:avLst>
              <a:gd name="adj1" fmla="val -33318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20">
            <a:extLst>
              <a:ext uri="{FF2B5EF4-FFF2-40B4-BE49-F238E27FC236}">
                <a16:creationId xmlns:a16="http://schemas.microsoft.com/office/drawing/2014/main" id="{CACEB5B6-F575-4ACD-B738-7629145AA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853791"/>
              </p:ext>
            </p:extLst>
          </p:nvPr>
        </p:nvGraphicFramePr>
        <p:xfrm>
          <a:off x="1487996" y="3356992"/>
          <a:ext cx="6096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788">
                  <a:extLst>
                    <a:ext uri="{9D8B030D-6E8A-4147-A177-3AD203B41FA5}">
                      <a16:colId xmlns:a16="http://schemas.microsoft.com/office/drawing/2014/main" val="1863683815"/>
                    </a:ext>
                  </a:extLst>
                </a:gridCol>
                <a:gridCol w="4956212">
                  <a:extLst>
                    <a:ext uri="{9D8B030D-6E8A-4147-A177-3AD203B41FA5}">
                      <a16:colId xmlns:a16="http://schemas.microsoft.com/office/drawing/2014/main" val="2650234616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912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웹 페이지 접속자들의 가입율을 </a:t>
                      </a:r>
                      <a:r>
                        <a:rPr lang="en-US" altLang="ko-KR" dirty="0"/>
                        <a:t>40%</a:t>
                      </a:r>
                      <a:r>
                        <a:rPr lang="ko-KR" altLang="en-US" dirty="0"/>
                        <a:t>까지 개선한다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20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 가입 페이지의 </a:t>
                      </a:r>
                      <a:r>
                        <a:rPr lang="ko-KR" altLang="en-US" dirty="0" err="1"/>
                        <a:t>접속자</a:t>
                      </a:r>
                      <a:r>
                        <a:rPr lang="ko-KR" altLang="en-US" dirty="0"/>
                        <a:t> 수와 가입 완료 페이지의 </a:t>
                      </a:r>
                      <a:r>
                        <a:rPr lang="ko-KR" altLang="en-US" dirty="0" err="1"/>
                        <a:t>접속자</a:t>
                      </a:r>
                      <a:r>
                        <a:rPr lang="ko-KR" altLang="en-US" dirty="0"/>
                        <a:t> 수를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37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가입 완료 페이지 </a:t>
                      </a:r>
                      <a:r>
                        <a:rPr lang="ko-KR" altLang="en-US" dirty="0" err="1"/>
                        <a:t>접속자</a:t>
                      </a:r>
                      <a:r>
                        <a:rPr lang="ko-KR" altLang="en-US" dirty="0"/>
                        <a:t> 수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가입 페이지 </a:t>
                      </a:r>
                      <a:r>
                        <a:rPr lang="ko-KR" altLang="en-US" dirty="0" err="1"/>
                        <a:t>접속자</a:t>
                      </a:r>
                      <a:r>
                        <a:rPr lang="ko-KR" altLang="en-US" dirty="0"/>
                        <a:t> 수 </a:t>
                      </a:r>
                      <a:r>
                        <a:rPr lang="en-US" altLang="ko-KR" dirty="0"/>
                        <a:t>* 100 </a:t>
                      </a:r>
                      <a:r>
                        <a:rPr lang="ko-KR" altLang="en-US" dirty="0"/>
                        <a:t>으로 </a:t>
                      </a:r>
                      <a:r>
                        <a:rPr lang="ko-KR" altLang="en-US" dirty="0" err="1"/>
                        <a:t>가입율</a:t>
                      </a:r>
                      <a:r>
                        <a:rPr lang="ko-KR" altLang="en-US" dirty="0"/>
                        <a:t> 계산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448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행동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목표하는 가입율보다 현 가입율이 낮다면 가입 과정에서의 문제점은 점검 및 개선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555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168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6095" y="271681"/>
            <a:ext cx="1162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구글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애널리틱스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조회수 </a:t>
            </a:r>
            <a:r>
              <a:rPr lang="en-US" altLang="ko-KR" dirty="0"/>
              <a:t>: </a:t>
            </a:r>
            <a:r>
              <a:rPr lang="ko-KR" altLang="en-US" dirty="0"/>
              <a:t>사용자가 특정 주소로 요청을 보낸 전체 횟수</a:t>
            </a:r>
            <a:endParaRPr lang="en-US" altLang="ko-KR" dirty="0"/>
          </a:p>
          <a:p>
            <a:r>
              <a:rPr lang="ko-KR" altLang="en-US" dirty="0"/>
              <a:t>사용자 </a:t>
            </a:r>
            <a:r>
              <a:rPr lang="en-US" altLang="ko-KR" dirty="0"/>
              <a:t>: </a:t>
            </a:r>
            <a:r>
              <a:rPr lang="ko-KR" altLang="en-US" dirty="0"/>
              <a:t>서비스를 이용하는 사용자의 수</a:t>
            </a:r>
            <a:endParaRPr lang="en-US" altLang="ko-KR" dirty="0"/>
          </a:p>
          <a:p>
            <a:r>
              <a:rPr lang="ko-KR" altLang="en-US" dirty="0"/>
              <a:t>평균 참여 시간 </a:t>
            </a:r>
            <a:r>
              <a:rPr lang="en-US" altLang="ko-KR" dirty="0"/>
              <a:t>: </a:t>
            </a:r>
            <a:r>
              <a:rPr lang="ko-KR" altLang="en-US" dirty="0"/>
              <a:t>사용자가 해당 주소에서 평균적으로 보낸 시간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구글 </a:t>
            </a:r>
            <a:r>
              <a:rPr lang="ko-KR" altLang="en-US" sz="2300" dirty="0" err="1"/>
              <a:t>애널리틱스</a:t>
            </a:r>
            <a:r>
              <a:rPr lang="ko-KR" altLang="en-US" sz="2300" dirty="0"/>
              <a:t> 웹 데이터 확인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043618-F8A6-4A46-9EC7-A0A46F58C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884" y="2996952"/>
            <a:ext cx="6660232" cy="278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99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6095" y="271681"/>
            <a:ext cx="1162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구글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애널리틱스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 사용자 수 </a:t>
            </a:r>
            <a:r>
              <a:rPr lang="en-US" altLang="ko-KR" dirty="0"/>
              <a:t>: </a:t>
            </a:r>
            <a:r>
              <a:rPr lang="ko-KR" altLang="en-US" dirty="0"/>
              <a:t>처음으로 해당 서비스를 이용하는 사람의 수</a:t>
            </a:r>
            <a:endParaRPr lang="en-US" altLang="ko-KR" dirty="0"/>
          </a:p>
          <a:p>
            <a:r>
              <a:rPr lang="ko-KR" altLang="en-US" dirty="0"/>
              <a:t>참여율 </a:t>
            </a:r>
            <a:r>
              <a:rPr lang="en-US" altLang="ko-KR" dirty="0"/>
              <a:t>: home </a:t>
            </a:r>
            <a:r>
              <a:rPr lang="ko-KR" altLang="en-US" dirty="0"/>
              <a:t>화면만이 아닌 그 외의 서비스를 이용하는 </a:t>
            </a:r>
            <a:r>
              <a:rPr lang="ko-KR" altLang="en-US" dirty="0" err="1"/>
              <a:t>확율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구글 </a:t>
            </a:r>
            <a:r>
              <a:rPr lang="ko-KR" altLang="en-US" sz="2300" dirty="0" err="1"/>
              <a:t>애널리틱스</a:t>
            </a:r>
            <a:r>
              <a:rPr lang="ko-KR" altLang="en-US" sz="2300" dirty="0"/>
              <a:t> 웹 데이터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07DD62-9A84-4561-9534-3EC6555CF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884" y="3068960"/>
            <a:ext cx="6588224" cy="280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52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8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6095" y="271681"/>
            <a:ext cx="1162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구글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애널리틱스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구글 </a:t>
            </a:r>
            <a:r>
              <a:rPr lang="ko-KR" altLang="en-US" dirty="0" err="1"/>
              <a:t>애널리틱스</a:t>
            </a:r>
            <a:r>
              <a:rPr lang="en-US" altLang="ko-KR" dirty="0"/>
              <a:t>(Google Analytics)</a:t>
            </a:r>
            <a:r>
              <a:rPr lang="ko-KR" altLang="en-US" dirty="0"/>
              <a:t>는 </a:t>
            </a:r>
            <a:r>
              <a:rPr lang="en-US" altLang="ko-KR" dirty="0"/>
              <a:t>GA</a:t>
            </a:r>
            <a:r>
              <a:rPr lang="ko-KR" altLang="en-US" dirty="0"/>
              <a:t>라고도 한다</a:t>
            </a:r>
            <a:r>
              <a:rPr lang="en-US" altLang="ko-KR" dirty="0"/>
              <a:t>. </a:t>
            </a:r>
            <a:r>
              <a:rPr lang="ko-KR" altLang="en-US" dirty="0"/>
              <a:t>현재 구글 마케팅 플랫폼 브랜드 내의 플랫폼으로서</a:t>
            </a:r>
            <a:r>
              <a:rPr lang="en-US" altLang="ko-KR" dirty="0"/>
              <a:t>, </a:t>
            </a:r>
            <a:r>
              <a:rPr lang="ko-KR" altLang="en-US" dirty="0"/>
              <a:t>웹사이트 트래픽을 추적하고 보고하는 구글이 제공하는 웹 </a:t>
            </a:r>
            <a:r>
              <a:rPr lang="ko-KR" altLang="en-US" dirty="0" err="1"/>
              <a:t>애널리틱스</a:t>
            </a:r>
            <a:r>
              <a:rPr lang="ko-KR" altLang="en-US" dirty="0"/>
              <a:t> 서비스이다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국내에서는 구축 또는 운영중인 온라인 플랫폼에 접속하는 이용자 </a:t>
            </a:r>
            <a:r>
              <a:rPr lang="ko-KR" altLang="en-US" dirty="0" err="1"/>
              <a:t>트래킹</a:t>
            </a:r>
            <a:r>
              <a:rPr lang="ko-KR" altLang="en-US" dirty="0"/>
              <a:t> 추적해서 로그 통계로 성과분석을 하거나 통계 분석 결과를 통해 마케팅 등에 활용된다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2019</a:t>
            </a:r>
            <a:r>
              <a:rPr lang="ko-KR" altLang="en-US" dirty="0"/>
              <a:t>년 기준으로 구글 </a:t>
            </a:r>
            <a:r>
              <a:rPr lang="ko-KR" altLang="en-US" dirty="0" err="1"/>
              <a:t>애널리틱스는</a:t>
            </a:r>
            <a:r>
              <a:rPr lang="ko-KR" altLang="en-US" dirty="0"/>
              <a:t> 웹에서 가장 널리 사용되는 웹 </a:t>
            </a:r>
            <a:r>
              <a:rPr lang="ko-KR" altLang="en-US" dirty="0" err="1"/>
              <a:t>애널리틱스</a:t>
            </a:r>
            <a:r>
              <a:rPr lang="ko-KR" altLang="en-US" dirty="0"/>
              <a:t> 서비스이다</a:t>
            </a:r>
            <a:r>
              <a:rPr lang="en-US" altLang="ko-KR" dirty="0"/>
              <a:t>. </a:t>
            </a:r>
            <a:r>
              <a:rPr lang="ko-KR" altLang="en-US" dirty="0"/>
              <a:t>구글 </a:t>
            </a:r>
            <a:r>
              <a:rPr lang="ko-KR" altLang="en-US" dirty="0" err="1"/>
              <a:t>애널리틱스는</a:t>
            </a:r>
            <a:r>
              <a:rPr lang="ko-KR" altLang="en-US" dirty="0"/>
              <a:t> 구글 </a:t>
            </a:r>
            <a:r>
              <a:rPr lang="ko-KR" altLang="en-US" dirty="0" err="1"/>
              <a:t>애널리틱스</a:t>
            </a:r>
            <a:r>
              <a:rPr lang="ko-KR" altLang="en-US" dirty="0"/>
              <a:t> 포 모바일 </a:t>
            </a:r>
            <a:r>
              <a:rPr lang="ko-KR" altLang="en-US" dirty="0" err="1"/>
              <a:t>앱스</a:t>
            </a:r>
            <a:r>
              <a:rPr lang="en-US" altLang="ko-KR" dirty="0"/>
              <a:t>(Google Analytics for Mobile Apps)</a:t>
            </a:r>
            <a:r>
              <a:rPr lang="ko-KR" altLang="en-US" dirty="0"/>
              <a:t>라는 이름의 </a:t>
            </a:r>
            <a:r>
              <a:rPr lang="en-US" altLang="ko-KR" dirty="0"/>
              <a:t>iOS, </a:t>
            </a:r>
            <a:r>
              <a:rPr lang="ko-KR" altLang="en-US" dirty="0"/>
              <a:t>안드로이드 앱을 제공한다</a:t>
            </a:r>
            <a:r>
              <a:rPr lang="en-US" altLang="ko-KR" dirty="0"/>
              <a:t>. </a:t>
            </a:r>
            <a:r>
              <a:rPr lang="ko-KR" altLang="en-US" dirty="0"/>
              <a:t>구글 </a:t>
            </a:r>
            <a:r>
              <a:rPr lang="ko-KR" altLang="en-US" dirty="0" err="1"/>
              <a:t>애널리틱스는</a:t>
            </a:r>
            <a:r>
              <a:rPr lang="ko-KR" altLang="en-US" dirty="0"/>
              <a:t> 브라우저</a:t>
            </a:r>
            <a:r>
              <a:rPr lang="en-US" altLang="ko-KR" dirty="0"/>
              <a:t>, </a:t>
            </a:r>
            <a:r>
              <a:rPr lang="ko-KR" altLang="en-US" dirty="0"/>
              <a:t>브라우저 확장 기능</a:t>
            </a:r>
            <a:r>
              <a:rPr lang="en-US" altLang="ko-KR" dirty="0"/>
              <a:t>, </a:t>
            </a:r>
            <a:r>
              <a:rPr lang="ko-KR" altLang="en-US" dirty="0"/>
              <a:t>방화벽</a:t>
            </a:r>
            <a:r>
              <a:rPr lang="en-US" altLang="ko-KR" dirty="0"/>
              <a:t>, </a:t>
            </a:r>
            <a:r>
              <a:rPr lang="ko-KR" altLang="en-US" dirty="0"/>
              <a:t>그리고 기타 수단을 통해 차단이 가능하다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구글 </a:t>
            </a:r>
            <a:r>
              <a:rPr lang="ko-KR" altLang="en-US" sz="2300" dirty="0" err="1"/>
              <a:t>애널리틱스란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6095" y="271681"/>
            <a:ext cx="1162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구글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애널리틱스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구글 </a:t>
            </a:r>
            <a:r>
              <a:rPr lang="ko-KR" altLang="en-US" dirty="0" err="1"/>
              <a:t>애널리틱스</a:t>
            </a:r>
            <a:r>
              <a:rPr lang="ko-KR" altLang="en-US" dirty="0"/>
              <a:t> 홈페이지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https://analytics.google.com</a:t>
            </a:r>
            <a:r>
              <a:rPr lang="en-US" altLang="ko-KR" dirty="0"/>
              <a:t>)</a:t>
            </a:r>
            <a:r>
              <a:rPr lang="ko-KR" altLang="en-US" dirty="0"/>
              <a:t>에 접속하여 측정 시간 버튼을 클릭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구글 </a:t>
            </a:r>
            <a:r>
              <a:rPr lang="ko-KR" altLang="en-US" sz="2300" dirty="0" err="1"/>
              <a:t>애널리틱스</a:t>
            </a:r>
            <a:r>
              <a:rPr lang="ko-KR" altLang="en-US" sz="2300" dirty="0"/>
              <a:t> 계정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E93806-1CA7-433A-B3BD-BD1057CEB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862" y="2514449"/>
            <a:ext cx="5702267" cy="37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26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7C3C832-AAA5-4ABC-BE63-1122DBA9E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862" y="2536869"/>
            <a:ext cx="5702267" cy="374294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6095" y="271681"/>
            <a:ext cx="1162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구글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애널리틱스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필수 항목인 계정 이름을 작성하고 </a:t>
            </a:r>
            <a:endParaRPr lang="en-US" altLang="ko-KR" dirty="0"/>
          </a:p>
          <a:p>
            <a:r>
              <a:rPr lang="en-US" altLang="ko-KR" dirty="0"/>
              <a:t>google </a:t>
            </a:r>
            <a:r>
              <a:rPr lang="ko-KR" altLang="en-US" dirty="0"/>
              <a:t>제품 및 서비스 체크박스를 선택 후 다음 버튼 클릭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구글 </a:t>
            </a:r>
            <a:r>
              <a:rPr lang="ko-KR" altLang="en-US" sz="2300" dirty="0" err="1"/>
              <a:t>애널리틱스</a:t>
            </a:r>
            <a:r>
              <a:rPr lang="ko-KR" altLang="en-US" sz="2300" dirty="0"/>
              <a:t> 계정 생성</a:t>
            </a:r>
          </a:p>
        </p:txBody>
      </p:sp>
    </p:spTree>
    <p:extLst>
      <p:ext uri="{BB962C8B-B14F-4D97-AF65-F5344CB8AC3E}">
        <p14:creationId xmlns:p14="http://schemas.microsoft.com/office/powerpoint/2010/main" val="81622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2DB6A6A-F150-4F47-8CD0-7DD54B8A4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862" y="2537765"/>
            <a:ext cx="5700901" cy="3742052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6095" y="271681"/>
            <a:ext cx="1162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구글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애널리틱스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속성의 이름 작성 후 보고 시간대는 대한민국 기준으로 통화도 대한민국 원화를 기준으로 변경 후 다음 버튼 클릭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구글 </a:t>
            </a:r>
            <a:r>
              <a:rPr lang="ko-KR" altLang="en-US" sz="2300" dirty="0" err="1"/>
              <a:t>애널리틱스</a:t>
            </a:r>
            <a:r>
              <a:rPr lang="ko-KR" altLang="en-US" sz="2300" dirty="0"/>
              <a:t> 계정 생성</a:t>
            </a:r>
          </a:p>
        </p:txBody>
      </p:sp>
    </p:spTree>
    <p:extLst>
      <p:ext uri="{BB962C8B-B14F-4D97-AF65-F5344CB8AC3E}">
        <p14:creationId xmlns:p14="http://schemas.microsoft.com/office/powerpoint/2010/main" val="342796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A0463A7-BC87-4EDD-B1EE-27FE20D35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862" y="2536869"/>
            <a:ext cx="5702266" cy="374294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6095" y="271681"/>
            <a:ext cx="1162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구글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애널리틱스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업종 카테고리를 지정하고 비즈니스의 규모를 선택 후 다음 버튼 클릭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구글 </a:t>
            </a:r>
            <a:r>
              <a:rPr lang="ko-KR" altLang="en-US" sz="2300" dirty="0" err="1"/>
              <a:t>애널리틱스</a:t>
            </a:r>
            <a:r>
              <a:rPr lang="ko-KR" altLang="en-US" sz="2300" dirty="0"/>
              <a:t> 계정 생성</a:t>
            </a:r>
          </a:p>
        </p:txBody>
      </p:sp>
    </p:spTree>
    <p:extLst>
      <p:ext uri="{BB962C8B-B14F-4D97-AF65-F5344CB8AC3E}">
        <p14:creationId xmlns:p14="http://schemas.microsoft.com/office/powerpoint/2010/main" val="256531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8EA5AD8-C46D-4414-9F28-15BBC7A5C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862" y="2536870"/>
            <a:ext cx="5702266" cy="3742948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6095" y="271681"/>
            <a:ext cx="1162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구글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애널리틱스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비즈니스의 목표를 선택 후 만들기 버튼 클릭</a:t>
            </a:r>
            <a:endParaRPr lang="en-US" altLang="ko-KR" dirty="0"/>
          </a:p>
          <a:p>
            <a:r>
              <a:rPr lang="ko-KR" altLang="en-US" dirty="0"/>
              <a:t>약관 동의까지 완료하면 </a:t>
            </a:r>
            <a:r>
              <a:rPr lang="ko-KR" altLang="en-US" dirty="0" err="1"/>
              <a:t>애널리틱스</a:t>
            </a:r>
            <a:r>
              <a:rPr lang="ko-KR" altLang="en-US" dirty="0"/>
              <a:t> 생성 완료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구글 </a:t>
            </a:r>
            <a:r>
              <a:rPr lang="ko-KR" altLang="en-US" sz="2300" dirty="0" err="1"/>
              <a:t>애널리틱스</a:t>
            </a:r>
            <a:r>
              <a:rPr lang="ko-KR" altLang="en-US" sz="2300" dirty="0"/>
              <a:t> 계정 생성</a:t>
            </a:r>
          </a:p>
        </p:txBody>
      </p:sp>
    </p:spTree>
    <p:extLst>
      <p:ext uri="{BB962C8B-B14F-4D97-AF65-F5344CB8AC3E}">
        <p14:creationId xmlns:p14="http://schemas.microsoft.com/office/powerpoint/2010/main" val="2267810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ABEB48B-E880-4024-B297-4AF416AD6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610" y="2536870"/>
            <a:ext cx="5700518" cy="374180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6095" y="271681"/>
            <a:ext cx="11624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구글 </a:t>
            </a:r>
            <a:r>
              <a:rPr lang="ko-KR" altLang="en-US" sz="1200" b="1" spc="-150" dirty="0" err="1">
                <a:solidFill>
                  <a:schemeClr val="bg1"/>
                </a:solidFill>
              </a:rPr>
              <a:t>애널리틱스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스트림을 지정하지 않았기 때문에 데이터 스트림을 설정해야 한다</a:t>
            </a:r>
            <a:r>
              <a:rPr lang="en-US" altLang="ko-KR" dirty="0"/>
              <a:t>. </a:t>
            </a:r>
            <a:r>
              <a:rPr lang="ko-KR" altLang="en-US" dirty="0"/>
              <a:t>상단의 스트림 설정으로 이동 클릭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구글 </a:t>
            </a:r>
            <a:r>
              <a:rPr lang="ko-KR" altLang="en-US" sz="2300" dirty="0" err="1"/>
              <a:t>애널리틱스</a:t>
            </a:r>
            <a:r>
              <a:rPr lang="ko-KR" altLang="en-US" sz="2300" dirty="0"/>
              <a:t> 데이터 스트림 설정</a:t>
            </a:r>
          </a:p>
        </p:txBody>
      </p:sp>
    </p:spTree>
    <p:extLst>
      <p:ext uri="{BB962C8B-B14F-4D97-AF65-F5344CB8AC3E}">
        <p14:creationId xmlns:p14="http://schemas.microsoft.com/office/powerpoint/2010/main" val="18233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17714</TotalTime>
  <Words>630</Words>
  <Application>Microsoft Office PowerPoint</Application>
  <PresentationFormat>화면 슬라이드 쇼(4:3)</PresentationFormat>
  <Paragraphs>129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병선</cp:lastModifiedBy>
  <cp:revision>146</cp:revision>
  <dcterms:created xsi:type="dcterms:W3CDTF">2016-11-03T20:47:04Z</dcterms:created>
  <dcterms:modified xsi:type="dcterms:W3CDTF">2024-12-04T10:34:26Z</dcterms:modified>
</cp:coreProperties>
</file>