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2"/>
  </p:notesMasterIdLst>
  <p:sldIdLst>
    <p:sldId id="334" r:id="rId2"/>
    <p:sldId id="364" r:id="rId3"/>
    <p:sldId id="428" r:id="rId4"/>
    <p:sldId id="458" r:id="rId5"/>
    <p:sldId id="322" r:id="rId6"/>
    <p:sldId id="287" r:id="rId7"/>
    <p:sldId id="365" r:id="rId8"/>
    <p:sldId id="366" r:id="rId9"/>
    <p:sldId id="367" r:id="rId10"/>
    <p:sldId id="368" r:id="rId11"/>
    <p:sldId id="370" r:id="rId12"/>
    <p:sldId id="369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6" r:id="rId29"/>
    <p:sldId id="387" r:id="rId30"/>
    <p:sldId id="388" r:id="rId31"/>
    <p:sldId id="389" r:id="rId32"/>
    <p:sldId id="391" r:id="rId33"/>
    <p:sldId id="390" r:id="rId34"/>
    <p:sldId id="392" r:id="rId35"/>
    <p:sldId id="393" r:id="rId36"/>
    <p:sldId id="394" r:id="rId37"/>
    <p:sldId id="395" r:id="rId38"/>
    <p:sldId id="397" r:id="rId39"/>
    <p:sldId id="398" r:id="rId40"/>
    <p:sldId id="399" r:id="rId41"/>
    <p:sldId id="400" r:id="rId42"/>
    <p:sldId id="401" r:id="rId43"/>
    <p:sldId id="402" r:id="rId44"/>
    <p:sldId id="403" r:id="rId45"/>
    <p:sldId id="404" r:id="rId46"/>
    <p:sldId id="406" r:id="rId47"/>
    <p:sldId id="405" r:id="rId48"/>
    <p:sldId id="407" r:id="rId49"/>
    <p:sldId id="408" r:id="rId50"/>
    <p:sldId id="409" r:id="rId51"/>
    <p:sldId id="410" r:id="rId52"/>
    <p:sldId id="411" r:id="rId53"/>
    <p:sldId id="412" r:id="rId54"/>
    <p:sldId id="413" r:id="rId55"/>
    <p:sldId id="414" r:id="rId56"/>
    <p:sldId id="415" r:id="rId57"/>
    <p:sldId id="416" r:id="rId58"/>
    <p:sldId id="417" r:id="rId59"/>
    <p:sldId id="418" r:id="rId60"/>
    <p:sldId id="419" r:id="rId61"/>
    <p:sldId id="420" r:id="rId62"/>
    <p:sldId id="421" r:id="rId63"/>
    <p:sldId id="422" r:id="rId64"/>
    <p:sldId id="423" r:id="rId65"/>
    <p:sldId id="424" r:id="rId66"/>
    <p:sldId id="425" r:id="rId67"/>
    <p:sldId id="426" r:id="rId68"/>
    <p:sldId id="427" r:id="rId69"/>
    <p:sldId id="429" r:id="rId70"/>
    <p:sldId id="430" r:id="rId71"/>
    <p:sldId id="431" r:id="rId72"/>
    <p:sldId id="432" r:id="rId73"/>
    <p:sldId id="433" r:id="rId74"/>
    <p:sldId id="434" r:id="rId75"/>
    <p:sldId id="435" r:id="rId76"/>
    <p:sldId id="436" r:id="rId77"/>
    <p:sldId id="437" r:id="rId78"/>
    <p:sldId id="438" r:id="rId79"/>
    <p:sldId id="439" r:id="rId80"/>
    <p:sldId id="440" r:id="rId81"/>
    <p:sldId id="441" r:id="rId82"/>
    <p:sldId id="396" r:id="rId83"/>
    <p:sldId id="442" r:id="rId84"/>
    <p:sldId id="443" r:id="rId85"/>
    <p:sldId id="444" r:id="rId86"/>
    <p:sldId id="445" r:id="rId87"/>
    <p:sldId id="446" r:id="rId88"/>
    <p:sldId id="447" r:id="rId89"/>
    <p:sldId id="448" r:id="rId90"/>
    <p:sldId id="449" r:id="rId91"/>
    <p:sldId id="450" r:id="rId92"/>
    <p:sldId id="451" r:id="rId93"/>
    <p:sldId id="452" r:id="rId94"/>
    <p:sldId id="453" r:id="rId95"/>
    <p:sldId id="454" r:id="rId96"/>
    <p:sldId id="455" r:id="rId97"/>
    <p:sldId id="456" r:id="rId98"/>
    <p:sldId id="457" r:id="rId99"/>
    <p:sldId id="336" r:id="rId100"/>
    <p:sldId id="335" r:id="rId101"/>
    <p:sldId id="337" r:id="rId102"/>
    <p:sldId id="338" r:id="rId103"/>
    <p:sldId id="339" r:id="rId104"/>
    <p:sldId id="340" r:id="rId105"/>
    <p:sldId id="341" r:id="rId106"/>
    <p:sldId id="342" r:id="rId107"/>
    <p:sldId id="343" r:id="rId108"/>
    <p:sldId id="344" r:id="rId109"/>
    <p:sldId id="345" r:id="rId110"/>
    <p:sldId id="346" r:id="rId111"/>
    <p:sldId id="347" r:id="rId112"/>
    <p:sldId id="348" r:id="rId113"/>
    <p:sldId id="349" r:id="rId114"/>
    <p:sldId id="350" r:id="rId115"/>
    <p:sldId id="351" r:id="rId116"/>
    <p:sldId id="352" r:id="rId117"/>
    <p:sldId id="353" r:id="rId118"/>
    <p:sldId id="354" r:id="rId119"/>
    <p:sldId id="355" r:id="rId120"/>
    <p:sldId id="356" r:id="rId121"/>
    <p:sldId id="357" r:id="rId122"/>
    <p:sldId id="358" r:id="rId123"/>
    <p:sldId id="459" r:id="rId124"/>
    <p:sldId id="361" r:id="rId125"/>
    <p:sldId id="460" r:id="rId126"/>
    <p:sldId id="359" r:id="rId127"/>
    <p:sldId id="360" r:id="rId128"/>
    <p:sldId id="362" r:id="rId129"/>
    <p:sldId id="363" r:id="rId130"/>
    <p:sldId id="461" r:id="rId131"/>
    <p:sldId id="462" r:id="rId132"/>
    <p:sldId id="463" r:id="rId133"/>
    <p:sldId id="464" r:id="rId134"/>
    <p:sldId id="465" r:id="rId135"/>
    <p:sldId id="466" r:id="rId136"/>
    <p:sldId id="467" r:id="rId137"/>
    <p:sldId id="468" r:id="rId138"/>
    <p:sldId id="469" r:id="rId139"/>
    <p:sldId id="470" r:id="rId140"/>
    <p:sldId id="471" r:id="rId141"/>
    <p:sldId id="472" r:id="rId142"/>
    <p:sldId id="473" r:id="rId143"/>
    <p:sldId id="474" r:id="rId144"/>
    <p:sldId id="475" r:id="rId145"/>
    <p:sldId id="476" r:id="rId146"/>
    <p:sldId id="477" r:id="rId147"/>
    <p:sldId id="478" r:id="rId148"/>
    <p:sldId id="479" r:id="rId149"/>
    <p:sldId id="480" r:id="rId150"/>
    <p:sldId id="321" r:id="rId15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29" autoAdjust="0"/>
  </p:normalViewPr>
  <p:slideViewPr>
    <p:cSldViewPr>
      <p:cViewPr varScale="1">
        <p:scale>
          <a:sx n="70" d="100"/>
          <a:sy n="70" d="100"/>
        </p:scale>
        <p:origin x="24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319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viewProps" Target="view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037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476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32069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14194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56206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71679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3555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79964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051518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892103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398426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9072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370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84176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80458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92120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93096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533908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86715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826225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255841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031053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31709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476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5437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221547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659066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704044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537272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183845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353162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434007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388735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835383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849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37230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653833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566938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932048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254783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141855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630429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47097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370669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917402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220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45055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24468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608909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527449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91033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160918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765700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393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183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3092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805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5308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892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659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7643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5530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3873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1988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2139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0586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3374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377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3195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95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141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8512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0014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82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5300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4789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1426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639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4534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4991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895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4229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3397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876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0796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0263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7632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3598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386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2634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2553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738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3655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188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38088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08715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00449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63105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06363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24147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5152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9749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696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07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25899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84348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46954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84269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02300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47629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65906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1412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48591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808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924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80673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40782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33745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3774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94717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7716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76391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77459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72271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009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81762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0632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20145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46687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17142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1372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29479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6384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71335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39205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209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95761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58204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03171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90593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47629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65906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2109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9517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73308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53804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952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1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7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9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1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3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5.pn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7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7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9.pn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1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47664" y="2708920"/>
            <a:ext cx="6048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chemeClr val="bg1"/>
                </a:solidFill>
              </a:rPr>
              <a:t>R </a:t>
            </a:r>
            <a:r>
              <a:rPr lang="ko-KR" altLang="en-US" sz="44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데이터 분석 도구</a:t>
            </a:r>
          </a:p>
        </p:txBody>
      </p:sp>
    </p:spTree>
    <p:extLst>
      <p:ext uri="{BB962C8B-B14F-4D97-AF65-F5344CB8AC3E}">
        <p14:creationId xmlns:p14="http://schemas.microsoft.com/office/powerpoint/2010/main" val="3486873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설치 전 주의 사항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디렉토리의 경로명에 한글이 들어가는 경우 에러가 발생하는 경우가 종종 발생한다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윈도우 사용자명이 한글인지 확인하고</a:t>
            </a:r>
            <a:r>
              <a:rPr lang="en-US" altLang="ko-KR" dirty="0"/>
              <a:t>, </a:t>
            </a:r>
            <a:r>
              <a:rPr lang="ko-KR" altLang="en-US" dirty="0"/>
              <a:t>한글이면 영문 사용자 이름으로 관리자 계정을 하나 더 만들어서 </a:t>
            </a:r>
            <a:r>
              <a:rPr lang="en-US" altLang="ko-KR" dirty="0"/>
              <a:t>R</a:t>
            </a:r>
            <a:r>
              <a:rPr lang="ko-KR" altLang="en-US" dirty="0"/>
              <a:t>과 </a:t>
            </a:r>
            <a:r>
              <a:rPr lang="en-US" altLang="ko-KR" dirty="0"/>
              <a:t>R studio</a:t>
            </a:r>
            <a:r>
              <a:rPr lang="ko-KR" altLang="en-US" dirty="0"/>
              <a:t>의 설치를 진행한다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R </a:t>
            </a:r>
            <a:r>
              <a:rPr lang="ko-KR" altLang="en-US" sz="2300" dirty="0"/>
              <a:t>설치하기</a:t>
            </a:r>
          </a:p>
        </p:txBody>
      </p:sp>
    </p:spTree>
    <p:extLst>
      <p:ext uri="{BB962C8B-B14F-4D97-AF65-F5344CB8AC3E}">
        <p14:creationId xmlns:p14="http://schemas.microsoft.com/office/powerpoint/2010/main" val="293335677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head()</a:t>
            </a:r>
            <a:endParaRPr lang="ko-KR" altLang="en-US" sz="23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D40CA9-92C7-4057-9145-39A7573D9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362326"/>
            <a:ext cx="4043058" cy="17742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8102F7B-9E26-4B5A-A008-3E5EE04D7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2362326"/>
            <a:ext cx="3949324" cy="25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3850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tail()</a:t>
            </a:r>
            <a:r>
              <a:rPr lang="ko-KR" altLang="en-US" dirty="0"/>
              <a:t>함수는 </a:t>
            </a:r>
            <a:r>
              <a:rPr lang="en-US" altLang="ko-KR" dirty="0"/>
              <a:t>head()</a:t>
            </a:r>
            <a:r>
              <a:rPr lang="ko-KR" altLang="en-US" dirty="0"/>
              <a:t>함수와 비슷한 기능을 가진다</a:t>
            </a:r>
            <a:r>
              <a:rPr lang="en-US" altLang="ko-KR" dirty="0"/>
              <a:t>. head()</a:t>
            </a:r>
            <a:r>
              <a:rPr lang="ko-KR" altLang="en-US" dirty="0"/>
              <a:t>함수가 앞부분부터 출력을 한다면 </a:t>
            </a:r>
            <a:r>
              <a:rPr lang="en-US" altLang="ko-KR" dirty="0"/>
              <a:t>tail()</a:t>
            </a:r>
            <a:r>
              <a:rPr lang="ko-KR" altLang="en-US" dirty="0"/>
              <a:t>함수는 데이터의 뒷부분부터 출력을 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tail(</a:t>
            </a:r>
            <a:r>
              <a:rPr lang="ko-KR" altLang="en-US" dirty="0" err="1"/>
              <a:t>데이터프레임명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head()</a:t>
            </a:r>
            <a:r>
              <a:rPr lang="ko-KR" altLang="en-US" dirty="0"/>
              <a:t>함수와 마찬가지로 </a:t>
            </a:r>
            <a:r>
              <a:rPr lang="ko-KR" altLang="en-US" dirty="0" err="1"/>
              <a:t>데이터프레임명</a:t>
            </a:r>
            <a:r>
              <a:rPr lang="ko-KR" altLang="en-US" dirty="0"/>
              <a:t> 뒤 </a:t>
            </a:r>
            <a:r>
              <a:rPr lang="en-US" altLang="ko-KR" dirty="0"/>
              <a:t>, </a:t>
            </a:r>
            <a:r>
              <a:rPr lang="ko-KR" altLang="en-US" dirty="0"/>
              <a:t>숫자를 넣어주면 그 숫자만큼의 행을 출력할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tail(</a:t>
            </a:r>
            <a:r>
              <a:rPr lang="ko-KR" altLang="en-US" dirty="0" err="1"/>
              <a:t>데이터프레임명</a:t>
            </a:r>
            <a:r>
              <a:rPr lang="en-US" altLang="ko-KR" dirty="0"/>
              <a:t>, </a:t>
            </a:r>
            <a:r>
              <a:rPr lang="ko-KR" altLang="en-US" dirty="0"/>
              <a:t>행의 수</a:t>
            </a:r>
            <a:r>
              <a:rPr lang="en-US" altLang="ko-KR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tail()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15478585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tail()</a:t>
            </a:r>
            <a:endParaRPr lang="ko-KR" altLang="en-US" sz="23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99D2769-843A-4281-8D78-964627562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07" y="2561291"/>
            <a:ext cx="4029485" cy="180381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E2CDF6D-7B8A-4B8B-A3FA-AB47A6CAB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596" y="2561291"/>
            <a:ext cx="3826380" cy="250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551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View() </a:t>
            </a:r>
            <a:r>
              <a:rPr lang="ko-KR" altLang="en-US" dirty="0"/>
              <a:t>함수는 데이터프레임을 </a:t>
            </a:r>
            <a:r>
              <a:rPr lang="en-US" altLang="ko-KR" dirty="0"/>
              <a:t>‘</a:t>
            </a:r>
            <a:r>
              <a:rPr lang="ko-KR" altLang="en-US" dirty="0"/>
              <a:t>뷰어 창</a:t>
            </a:r>
            <a:r>
              <a:rPr lang="en-US" altLang="ko-KR" dirty="0"/>
              <a:t>＇</a:t>
            </a:r>
            <a:r>
              <a:rPr lang="ko-KR" altLang="en-US" dirty="0"/>
              <a:t>에 엑셀에서의 화면과 같이 출력을 해주는 기능을 가진 함수이다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원 데이터프레임을 엑셀과 같은 형태로 직접 확인하고 싶을 때 사용 한다</a:t>
            </a:r>
            <a:r>
              <a:rPr lang="en-US" altLang="ko-KR" dirty="0"/>
              <a:t>. </a:t>
            </a:r>
            <a:r>
              <a:rPr lang="ko-KR" altLang="en-US" dirty="0"/>
              <a:t>이 함수는 첫 글자인 </a:t>
            </a:r>
            <a:r>
              <a:rPr lang="en-US" altLang="ko-KR" dirty="0"/>
              <a:t>V</a:t>
            </a:r>
            <a:r>
              <a:rPr lang="ko-KR" altLang="en-US" dirty="0"/>
              <a:t>를 대문자로 사용하여야 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View()</a:t>
            </a:r>
            <a:endParaRPr lang="ko-KR" altLang="en-US" sz="23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CC2D24-0B96-4981-A5DB-C8614808C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045147"/>
            <a:ext cx="5777078" cy="5998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994A2A6-0F32-4AB1-9557-E41B8FA46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704" y="3810599"/>
            <a:ext cx="4908583" cy="268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2558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dim() </a:t>
            </a:r>
            <a:r>
              <a:rPr lang="ko-KR" altLang="en-US" dirty="0"/>
              <a:t>함수는 데이터프레임 몇 행</a:t>
            </a:r>
            <a:r>
              <a:rPr lang="en-US" altLang="ko-KR" dirty="0"/>
              <a:t>, </a:t>
            </a:r>
            <a:r>
              <a:rPr lang="ko-KR" altLang="en-US" dirty="0"/>
              <a:t>열로 구성되어 있는지 확인을 하는 경우 사용한다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출력 결과에서 앞 숫자는 행의 수를 의미하고 </a:t>
            </a:r>
            <a:r>
              <a:rPr lang="ko-KR" altLang="en-US" dirty="0" err="1"/>
              <a:t>뒷</a:t>
            </a:r>
            <a:r>
              <a:rPr lang="ko-KR" altLang="en-US" dirty="0"/>
              <a:t> 숫자는 열의 수를 의미한다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dim()</a:t>
            </a:r>
            <a:endParaRPr lang="ko-KR" altLang="en-US" sz="23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8E26BA-60C0-4601-89EC-375989283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691" y="3433568"/>
            <a:ext cx="2626618" cy="80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6380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str() </a:t>
            </a:r>
            <a:r>
              <a:rPr lang="ko-KR" altLang="en-US" dirty="0"/>
              <a:t>함수는 데이터프레임의 각 컬럼 별 변수의 속성을 보여주는 함수이다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출력 값의 처음은 데이터의 타입이 나오고 그 후에는 데이터의 사이즈가 출력된다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다음 줄에는 각 컬럼 별 데이터의</a:t>
            </a:r>
            <a:r>
              <a:rPr lang="en-US" altLang="ko-KR" dirty="0"/>
              <a:t> </a:t>
            </a:r>
            <a:r>
              <a:rPr lang="ko-KR" altLang="en-US" dirty="0"/>
              <a:t>타입과 그 컬럼의 데이터의 값의 일부분들이 출력된다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str()</a:t>
            </a:r>
            <a:endParaRPr lang="ko-KR" altLang="en-US" sz="23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D09572-1155-4A1C-A09B-EA65D5F1B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875" y="2420888"/>
            <a:ext cx="5324249" cy="136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9048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summary() </a:t>
            </a:r>
            <a:r>
              <a:rPr lang="ko-KR" altLang="en-US" dirty="0"/>
              <a:t>함수는 변수의 값을 요약한 요약 통계량을 산출하여 출력해주는 함수이다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summary()</a:t>
            </a:r>
            <a:endParaRPr lang="ko-KR" altLang="en-US" sz="23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33E42E-A5C3-4B81-8E23-BC1B7B3C7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606" y="2793057"/>
            <a:ext cx="7262787" cy="143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00853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 값들의 출력 값들의 의미는 다음과 같다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summary()</a:t>
            </a:r>
            <a:endParaRPr lang="ko-KR" altLang="en-US" sz="2300" dirty="0"/>
          </a:p>
        </p:txBody>
      </p:sp>
      <p:graphicFrame>
        <p:nvGraphicFramePr>
          <p:cNvPr id="2" name="표 6">
            <a:extLst>
              <a:ext uri="{FF2B5EF4-FFF2-40B4-BE49-F238E27FC236}">
                <a16:creationId xmlns:a16="http://schemas.microsoft.com/office/drawing/2014/main" id="{0146C197-77F7-4995-87DD-0380B463D68C}"/>
              </a:ext>
            </a:extLst>
          </p:cNvPr>
          <p:cNvGraphicFramePr>
            <a:graphicFrameLocks noGrp="1"/>
          </p:cNvGraphicFramePr>
          <p:nvPr/>
        </p:nvGraphicFramePr>
        <p:xfrm>
          <a:off x="971600" y="2420888"/>
          <a:ext cx="734481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3904731406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656502989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09914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출력값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통계량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930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최솟값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가장 작은 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84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1st Qu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사분위수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하위 </a:t>
                      </a:r>
                      <a:r>
                        <a:rPr lang="en-US" altLang="ko-KR" dirty="0"/>
                        <a:t>25% </a:t>
                      </a:r>
                      <a:r>
                        <a:rPr lang="ko-KR" altLang="en-US" dirty="0"/>
                        <a:t>지점에 위치하는 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632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Median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중앙값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중앙에 위치하는 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642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평균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값의 평균 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0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3rd Qu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사분위수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하위 </a:t>
                      </a:r>
                      <a:r>
                        <a:rPr lang="en-US" altLang="ko-KR" dirty="0"/>
                        <a:t>75% </a:t>
                      </a:r>
                      <a:r>
                        <a:rPr lang="ko-KR" altLang="en-US" dirty="0"/>
                        <a:t>지점에 위치하는 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05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최댓값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가장 큰 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619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38357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dplyr</a:t>
            </a:r>
            <a:r>
              <a:rPr lang="en-US" altLang="ko-KR" dirty="0"/>
              <a:t> </a:t>
            </a:r>
            <a:r>
              <a:rPr lang="ko-KR" altLang="en-US" dirty="0"/>
              <a:t>패키지의 </a:t>
            </a:r>
            <a:r>
              <a:rPr lang="en-US" altLang="ko-KR" dirty="0"/>
              <a:t>rename()</a:t>
            </a:r>
            <a:r>
              <a:rPr lang="ko-KR" altLang="en-US" dirty="0"/>
              <a:t>함수를 이용하면 데이터프레임의 컬럼의 이름을 변경 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rename(</a:t>
            </a:r>
            <a:r>
              <a:rPr lang="ko-KR" altLang="en-US" dirty="0" err="1"/>
              <a:t>데이터프레임명</a:t>
            </a:r>
            <a:r>
              <a:rPr lang="en-US" altLang="ko-KR" dirty="0"/>
              <a:t>, </a:t>
            </a:r>
            <a:r>
              <a:rPr lang="ko-KR" altLang="en-US" dirty="0"/>
              <a:t>새 </a:t>
            </a:r>
            <a:r>
              <a:rPr lang="ko-KR" altLang="en-US" dirty="0" err="1"/>
              <a:t>변수명</a:t>
            </a:r>
            <a:r>
              <a:rPr lang="en-US" altLang="ko-KR" dirty="0"/>
              <a:t> = </a:t>
            </a:r>
            <a:r>
              <a:rPr lang="ko-KR" altLang="en-US" dirty="0"/>
              <a:t>변경할 </a:t>
            </a:r>
            <a:r>
              <a:rPr lang="ko-KR" altLang="en-US" dirty="0" err="1"/>
              <a:t>변수명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과 같이 함수를 사용한다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/>
              <a:t>dplyr</a:t>
            </a:r>
            <a:r>
              <a:rPr lang="en-US" altLang="ko-KR" sz="2300" dirty="0"/>
              <a:t> </a:t>
            </a:r>
            <a:r>
              <a:rPr lang="ko-KR" altLang="en-US" sz="2300" dirty="0"/>
              <a:t>패키지를 이용한 </a:t>
            </a:r>
            <a:r>
              <a:rPr lang="ko-KR" altLang="en-US" sz="2300" dirty="0" err="1"/>
              <a:t>변수명</a:t>
            </a:r>
            <a:r>
              <a:rPr lang="ko-KR" altLang="en-US" sz="2300" dirty="0"/>
              <a:t> 변경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F462DF-729F-43D3-9890-443A64A09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514" y="3644864"/>
            <a:ext cx="3834971" cy="240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1343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파생변수란 기존의 변수를 변형하여 만든 변수를 뜻한다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데이터프레임명</a:t>
            </a:r>
            <a:r>
              <a:rPr lang="en-US" altLang="ko-KR" dirty="0"/>
              <a:t>$</a:t>
            </a:r>
            <a:r>
              <a:rPr lang="ko-KR" altLang="en-US" dirty="0" err="1"/>
              <a:t>추가될컬럼명</a:t>
            </a:r>
            <a:r>
              <a:rPr lang="ko-KR" altLang="en-US" dirty="0"/>
              <a:t> </a:t>
            </a:r>
            <a:r>
              <a:rPr lang="en-US" altLang="ko-KR" dirty="0"/>
              <a:t>&lt;- </a:t>
            </a:r>
            <a:r>
              <a:rPr lang="ko-KR" altLang="en-US" dirty="0"/>
              <a:t>계산 공식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과 같은 형식으로 컬럼을 추가하여 파생 변수를 생성 할 수 있다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데이터프레임에 파생변수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2C2678-7295-4DC2-85A5-4E3B4D73A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332" y="3679718"/>
            <a:ext cx="4359336" cy="248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71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</a:t>
            </a:r>
            <a:r>
              <a:rPr lang="en-US" altLang="ko-KR" dirty="0"/>
              <a:t>OS</a:t>
            </a:r>
            <a:r>
              <a:rPr lang="ko-KR" altLang="en-US" dirty="0"/>
              <a:t>에 맞는 해당 링크를 클릭한다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R </a:t>
            </a:r>
            <a:r>
              <a:rPr lang="ko-KR" altLang="en-US" sz="2300" dirty="0"/>
              <a:t>설치하기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0522B1-BBEA-41A3-8987-6111AC341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178" y="2259870"/>
            <a:ext cx="6521643" cy="401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3681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808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일반적인 계산식을 이용하여 파생 변수를 생성할 수도 있지만</a:t>
            </a:r>
            <a:r>
              <a:rPr lang="en-US" altLang="ko-KR" dirty="0"/>
              <a:t>, </a:t>
            </a:r>
            <a:r>
              <a:rPr lang="ko-KR" altLang="en-US" dirty="0"/>
              <a:t>조건문을 이용하여 파생변수를 생성할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ifelse</a:t>
            </a:r>
            <a:r>
              <a:rPr lang="en-US" altLang="ko-KR" dirty="0"/>
              <a:t>(</a:t>
            </a:r>
            <a:r>
              <a:rPr lang="ko-KR" altLang="en-US" dirty="0"/>
              <a:t>조건식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조건식이 참인 경우 부여할 값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조건식이 거짓인 경우 부여할 값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을 통해서 조건식을 사용하여 파생변수를 생성할 수 있다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조건문을 이용한 파생변수 생성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047EFBE-E779-4FE0-B00C-BC46DFDCD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943" y="4214085"/>
            <a:ext cx="5468113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9441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데이터 가공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</p:spTree>
    <p:extLst>
      <p:ext uri="{BB962C8B-B14F-4D97-AF65-F5344CB8AC3E}">
        <p14:creationId xmlns:p14="http://schemas.microsoft.com/office/powerpoint/2010/main" val="300951507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dplyr</a:t>
            </a:r>
            <a:r>
              <a:rPr lang="en-US" altLang="ko-KR" dirty="0"/>
              <a:t> </a:t>
            </a:r>
            <a:r>
              <a:rPr lang="ko-KR" altLang="en-US" dirty="0"/>
              <a:t>패키지는 데이터 프레임에 대한 일반적인 데이터 </a:t>
            </a:r>
            <a:r>
              <a:rPr lang="ko-KR" altLang="en-US" dirty="0" err="1"/>
              <a:t>전처리</a:t>
            </a:r>
            <a:r>
              <a:rPr lang="ko-KR" altLang="en-US" dirty="0"/>
              <a:t> 및 분석을 돕는 패키지이다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기존 데이터셋을 특정 유형의 분석</a:t>
            </a:r>
            <a:r>
              <a:rPr lang="en-US" altLang="ko-KR" dirty="0"/>
              <a:t>, </a:t>
            </a:r>
            <a:r>
              <a:rPr lang="ko-KR" altLang="en-US" dirty="0"/>
              <a:t>또는 데이터 시각화에 더 적합한 형식으로 변환하기 위한 동사</a:t>
            </a:r>
            <a:r>
              <a:rPr lang="en-US" altLang="ko-KR" dirty="0"/>
              <a:t>(verbs)</a:t>
            </a:r>
            <a:r>
              <a:rPr lang="ko-KR" altLang="en-US" dirty="0"/>
              <a:t>를 제공하는 </a:t>
            </a:r>
            <a:r>
              <a:rPr lang="en-US" altLang="ko-KR" dirty="0"/>
              <a:t>R</a:t>
            </a:r>
            <a:r>
              <a:rPr lang="ko-KR" altLang="en-US" dirty="0"/>
              <a:t>의 가장 대표적인 패키지이다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/>
              <a:t>dplyr</a:t>
            </a:r>
            <a:r>
              <a:rPr lang="en-US" altLang="ko-KR" sz="2300" dirty="0"/>
              <a:t> </a:t>
            </a:r>
            <a:r>
              <a:rPr lang="ko-KR" altLang="en-US" sz="2300" dirty="0"/>
              <a:t>패키지</a:t>
            </a:r>
          </a:p>
        </p:txBody>
      </p:sp>
    </p:spTree>
    <p:extLst>
      <p:ext uri="{BB962C8B-B14F-4D97-AF65-F5344CB8AC3E}">
        <p14:creationId xmlns:p14="http://schemas.microsoft.com/office/powerpoint/2010/main" val="263409790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/>
              <a:t>dplyr</a:t>
            </a:r>
            <a:r>
              <a:rPr lang="en-US" altLang="ko-KR" sz="2300" dirty="0"/>
              <a:t> </a:t>
            </a:r>
            <a:r>
              <a:rPr lang="ko-KR" altLang="en-US" sz="2300" dirty="0"/>
              <a:t>패키지 내장함수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DCEC77DB-AFBE-4CED-87FC-ADDCC4202C20}"/>
              </a:ext>
            </a:extLst>
          </p:cNvPr>
          <p:cNvGraphicFramePr>
            <a:graphicFrameLocks noGrp="1"/>
          </p:cNvGraphicFramePr>
          <p:nvPr/>
        </p:nvGraphicFramePr>
        <p:xfrm>
          <a:off x="1873386" y="1700808"/>
          <a:ext cx="532859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329731337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637293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/>
                        <a:t>함수명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형태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238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%&gt;%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데이터프레임 </a:t>
                      </a:r>
                      <a:r>
                        <a:rPr lang="en-US" altLang="ko-KR" sz="1500" dirty="0"/>
                        <a:t>%&gt;% </a:t>
                      </a:r>
                      <a:r>
                        <a:rPr lang="ko-KR" altLang="en-US" sz="1500" dirty="0"/>
                        <a:t>함수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6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filter()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filter(</a:t>
                      </a:r>
                      <a:r>
                        <a:rPr lang="ko-KR" altLang="en-US" sz="1500" dirty="0"/>
                        <a:t>데이터프레임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조건</a:t>
                      </a:r>
                      <a:r>
                        <a:rPr lang="en-US" altLang="ko-KR" sz="1500" dirty="0"/>
                        <a:t>1, </a:t>
                      </a:r>
                      <a:r>
                        <a:rPr lang="ko-KR" altLang="en-US" sz="1500" dirty="0"/>
                        <a:t>조건</a:t>
                      </a:r>
                      <a:r>
                        <a:rPr lang="en-US" altLang="ko-KR" sz="1500" dirty="0"/>
                        <a:t>2)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90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arrange()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arrange(</a:t>
                      </a:r>
                      <a:r>
                        <a:rPr lang="ko-KR" altLang="en-US" sz="1500" dirty="0"/>
                        <a:t>데이터프레임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 err="1"/>
                        <a:t>컬럼명</a:t>
                      </a:r>
                      <a:r>
                        <a:rPr lang="en-US" altLang="ko-KR" sz="1500" dirty="0"/>
                        <a:t>)desc(</a:t>
                      </a:r>
                      <a:r>
                        <a:rPr lang="ko-KR" altLang="en-US" sz="1500" dirty="0"/>
                        <a:t>칼럼</a:t>
                      </a:r>
                      <a:r>
                        <a:rPr lang="en-US" altLang="ko-KR" sz="1500" dirty="0"/>
                        <a:t>2)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03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select()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select(</a:t>
                      </a:r>
                      <a:r>
                        <a:rPr lang="ko-KR" altLang="en-US" sz="1500" dirty="0"/>
                        <a:t>데이터프레임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 err="1"/>
                        <a:t>컬럼명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183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mutate()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mutate(</a:t>
                      </a:r>
                      <a:r>
                        <a:rPr lang="ko-KR" altLang="en-US" sz="1500" dirty="0"/>
                        <a:t>데이터프레임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 err="1"/>
                        <a:t>컬럼명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US" altLang="ko-KR" sz="1500" dirty="0"/>
                        <a:t>= </a:t>
                      </a:r>
                      <a:r>
                        <a:rPr lang="ko-KR" altLang="en-US" sz="1500" dirty="0"/>
                        <a:t>계산식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732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group_by</a:t>
                      </a:r>
                      <a:r>
                        <a:rPr lang="en-US" altLang="ko-KR" sz="1500" dirty="0"/>
                        <a:t>()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group_by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데이터프레임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집단변수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651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inner_join</a:t>
                      </a:r>
                      <a:r>
                        <a:rPr lang="en-US" altLang="ko-KR" sz="1500" dirty="0"/>
                        <a:t>()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inner_join</a:t>
                      </a:r>
                      <a:r>
                        <a:rPr lang="en-US" altLang="ko-KR" sz="1500" dirty="0"/>
                        <a:t>(df1, df2, </a:t>
                      </a:r>
                      <a:r>
                        <a:rPr lang="ko-KR" altLang="en-US" sz="1500" dirty="0"/>
                        <a:t>공통변수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702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left_join</a:t>
                      </a:r>
                      <a:r>
                        <a:rPr lang="en-US" altLang="ko-KR" sz="1500" dirty="0"/>
                        <a:t>()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left_join</a:t>
                      </a:r>
                      <a:r>
                        <a:rPr lang="en-US" altLang="ko-KR" sz="1500" dirty="0"/>
                        <a:t>(df1, df2, </a:t>
                      </a:r>
                      <a:r>
                        <a:rPr lang="ko-KR" altLang="en-US" sz="1500" dirty="0"/>
                        <a:t>공통변수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578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right_join</a:t>
                      </a:r>
                      <a:r>
                        <a:rPr lang="en-US" altLang="ko-KR" sz="1500" dirty="0"/>
                        <a:t>()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right_join</a:t>
                      </a:r>
                      <a:r>
                        <a:rPr lang="en-US" altLang="ko-KR" sz="1500" dirty="0"/>
                        <a:t>(df1, df2, </a:t>
                      </a:r>
                      <a:r>
                        <a:rPr lang="ko-KR" altLang="en-US" sz="1500" dirty="0"/>
                        <a:t>공통변수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234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full_join</a:t>
                      </a:r>
                      <a:r>
                        <a:rPr lang="en-US" altLang="ko-KR" sz="1500" dirty="0"/>
                        <a:t>()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full_join</a:t>
                      </a:r>
                      <a:r>
                        <a:rPr lang="en-US" altLang="ko-KR" sz="1500" dirty="0"/>
                        <a:t>(df1, df2, </a:t>
                      </a:r>
                      <a:r>
                        <a:rPr lang="ko-KR" altLang="en-US" sz="1500" dirty="0"/>
                        <a:t>공통변수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75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bind_rows</a:t>
                      </a:r>
                      <a:r>
                        <a:rPr lang="en-US" altLang="ko-KR" sz="1500" dirty="0"/>
                        <a:t>()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bind_rows</a:t>
                      </a:r>
                      <a:r>
                        <a:rPr lang="en-US" altLang="ko-KR" sz="1500" dirty="0"/>
                        <a:t>(df1, df2)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837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40808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인수를 함수에 편하게 적용할 수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&gt;(</a:t>
            </a:r>
            <a:r>
              <a:rPr lang="ko-KR" altLang="en-US" dirty="0"/>
              <a:t>라이트 앵글 </a:t>
            </a:r>
            <a:r>
              <a:rPr lang="ko-KR" altLang="en-US" dirty="0" err="1"/>
              <a:t>브래킷</a:t>
            </a:r>
            <a:r>
              <a:rPr lang="en-US" altLang="ko-KR" dirty="0"/>
              <a:t>) </a:t>
            </a:r>
            <a:r>
              <a:rPr lang="ko-KR" altLang="en-US" dirty="0"/>
              <a:t>기호는 방향의 의미로 왼쪽에 있는 인자를 오른쪽에 있는 함수에 집어넣는 것이 파이프라인의 기능이다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여러 가지 함수를 한 번에 사용할 수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한 번에 한 줄로 코드를 사용할 수 있으므로 함수를 사용할 때마다 따로 저장하는 과정이 없이 여러 함수를 실행할 수 있는 편리성에 있다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파이프 연산자</a:t>
            </a:r>
            <a:r>
              <a:rPr lang="en-US" altLang="ko-KR" sz="2300" dirty="0"/>
              <a:t>(%&gt;%)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112112198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필터링한 데이터의 객체를 생성한다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데이터의 객체를 생성하여 반환한다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filter()</a:t>
            </a:r>
            <a:endParaRPr lang="ko-KR" altLang="en-US" sz="23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5BA5A5-20A4-41D1-991A-E6F79471A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356" y="2986025"/>
            <a:ext cx="4541279" cy="152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5008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데이터셋의 특정 칼럼으로 정렬하는 기능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다중 객체의 데이터를 </a:t>
            </a:r>
            <a:r>
              <a:rPr lang="en-US" altLang="ko-KR" dirty="0"/>
              <a:t>,(</a:t>
            </a:r>
            <a:r>
              <a:rPr lang="ko-KR" altLang="en-US" dirty="0"/>
              <a:t>콤마</a:t>
            </a:r>
            <a:r>
              <a:rPr lang="en-US" altLang="ko-KR" dirty="0"/>
              <a:t>)</a:t>
            </a:r>
            <a:r>
              <a:rPr lang="ko-KR" altLang="en-US" dirty="0"/>
              <a:t>로 기준으로 오름차순으로 정렬하며 추출한다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lt"/>
                <a:ea typeface="-apple-system"/>
              </a:rPr>
              <a:t>데이터를 내림차순으로 정렬하여 추출하려면 기준 객체에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lt"/>
                <a:ea typeface="Fira Mono" panose="020B0509050000020004" pitchFamily="49" charset="0"/>
              </a:rPr>
              <a:t>desc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lt"/>
                <a:ea typeface="Fira Mono" panose="020B0509050000020004" pitchFamily="49" charset="0"/>
              </a:rPr>
              <a:t>() 함수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lt"/>
                <a:ea typeface="-apple-system"/>
              </a:rPr>
              <a:t>를 적용한다.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arrange()</a:t>
            </a:r>
            <a:endParaRPr lang="ko-KR" altLang="en-US" sz="23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2A1311B-6471-4C45-9964-020D2C067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234" y="3418704"/>
            <a:ext cx="3091766" cy="296020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EF65E08-956B-4270-AE5F-DC3BFEE00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059" y="3455281"/>
            <a:ext cx="2982293" cy="296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388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i="0" dirty="0">
                <a:solidFill>
                  <a:srgbClr val="212529"/>
                </a:solidFill>
                <a:effectLst/>
                <a:latin typeface="+mj-lt"/>
              </a:rPr>
              <a:t>데이터셋을 대상으로 칼럼을 선택하는 기능</a:t>
            </a:r>
            <a:endParaRPr lang="ko-KR" alt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함수의 인자에 </a:t>
            </a:r>
            <a:r>
              <a:rPr lang="en-US" altLang="ko-KR" dirty="0">
                <a:latin typeface="+mj-lt"/>
              </a:rPr>
              <a:t>,(</a:t>
            </a:r>
            <a:r>
              <a:rPr lang="ko-KR" altLang="en-US" dirty="0">
                <a:latin typeface="+mj-lt"/>
              </a:rPr>
              <a:t>콤마</a:t>
            </a:r>
            <a:r>
              <a:rPr lang="en-US" altLang="ko-KR" dirty="0">
                <a:latin typeface="+mj-lt"/>
              </a:rPr>
              <a:t>)</a:t>
            </a:r>
            <a:r>
              <a:rPr lang="ko-KR" altLang="en-US" dirty="0">
                <a:latin typeface="+mj-lt"/>
              </a:rPr>
              <a:t>를 활용하여 여러 객체를 추출한다</a:t>
            </a:r>
            <a:r>
              <a:rPr lang="en-US" altLang="ko-KR" dirty="0"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함수의 인자에 </a:t>
            </a:r>
            <a:r>
              <a:rPr lang="en-US" altLang="ko-KR" dirty="0">
                <a:latin typeface="+mj-lt"/>
              </a:rPr>
              <a:t>-(</a:t>
            </a:r>
            <a:r>
              <a:rPr lang="ko-KR" altLang="en-US" dirty="0">
                <a:latin typeface="+mj-lt"/>
              </a:rPr>
              <a:t>마이너스</a:t>
            </a:r>
            <a:r>
              <a:rPr lang="en-US" altLang="ko-KR" dirty="0">
                <a:latin typeface="+mj-lt"/>
              </a:rPr>
              <a:t>) </a:t>
            </a:r>
            <a:r>
              <a:rPr lang="ko-KR" altLang="en-US" dirty="0">
                <a:latin typeface="+mj-lt"/>
              </a:rPr>
              <a:t>연산자를 활용하여 객체 제외하고 추출한다</a:t>
            </a:r>
            <a:r>
              <a:rPr lang="en-US" altLang="ko-KR" dirty="0"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특정 컬럼만이 아닌 컬럼의 범위 설정 가능 검색조건으로 </a:t>
            </a:r>
            <a:r>
              <a:rPr lang="ko-KR" altLang="en-US" dirty="0" err="1">
                <a:latin typeface="+mj-lt"/>
              </a:rPr>
              <a:t>시작걸럼</a:t>
            </a:r>
            <a:r>
              <a:rPr lang="en-US" altLang="ko-KR" dirty="0">
                <a:latin typeface="+mj-lt"/>
              </a:rPr>
              <a:t>:</a:t>
            </a:r>
            <a:r>
              <a:rPr lang="ko-KR" altLang="en-US" dirty="0" err="1">
                <a:latin typeface="+mj-lt"/>
              </a:rPr>
              <a:t>종료컬럼</a:t>
            </a:r>
            <a:r>
              <a:rPr lang="ko-KR" altLang="en-US" dirty="0">
                <a:latin typeface="+mj-lt"/>
              </a:rPr>
              <a:t> 형식으로 컬럼 범위의 시작과 끝을 지정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select()</a:t>
            </a:r>
            <a:endParaRPr lang="ko-KR" altLang="en-US" sz="23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8EACF5-5037-4798-A6FA-25FC0540B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130" y="3717032"/>
            <a:ext cx="2257740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3912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새로운 칼럼을 추가하는 기능</a:t>
            </a:r>
            <a:endParaRPr lang="en-US" altLang="ko-KR" b="0" i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mutate()</a:t>
            </a:r>
            <a:endParaRPr lang="ko-KR" altLang="en-US" sz="23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99D420-7629-41CC-9EF2-85228FE9A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420888"/>
            <a:ext cx="6040877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3510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컬럼의 평균과 같이 컬럼을 요약한 통계량을 구할 때는 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summarise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() 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함수와 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group_by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() 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함수를 사용한다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lang="ko-KR" alt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전체의 평균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표준편차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사분위수 등 전체적인 값들에 대한 요약 통계량을 산출할 때는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summary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함수를 사용하고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개별 컬럼의 데이터에 대한 요약 통계량을 구할 때는 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summarise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함수를 사용한다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/>
              <a:t>summarise</a:t>
            </a:r>
            <a:r>
              <a:rPr lang="en-US" altLang="ko-KR" sz="2300" dirty="0"/>
              <a:t>()</a:t>
            </a:r>
            <a:endParaRPr lang="ko-KR" altLang="en-US" sz="23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6EB03A3-D91E-47B8-9AE0-7CCA2EE1E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825" y="3679718"/>
            <a:ext cx="5366341" cy="64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20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install R for the first time </a:t>
            </a:r>
            <a:r>
              <a:rPr lang="ko-KR" altLang="en-US" dirty="0"/>
              <a:t>을 클릭한다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R </a:t>
            </a:r>
            <a:r>
              <a:rPr lang="ko-KR" altLang="en-US" sz="2300" dirty="0"/>
              <a:t>설치하기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54A445C-A4A8-4D60-B24B-6F655E89D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20" y="2720722"/>
            <a:ext cx="7812360" cy="107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7302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inner_join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함수는 키를 기준으로 열에서 일치하는 열만 결합한다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left_join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함수는 키를 기준으로 왼쪽 열을 결합한다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right_join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함수는 키를 기준으로 오른쪽 열을 결합한다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full_join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함수는 키를 기준으로 모든 열을 결합한다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join()</a:t>
            </a:r>
            <a:endParaRPr lang="ko-KR" altLang="en-US" sz="23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7355467-7DF1-49F4-86A1-68173B9CB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970" y="3354164"/>
            <a:ext cx="4544059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2113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join()</a:t>
            </a:r>
            <a:endParaRPr lang="ko-KR" altLang="en-US" sz="23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EA06E1-87CB-4006-9C4F-246DC5CAC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916832"/>
            <a:ext cx="3553321" cy="22958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D871ED4-9E9A-4A03-985C-54B288BEB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07688"/>
            <a:ext cx="3925089" cy="209737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CEBF106-C033-4CE4-89F9-5A215BFD7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114680"/>
            <a:ext cx="3562847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52104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데이터를 세로로 합칠 수 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/>
              <a:t>bind_rows</a:t>
            </a:r>
            <a:r>
              <a:rPr lang="en-US" altLang="ko-KR" sz="2300" dirty="0"/>
              <a:t>()</a:t>
            </a:r>
            <a:endParaRPr lang="ko-KR" altLang="en-US" sz="23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42E234-D70F-440D-979A-1C6594E7F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312" y="2420888"/>
            <a:ext cx="5563376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034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데이터 정제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</p:spTree>
    <p:extLst>
      <p:ext uri="{BB962C8B-B14F-4D97-AF65-F5344CB8AC3E}">
        <p14:creationId xmlns:p14="http://schemas.microsoft.com/office/powerpoint/2010/main" val="402107943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결측치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87D9D-C0DF-40DE-9B5F-7A5B1102CB6E}"/>
              </a:ext>
            </a:extLst>
          </p:cNvPr>
          <p:cNvSpPr txBox="1"/>
          <p:nvPr/>
        </p:nvSpPr>
        <p:spPr>
          <a:xfrm>
            <a:off x="971600" y="1700955"/>
            <a:ext cx="72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결측치란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 말 그대로 데이터에 값이 없는 것을 뜻한다.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데이터 분석하는데 있어 매우 방해가 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 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결측치를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 다 제거하면 막대한 데이터 손실을 부를 수 있다.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결측치를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 잘못 대체하면 데이터에서 편향이 생길 수 있다.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결측치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 처리에 분석가의 견해가 가장 많이 반영되고 분석결과가 매우 틀어질 수 있다. </a:t>
            </a:r>
            <a:endParaRPr kumimoji="0" lang="en-US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결측치를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 자세하게 처리하기 위해서 많은 시간을 투자해야 한다. 자신의 주관적인 생각이 아닌, 데이터에 기반한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결측치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 처리가 진행되어야 분석을 정확하게 할 수 있다.</a:t>
            </a:r>
            <a:endParaRPr kumimoji="0" lang="ko-KR" altLang="ko-KR" sz="4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13245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결측치</a:t>
            </a:r>
            <a:r>
              <a:rPr lang="ko-KR" altLang="en-US" sz="2300" dirty="0"/>
              <a:t> 확인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87D9D-C0DF-40DE-9B5F-7A5B1102CB6E}"/>
              </a:ext>
            </a:extLst>
          </p:cNvPr>
          <p:cNvSpPr txBox="1"/>
          <p:nvPr/>
        </p:nvSpPr>
        <p:spPr>
          <a:xfrm>
            <a:off x="971600" y="1700955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</a:t>
            </a:r>
            <a:r>
              <a:rPr lang="ko-KR" altLang="en-US" dirty="0"/>
              <a:t>에서 </a:t>
            </a:r>
            <a:r>
              <a:rPr lang="ko-KR" altLang="en-US" dirty="0" err="1"/>
              <a:t>결측치의</a:t>
            </a:r>
            <a:r>
              <a:rPr lang="ko-KR" altLang="en-US" dirty="0"/>
              <a:t> 값은 </a:t>
            </a:r>
            <a:r>
              <a:rPr lang="en-US" altLang="ko-KR" dirty="0"/>
              <a:t>NA</a:t>
            </a:r>
            <a:r>
              <a:rPr lang="ko-KR" altLang="en-US" dirty="0"/>
              <a:t>로 표시된다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	is.na(</a:t>
            </a:r>
            <a:r>
              <a:rPr lang="ko-KR" altLang="en-US" dirty="0" err="1"/>
              <a:t>데이터프레임명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r>
              <a:rPr lang="ko-KR" altLang="en-US" dirty="0" err="1"/>
              <a:t>를</a:t>
            </a:r>
            <a:r>
              <a:rPr lang="ko-KR" altLang="en-US" dirty="0"/>
              <a:t> 이용하면 데이터프레임의 </a:t>
            </a:r>
            <a:r>
              <a:rPr lang="ko-KR" altLang="en-US" dirty="0" err="1"/>
              <a:t>결측치는</a:t>
            </a:r>
            <a:r>
              <a:rPr lang="ko-KR" altLang="en-US" dirty="0"/>
              <a:t> </a:t>
            </a:r>
            <a:r>
              <a:rPr lang="en-US" altLang="ko-KR" dirty="0"/>
              <a:t>True, </a:t>
            </a:r>
            <a:r>
              <a:rPr lang="ko-KR" altLang="en-US" dirty="0" err="1"/>
              <a:t>결측치가</a:t>
            </a:r>
            <a:r>
              <a:rPr lang="ko-KR" altLang="en-US" dirty="0"/>
              <a:t> 아닌 경우에는 </a:t>
            </a:r>
            <a:r>
              <a:rPr lang="en-US" altLang="ko-KR" dirty="0"/>
              <a:t>False</a:t>
            </a:r>
            <a:r>
              <a:rPr lang="ko-KR" altLang="en-US" dirty="0"/>
              <a:t>로 출력이 된다</a:t>
            </a:r>
            <a:r>
              <a:rPr lang="en-US" altLang="ko-KR" dirty="0"/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BBADDC-FBC0-4CF8-A1A7-CFEEF643E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729" y="3644864"/>
            <a:ext cx="2972061" cy="2232408"/>
          </a:xfrm>
          <a:prstGeom prst="rect">
            <a:avLst/>
          </a:prstGeom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결측치</a:t>
            </a:r>
            <a:r>
              <a:rPr lang="ko-KR" altLang="en-US" sz="2300" dirty="0"/>
              <a:t> 확인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87D9D-C0DF-40DE-9B5F-7A5B1102CB6E}"/>
              </a:ext>
            </a:extLst>
          </p:cNvPr>
          <p:cNvSpPr txBox="1"/>
          <p:nvPr/>
        </p:nvSpPr>
        <p:spPr>
          <a:xfrm>
            <a:off x="971600" y="1700955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“is.”</a:t>
            </a:r>
            <a:r>
              <a:rPr lang="ko-KR" altLang="en-US" dirty="0"/>
              <a:t>로 시작되는 함수는 해당 변수가 특정 값을 가지고 있는지를 확인 하여 </a:t>
            </a:r>
            <a:r>
              <a:rPr lang="en-US" altLang="ko-KR" dirty="0"/>
              <a:t>bool</a:t>
            </a:r>
            <a:r>
              <a:rPr lang="ko-KR" altLang="en-US" dirty="0"/>
              <a:t>의 형태로 출력을 해주는 기능을 가지고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is.na() </a:t>
            </a:r>
            <a:r>
              <a:rPr lang="ko-KR" altLang="en-US" dirty="0"/>
              <a:t>같은 경우에는 </a:t>
            </a:r>
            <a:r>
              <a:rPr lang="en-US" altLang="ko-KR" dirty="0"/>
              <a:t>NA</a:t>
            </a:r>
            <a:r>
              <a:rPr lang="ko-KR" altLang="en-US" dirty="0"/>
              <a:t>의 값이 존재하는지에 대한 것을 알려주는 기능을 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6583194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결측치</a:t>
            </a:r>
            <a:r>
              <a:rPr lang="ko-KR" altLang="en-US" sz="2300" dirty="0"/>
              <a:t> 확인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87D9D-C0DF-40DE-9B5F-7A5B1102CB6E}"/>
              </a:ext>
            </a:extLst>
          </p:cNvPr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table()</a:t>
            </a:r>
            <a:r>
              <a:rPr lang="ko-KR" altLang="en-US" dirty="0"/>
              <a:t>이라는 함수가 개수를 체크하여 출력을 해주는 함수이다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is.na() </a:t>
            </a:r>
            <a:r>
              <a:rPr lang="ko-KR" altLang="en-US" dirty="0"/>
              <a:t>함수와 같이 사용을 하면 </a:t>
            </a:r>
            <a:r>
              <a:rPr lang="ko-KR" altLang="en-US" dirty="0" err="1"/>
              <a:t>결측치의</a:t>
            </a:r>
            <a:r>
              <a:rPr lang="ko-KR" altLang="en-US" dirty="0"/>
              <a:t> 개수를 확인 할 수 있다</a:t>
            </a:r>
            <a:r>
              <a:rPr lang="en-US" altLang="ko-KR" dirty="0"/>
              <a:t>.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EBE9156-85D0-4A8B-BFE0-C03B57220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264" y="2996952"/>
            <a:ext cx="2539471" cy="318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8067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결측치</a:t>
            </a:r>
            <a:r>
              <a:rPr lang="ko-KR" altLang="en-US" sz="2300" dirty="0"/>
              <a:t> 제거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87D9D-C0DF-40DE-9B5F-7A5B1102CB6E}"/>
              </a:ext>
            </a:extLst>
          </p:cNvPr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dplyr</a:t>
            </a:r>
            <a:r>
              <a:rPr lang="en-US" altLang="ko-KR" dirty="0"/>
              <a:t> </a:t>
            </a:r>
            <a:r>
              <a:rPr lang="ko-KR" altLang="en-US" dirty="0"/>
              <a:t>모듈의 </a:t>
            </a:r>
            <a:r>
              <a:rPr lang="en-US" altLang="ko-KR" dirty="0"/>
              <a:t>filter()</a:t>
            </a:r>
            <a:r>
              <a:rPr lang="ko-KR" altLang="en-US" dirty="0"/>
              <a:t>와 </a:t>
            </a:r>
            <a:r>
              <a:rPr lang="en-US" altLang="ko-KR" dirty="0"/>
              <a:t>is.na()</a:t>
            </a:r>
            <a:r>
              <a:rPr lang="ko-KR" altLang="en-US" dirty="0"/>
              <a:t>함수를 이용하여 </a:t>
            </a:r>
            <a:r>
              <a:rPr lang="ko-KR" altLang="en-US" dirty="0" err="1"/>
              <a:t>결측치의</a:t>
            </a:r>
            <a:r>
              <a:rPr lang="ko-KR" altLang="en-US" dirty="0"/>
              <a:t> 값을 제거할 수 있다</a:t>
            </a:r>
            <a:r>
              <a:rPr lang="en-US" altLang="ko-KR" dirty="0"/>
              <a:t>.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FA8D88-1F18-455A-9123-0965CD40B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292" y="2924944"/>
            <a:ext cx="3711416" cy="201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9915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결측치</a:t>
            </a:r>
            <a:r>
              <a:rPr lang="ko-KR" altLang="en-US" sz="2300" dirty="0"/>
              <a:t> 제거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87D9D-C0DF-40DE-9B5F-7A5B1102CB6E}"/>
              </a:ext>
            </a:extLst>
          </p:cNvPr>
          <p:cNvSpPr txBox="1"/>
          <p:nvPr/>
        </p:nvSpPr>
        <p:spPr>
          <a:xfrm>
            <a:off x="971600" y="1700955"/>
            <a:ext cx="72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na.omit</a:t>
            </a:r>
            <a:r>
              <a:rPr lang="en-US" altLang="ko-KR" dirty="0"/>
              <a:t>() </a:t>
            </a:r>
            <a:r>
              <a:rPr lang="ko-KR" altLang="en-US" dirty="0"/>
              <a:t>함수를 이용하면 변수를 지정하지 않고 </a:t>
            </a:r>
            <a:r>
              <a:rPr lang="ko-KR" altLang="en-US" dirty="0" err="1"/>
              <a:t>결측치를</a:t>
            </a:r>
            <a:r>
              <a:rPr lang="ko-KR" altLang="en-US" dirty="0"/>
              <a:t> 제거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결측치가</a:t>
            </a:r>
            <a:r>
              <a:rPr lang="ko-KR" altLang="en-US" dirty="0"/>
              <a:t> 하나라도 존재하면 그 행을 삭제한다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행 자체를 삭제하기때문에 데이터의 사용이 가능한 부분도 삭제가 되기 때문에 간편한 방법이긴 하지만 추천하는 방법은 아니다</a:t>
            </a:r>
            <a:r>
              <a:rPr lang="en-US" altLang="ko-KR" dirty="0"/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7F374A-C355-451E-945A-082C10AF2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300" y="2636912"/>
            <a:ext cx="2241399" cy="11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66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Download R-4.2.0 for Windows </a:t>
            </a:r>
            <a:r>
              <a:rPr lang="ko-KR" altLang="en-US" dirty="0"/>
              <a:t>를 클릭하여 설치 파일을 다운받는다</a:t>
            </a:r>
            <a:r>
              <a:rPr lang="en-US" altLang="ko-KR" dirty="0"/>
              <a:t>. </a:t>
            </a:r>
            <a:r>
              <a:rPr lang="ko-KR" altLang="en-US" dirty="0"/>
              <a:t>윈도우의 버전과 비트</a:t>
            </a:r>
            <a:r>
              <a:rPr lang="en-US" altLang="ko-KR" dirty="0"/>
              <a:t>(32/64)</a:t>
            </a:r>
            <a:r>
              <a:rPr lang="ko-KR" altLang="en-US" dirty="0"/>
              <a:t>는 구별하지 않는다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R </a:t>
            </a:r>
            <a:r>
              <a:rPr lang="ko-KR" altLang="en-US" sz="2300" dirty="0"/>
              <a:t>설치하기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BCA0601-B609-4A39-92F5-1ED994F3F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99" y="2955207"/>
            <a:ext cx="8249801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2611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결측치</a:t>
            </a:r>
            <a:r>
              <a:rPr lang="ko-KR" altLang="en-US" sz="2300" dirty="0"/>
              <a:t> 제거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87D9D-C0DF-40DE-9B5F-7A5B1102CB6E}"/>
              </a:ext>
            </a:extLst>
          </p:cNvPr>
          <p:cNvSpPr txBox="1"/>
          <p:nvPr/>
        </p:nvSpPr>
        <p:spPr>
          <a:xfrm>
            <a:off x="971600" y="1700955"/>
            <a:ext cx="72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결측치가</a:t>
            </a:r>
            <a:r>
              <a:rPr lang="ko-KR" altLang="en-US" dirty="0"/>
              <a:t> 있는데 데이터의 평균 값이나 합계 같은 연산이 계산이 되지 않지만 </a:t>
            </a:r>
            <a:r>
              <a:rPr lang="en-US" altLang="ko-KR" dirty="0"/>
              <a:t>na.rm </a:t>
            </a:r>
            <a:r>
              <a:rPr lang="ko-KR" altLang="en-US" dirty="0"/>
              <a:t>속성을 사용하면 </a:t>
            </a:r>
            <a:r>
              <a:rPr lang="ko-KR" altLang="en-US" dirty="0" err="1"/>
              <a:t>결측치를</a:t>
            </a:r>
            <a:r>
              <a:rPr lang="ko-KR" altLang="en-US" dirty="0"/>
              <a:t> 제외한 연산의 결과를 확인 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na.rm </a:t>
            </a:r>
            <a:r>
              <a:rPr lang="ko-KR" altLang="en-US" dirty="0"/>
              <a:t>속성은 </a:t>
            </a:r>
            <a:r>
              <a:rPr lang="ko-KR" altLang="en-US" dirty="0" err="1"/>
              <a:t>결측치를</a:t>
            </a:r>
            <a:r>
              <a:rPr lang="ko-KR" altLang="en-US" dirty="0"/>
              <a:t> 제외하는 속성이다</a:t>
            </a:r>
            <a:r>
              <a:rPr lang="en-US" altLang="ko-KR" dirty="0"/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4E4E12-4E4A-470A-B6FB-1D4604FDB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937" y="2924944"/>
            <a:ext cx="2981902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3229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결측치</a:t>
            </a:r>
            <a:r>
              <a:rPr lang="ko-KR" altLang="en-US" sz="2300" dirty="0"/>
              <a:t> 제거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6FEC5D-0FE3-4C4E-9935-89D324304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347" y="2276872"/>
            <a:ext cx="5877297" cy="165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9193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결측치</a:t>
            </a:r>
            <a:r>
              <a:rPr lang="ko-KR" altLang="en-US" sz="2300" dirty="0"/>
              <a:t> 특정 값으로 대체하기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87D9D-C0DF-40DE-9B5F-7A5B1102CB6E}"/>
              </a:ext>
            </a:extLst>
          </p:cNvPr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결측치의</a:t>
            </a:r>
            <a:r>
              <a:rPr lang="ko-KR" altLang="en-US" dirty="0"/>
              <a:t> 값들은 </a:t>
            </a:r>
            <a:r>
              <a:rPr lang="en-US" altLang="ko-KR" dirty="0"/>
              <a:t>is.na()</a:t>
            </a:r>
            <a:r>
              <a:rPr lang="ko-KR" altLang="en-US" dirty="0"/>
              <a:t>를 이용하면 </a:t>
            </a:r>
            <a:r>
              <a:rPr lang="en-US" altLang="ko-KR" dirty="0"/>
              <a:t>True, False</a:t>
            </a:r>
            <a:r>
              <a:rPr lang="ko-KR" altLang="en-US" dirty="0"/>
              <a:t>의 값으로 출력이 되기 때문에 </a:t>
            </a:r>
            <a:r>
              <a:rPr lang="en-US" altLang="ko-KR" dirty="0" err="1"/>
              <a:t>ifelse</a:t>
            </a:r>
            <a:r>
              <a:rPr lang="en-US" altLang="ko-KR" dirty="0"/>
              <a:t>()</a:t>
            </a:r>
            <a:r>
              <a:rPr lang="ko-KR" altLang="en-US" dirty="0"/>
              <a:t>를 이용하면 </a:t>
            </a:r>
            <a:r>
              <a:rPr lang="ko-KR" altLang="en-US" dirty="0" err="1"/>
              <a:t>결측치의</a:t>
            </a:r>
            <a:r>
              <a:rPr lang="ko-KR" altLang="en-US" dirty="0"/>
              <a:t> 값을 특정 값으로 대체가 가능하다</a:t>
            </a:r>
            <a:r>
              <a:rPr lang="en-US" altLang="ko-KR" dirty="0"/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718201-D3A2-4D51-9D20-CA84D43D4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022" y="3284984"/>
            <a:ext cx="5953956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961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이상치 제거하기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87D9D-C0DF-40DE-9B5F-7A5B1102CB6E}"/>
              </a:ext>
            </a:extLst>
          </p:cNvPr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존재할 수 없는 데이터의 값이 포함되어 있는 경우가 존재한다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이러한 경우는 존재할 수 없는 데이터를 </a:t>
            </a:r>
            <a:r>
              <a:rPr lang="ko-KR" altLang="en-US" dirty="0" err="1"/>
              <a:t>결측치로</a:t>
            </a:r>
            <a:r>
              <a:rPr lang="ko-KR" altLang="en-US" dirty="0"/>
              <a:t> 변환 후에 분석에서 제외하면 된다</a:t>
            </a:r>
            <a:r>
              <a:rPr lang="en-US" altLang="ko-KR" dirty="0"/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BD13B2-CEE7-428D-A1FC-9A62597D1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943" y="2813868"/>
            <a:ext cx="5468113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9322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이상치 제거하기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87D9D-C0DF-40DE-9B5F-7A5B1102CB6E}"/>
              </a:ext>
            </a:extLst>
          </p:cNvPr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boxplot()</a:t>
            </a:r>
            <a:r>
              <a:rPr lang="ko-KR" altLang="en-US" dirty="0"/>
              <a:t>을 이용하여 데이터의 극단치를 체크 할 수 있다</a:t>
            </a:r>
            <a:r>
              <a:rPr lang="en-US" altLang="ko-KR" dirty="0"/>
              <a:t>.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2E192A4-CBE9-48AD-A9E6-E14620E5F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663" y="3140968"/>
            <a:ext cx="5592665" cy="291760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31604EC-9838-4C5A-81E7-6AE8C914B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9386" y="2420888"/>
            <a:ext cx="2848351" cy="49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123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이상치 제거하기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87D9D-C0DF-40DE-9B5F-7A5B1102CB6E}"/>
              </a:ext>
            </a:extLst>
          </p:cNvPr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boxplot()$stats</a:t>
            </a:r>
            <a:r>
              <a:rPr lang="ko-KR" altLang="en-US" dirty="0"/>
              <a:t>를 이용하여 </a:t>
            </a:r>
            <a:r>
              <a:rPr lang="ko-KR" altLang="en-US" dirty="0" err="1"/>
              <a:t>박스플롯의</a:t>
            </a:r>
            <a:r>
              <a:rPr lang="ko-KR" altLang="en-US" dirty="0"/>
              <a:t> 다섯 가지 통계치를 확인할 수 있다</a:t>
            </a:r>
            <a:r>
              <a:rPr lang="en-US" altLang="ko-KR" dirty="0"/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F7FD20-FC7F-4109-8F06-72AA3E3BA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233" y="2780928"/>
            <a:ext cx="3863533" cy="200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2717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이상치 제거하기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87D9D-C0DF-40DE-9B5F-7A5B1102CB6E}"/>
              </a:ext>
            </a:extLst>
          </p:cNvPr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정상적인 부분을 제외한 극단치의 부분을 </a:t>
            </a:r>
            <a:r>
              <a:rPr lang="en-US" altLang="ko-KR" dirty="0"/>
              <a:t>NA</a:t>
            </a:r>
            <a:r>
              <a:rPr lang="ko-KR" altLang="en-US" dirty="0"/>
              <a:t>로 처리하여 분석을 한다</a:t>
            </a:r>
            <a:r>
              <a:rPr lang="en-US" altLang="ko-KR" dirty="0"/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03525B-735C-48D6-81DD-10B244039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733" y="2996952"/>
            <a:ext cx="5620534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4254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데이터 시각화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</p:spTree>
    <p:extLst>
      <p:ext uri="{BB962C8B-B14F-4D97-AF65-F5344CB8AC3E}">
        <p14:creationId xmlns:p14="http://schemas.microsoft.com/office/powerpoint/2010/main" val="162761124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ggplot2</a:t>
            </a:r>
            <a:r>
              <a:rPr lang="ko-KR" altLang="en-US" sz="2300" dirty="0"/>
              <a:t>의 레이어 구조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85DAAC-8113-4A25-B9E2-8C75300F3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762" y="2348880"/>
            <a:ext cx="6374476" cy="253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24901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/>
              <a:t>ggplot</a:t>
            </a:r>
            <a:r>
              <a:rPr lang="en-US" altLang="ko-KR" sz="2300" dirty="0"/>
              <a:t>()</a:t>
            </a:r>
            <a:r>
              <a:rPr lang="ko-KR" altLang="en-US" sz="2300" dirty="0"/>
              <a:t>함수의 구조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A6400-F146-41E5-9D88-A2DEA446D1BF}"/>
              </a:ext>
            </a:extLst>
          </p:cNvPr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ggplot</a:t>
            </a:r>
            <a:r>
              <a:rPr lang="en-US" altLang="ko-KR" dirty="0"/>
              <a:t>()</a:t>
            </a:r>
            <a:r>
              <a:rPr lang="ko-KR" altLang="en-US" dirty="0"/>
              <a:t>의 함수의 구조는 레이어의 구조로 되어있다</a:t>
            </a:r>
            <a:r>
              <a:rPr lang="en-US" altLang="ko-KR" dirty="0"/>
              <a:t>. </a:t>
            </a:r>
            <a:r>
              <a:rPr lang="ko-KR" altLang="en-US" dirty="0"/>
              <a:t>레이어 간의 연결은 </a:t>
            </a:r>
            <a:r>
              <a:rPr lang="en-US" altLang="ko-KR" dirty="0" err="1"/>
              <a:t>dplyr</a:t>
            </a:r>
            <a:r>
              <a:rPr lang="en-US" altLang="ko-KR" dirty="0"/>
              <a:t> </a:t>
            </a:r>
            <a:r>
              <a:rPr lang="ko-KR" altLang="en-US" dirty="0"/>
              <a:t>패키지에서는 </a:t>
            </a:r>
            <a:r>
              <a:rPr lang="en-US" altLang="ko-KR" dirty="0"/>
              <a:t>%&gt;%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연결되지만 </a:t>
            </a:r>
            <a:r>
              <a:rPr lang="en-US" altLang="ko-KR" dirty="0"/>
              <a:t>ggplot2 </a:t>
            </a:r>
            <a:r>
              <a:rPr lang="ko-KR" altLang="en-US" dirty="0"/>
              <a:t>패키지에서는 </a:t>
            </a:r>
            <a:r>
              <a:rPr lang="en-US" altLang="ko-KR" dirty="0"/>
              <a:t>+</a:t>
            </a:r>
            <a:r>
              <a:rPr lang="ko-KR" altLang="en-US" dirty="0"/>
              <a:t> 기호로 연결한다</a:t>
            </a:r>
            <a:r>
              <a:rPr lang="en-US" altLang="ko-KR" dirty="0"/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1A19B5-41A6-4B68-AD0E-5373BB53E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876" y="2996952"/>
            <a:ext cx="6804248" cy="163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89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다운 받은 파일을 실행시킨다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[</a:t>
            </a:r>
            <a:r>
              <a:rPr lang="ko-KR" altLang="en-US" dirty="0"/>
              <a:t>다음</a:t>
            </a:r>
            <a:r>
              <a:rPr lang="en-US" altLang="ko-KR" dirty="0"/>
              <a:t>] </a:t>
            </a:r>
            <a:r>
              <a:rPr lang="ko-KR" altLang="en-US" dirty="0"/>
              <a:t>클릭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R </a:t>
            </a:r>
            <a:r>
              <a:rPr lang="ko-KR" altLang="en-US" sz="2300" dirty="0"/>
              <a:t>설치하기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8C0378-EBED-4859-BF58-E914F275B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177" y="2536869"/>
            <a:ext cx="4753638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4971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ggplot2</a:t>
            </a:r>
            <a:r>
              <a:rPr lang="ko-KR" altLang="en-US" sz="2300" dirty="0"/>
              <a:t>의 </a:t>
            </a:r>
            <a:r>
              <a:rPr lang="ko-KR" altLang="en-US" sz="2300" dirty="0" err="1"/>
              <a:t>산점도</a:t>
            </a:r>
            <a:r>
              <a:rPr lang="ko-KR" altLang="en-US" sz="2300" dirty="0"/>
              <a:t> 그래프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87D9D-C0DF-40DE-9B5F-7A5B1102CB6E}"/>
              </a:ext>
            </a:extLst>
          </p:cNvPr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산점도</a:t>
            </a:r>
            <a:r>
              <a:rPr lang="ko-KR" altLang="en-US" dirty="0"/>
              <a:t> 그래프란 데이터를 </a:t>
            </a:r>
            <a:r>
              <a:rPr lang="en-US" altLang="ko-KR" dirty="0"/>
              <a:t>x</a:t>
            </a:r>
            <a:r>
              <a:rPr lang="ko-KR" altLang="en-US" dirty="0"/>
              <a:t>축과 </a:t>
            </a:r>
            <a:r>
              <a:rPr lang="en-US" altLang="ko-KR" dirty="0"/>
              <a:t>y</a:t>
            </a:r>
            <a:r>
              <a:rPr lang="ko-KR" altLang="en-US" dirty="0"/>
              <a:t>축의 점으로 표현한 그래프이다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CD4DEB-D1FE-432A-B163-08687E8DF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523" y="2636912"/>
            <a:ext cx="4686954" cy="7144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AD0173E-8F13-408D-8BB9-319906535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534" y="3717032"/>
            <a:ext cx="2414924" cy="228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26904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ggplot2</a:t>
            </a:r>
            <a:r>
              <a:rPr lang="ko-KR" altLang="en-US" sz="2300" dirty="0"/>
              <a:t>의 </a:t>
            </a:r>
            <a:r>
              <a:rPr lang="ko-KR" altLang="en-US" sz="2300" dirty="0" err="1"/>
              <a:t>산점도</a:t>
            </a:r>
            <a:r>
              <a:rPr lang="ko-KR" altLang="en-US" sz="2300" dirty="0"/>
              <a:t> 그래프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87D9D-C0DF-40DE-9B5F-7A5B1102CB6E}"/>
              </a:ext>
            </a:extLst>
          </p:cNvPr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산점도</a:t>
            </a:r>
            <a:r>
              <a:rPr lang="ko-KR" altLang="en-US" dirty="0"/>
              <a:t> 그래프란 데이터를 </a:t>
            </a:r>
            <a:r>
              <a:rPr lang="en-US" altLang="ko-KR" dirty="0"/>
              <a:t>x</a:t>
            </a:r>
            <a:r>
              <a:rPr lang="ko-KR" altLang="en-US" dirty="0"/>
              <a:t>축과 </a:t>
            </a:r>
            <a:r>
              <a:rPr lang="en-US" altLang="ko-KR" dirty="0"/>
              <a:t>y</a:t>
            </a:r>
            <a:r>
              <a:rPr lang="ko-KR" altLang="en-US" dirty="0"/>
              <a:t>축의 점으로 표현한 그래프이다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B12EDD-7C0A-4399-8CC1-7799A531E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443" y="2550711"/>
            <a:ext cx="5649113" cy="3429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1D7AAD4-FE8B-4941-B320-2FFD67C04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024" y="3140968"/>
            <a:ext cx="3043944" cy="291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6982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ggplot2</a:t>
            </a:r>
            <a:r>
              <a:rPr lang="ko-KR" altLang="en-US" sz="2300" dirty="0"/>
              <a:t>의 </a:t>
            </a:r>
            <a:r>
              <a:rPr lang="ko-KR" altLang="en-US" sz="2300" dirty="0" err="1"/>
              <a:t>산점도</a:t>
            </a:r>
            <a:r>
              <a:rPr lang="ko-KR" altLang="en-US" sz="2300" dirty="0"/>
              <a:t> 그래프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87D9D-C0DF-40DE-9B5F-7A5B1102CB6E}"/>
              </a:ext>
            </a:extLst>
          </p:cNvPr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산점도</a:t>
            </a:r>
            <a:r>
              <a:rPr lang="ko-KR" altLang="en-US" dirty="0"/>
              <a:t> 그래프란 데이터를 </a:t>
            </a:r>
            <a:r>
              <a:rPr lang="en-US" altLang="ko-KR" dirty="0"/>
              <a:t>x</a:t>
            </a:r>
            <a:r>
              <a:rPr lang="ko-KR" altLang="en-US" dirty="0"/>
              <a:t>축과 </a:t>
            </a:r>
            <a:r>
              <a:rPr lang="en-US" altLang="ko-KR" dirty="0"/>
              <a:t>y</a:t>
            </a:r>
            <a:r>
              <a:rPr lang="ko-KR" altLang="en-US" dirty="0"/>
              <a:t>축의 점으로 표현한 그래프이다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3E5312-3EBC-42E8-B2FF-9A039F449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574" y="2424868"/>
            <a:ext cx="6820852" cy="3143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66737F2-20DC-4558-9522-9389E017C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2703" y="3284984"/>
            <a:ext cx="2938593" cy="28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170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ggplot2</a:t>
            </a:r>
            <a:r>
              <a:rPr lang="ko-KR" altLang="en-US" sz="2300" dirty="0"/>
              <a:t>의 막대 그래프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87D9D-C0DF-40DE-9B5F-7A5B1102CB6E}"/>
              </a:ext>
            </a:extLst>
          </p:cNvPr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막대 그래프란 데이터 크기를 </a:t>
            </a:r>
            <a:r>
              <a:rPr lang="en-US" altLang="ko-KR" dirty="0"/>
              <a:t> </a:t>
            </a:r>
            <a:r>
              <a:rPr lang="ko-KR" altLang="en-US" dirty="0"/>
              <a:t>막대 길이로 표현한 그래프이다</a:t>
            </a:r>
            <a:r>
              <a:rPr lang="en-US" altLang="ko-KR" dirty="0"/>
              <a:t>.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5A93815-FBF2-43A0-953F-C522F155C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808" y="2420888"/>
            <a:ext cx="5382376" cy="42868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0903AD7-3027-4879-8651-17F1FE8D4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8513" y="3449497"/>
            <a:ext cx="2846973" cy="268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4111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ggplot2</a:t>
            </a:r>
            <a:r>
              <a:rPr lang="ko-KR" altLang="en-US" sz="2300" dirty="0"/>
              <a:t>의 막대 그래프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87D9D-C0DF-40DE-9B5F-7A5B1102CB6E}"/>
              </a:ext>
            </a:extLst>
          </p:cNvPr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막대 그래프란 데이터 크기를 </a:t>
            </a:r>
            <a:r>
              <a:rPr lang="en-US" altLang="ko-KR" dirty="0"/>
              <a:t> </a:t>
            </a:r>
            <a:r>
              <a:rPr lang="ko-KR" altLang="en-US" dirty="0"/>
              <a:t>막대 길이로 표현한 그래프이다</a:t>
            </a:r>
            <a:r>
              <a:rPr lang="en-US" altLang="ko-KR" dirty="0"/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3EB581-2751-4515-BF82-33CD75802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100" y="2296446"/>
            <a:ext cx="6439799" cy="31436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0C8DB37-68E0-4A23-8CAE-18292EE89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572" y="2924086"/>
            <a:ext cx="3000856" cy="286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1114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ggplot2</a:t>
            </a:r>
            <a:r>
              <a:rPr lang="ko-KR" altLang="en-US" sz="2300" dirty="0"/>
              <a:t>의 막대 그래프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87D9D-C0DF-40DE-9B5F-7A5B1102CB6E}"/>
              </a:ext>
            </a:extLst>
          </p:cNvPr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막대 그래프란 데이터 크기를 </a:t>
            </a:r>
            <a:r>
              <a:rPr lang="en-US" altLang="ko-KR" dirty="0"/>
              <a:t> </a:t>
            </a:r>
            <a:r>
              <a:rPr lang="ko-KR" altLang="en-US" dirty="0"/>
              <a:t>막대 길이로 표현한 그래프이다</a:t>
            </a:r>
            <a:r>
              <a:rPr lang="en-US" altLang="ko-KR" dirty="0"/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A532DD-507F-433A-BFC3-D37E4764E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392" y="2259870"/>
            <a:ext cx="3515216" cy="31436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A0D3F78-4FC6-4AAB-83A0-B65716B58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3539" y="2996952"/>
            <a:ext cx="3356921" cy="324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5565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ggplot2</a:t>
            </a:r>
            <a:r>
              <a:rPr lang="ko-KR" altLang="en-US" sz="2300" dirty="0"/>
              <a:t>의 막대 그래프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87D9D-C0DF-40DE-9B5F-7A5B1102CB6E}"/>
              </a:ext>
            </a:extLst>
          </p:cNvPr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막대 그래프란 데이터 크기를 </a:t>
            </a:r>
            <a:r>
              <a:rPr lang="en-US" altLang="ko-KR" dirty="0"/>
              <a:t> </a:t>
            </a:r>
            <a:r>
              <a:rPr lang="ko-KR" altLang="en-US" dirty="0"/>
              <a:t>막대 길이로 표현한 그래프이다</a:t>
            </a:r>
            <a:r>
              <a:rPr lang="en-US" altLang="ko-KR" dirty="0"/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A532DD-507F-433A-BFC3-D37E4764E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392" y="2259870"/>
            <a:ext cx="3515216" cy="31436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A0D3F78-4FC6-4AAB-83A0-B65716B58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3539" y="2996952"/>
            <a:ext cx="3356921" cy="324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6509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ggplot2</a:t>
            </a:r>
            <a:r>
              <a:rPr lang="ko-KR" altLang="en-US" sz="2300" dirty="0"/>
              <a:t>의 라인 그래프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87D9D-C0DF-40DE-9B5F-7A5B1102CB6E}"/>
              </a:ext>
            </a:extLst>
          </p:cNvPr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/>
              <a:t>라인 그래프란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선으로 표현한 그래프이다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D71796-2031-437D-9886-6C13750B5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255" y="2276089"/>
            <a:ext cx="5239481" cy="3238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1047934-EF29-4AFC-8DC3-0C3C1DF98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1533" y="2805786"/>
            <a:ext cx="3760934" cy="354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0552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ggplot2</a:t>
            </a:r>
            <a:r>
              <a:rPr lang="ko-KR" altLang="en-US" sz="2300" dirty="0"/>
              <a:t>의 박스 플롯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87D9D-C0DF-40DE-9B5F-7A5B1102CB6E}"/>
              </a:ext>
            </a:extLst>
          </p:cNvPr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/>
              <a:t>박스 플롯이란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데이터의 분포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퍼져 있는 형태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직사각형 상자 모양으로 표현한 그래프이다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algn="l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분포를 알 수 있기 때문에 평균만 볼 때 보다 데이터의 특성을 자세히 이해 할 수 있다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800" b="0" i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ko-KR" altLang="en-US" sz="1800" b="0" i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EFD911-6B6C-4DFC-A336-0F86A63EA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523" y="3030625"/>
            <a:ext cx="4686954" cy="29531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68DB3E7-1107-4203-B79F-BCA48D909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1168" y="3717032"/>
            <a:ext cx="2561663" cy="243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4535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ggplot2</a:t>
            </a:r>
            <a:r>
              <a:rPr lang="ko-KR" altLang="en-US" sz="2300" dirty="0"/>
              <a:t>의 박스 플롯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87D9D-C0DF-40DE-9B5F-7A5B1102CB6E}"/>
              </a:ext>
            </a:extLst>
          </p:cNvPr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/>
              <a:t>박스 플롯이란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데이터의 분포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퍼져 있는 형태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직사각형 상자 모양으로 표현한 그래프이다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algn="l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분포를 알 수 있기 때문에 평균만 볼 때 보다 데이터의 특성을 자세히 이해 할 수 있다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800" b="0" i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ko-KR" altLang="en-US" sz="1800" b="0" i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EFD911-6B6C-4DFC-A336-0F86A63EA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523" y="3030625"/>
            <a:ext cx="4686954" cy="29531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68DB3E7-1107-4203-B79F-BCA48D909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1168" y="3717032"/>
            <a:ext cx="2561663" cy="243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71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4577854-FAD6-4DF8-A098-B9DC31929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781" y="2536868"/>
            <a:ext cx="4753638" cy="373432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설치 경로를 지정하고 </a:t>
            </a:r>
            <a:r>
              <a:rPr lang="en-US" altLang="ko-KR" dirty="0"/>
              <a:t>[</a:t>
            </a:r>
            <a:r>
              <a:rPr lang="ko-KR" altLang="en-US" dirty="0"/>
              <a:t>다음</a:t>
            </a:r>
            <a:r>
              <a:rPr lang="en-US" altLang="ko-KR" dirty="0"/>
              <a:t>]</a:t>
            </a:r>
            <a:r>
              <a:rPr lang="ko-KR" altLang="en-US" dirty="0"/>
              <a:t>을 클릭한다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R </a:t>
            </a:r>
            <a:r>
              <a:rPr lang="ko-KR" altLang="en-US" sz="2300" dirty="0"/>
              <a:t>설치하기</a:t>
            </a:r>
          </a:p>
        </p:txBody>
      </p:sp>
    </p:spTree>
    <p:extLst>
      <p:ext uri="{BB962C8B-B14F-4D97-AF65-F5344CB8AC3E}">
        <p14:creationId xmlns:p14="http://schemas.microsoft.com/office/powerpoint/2010/main" val="1086681978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786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4C84986-34DF-4DC3-90C1-965B70E2D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781" y="2536868"/>
            <a:ext cx="4753638" cy="373432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구성 요소는 그대로 두고 </a:t>
            </a:r>
            <a:r>
              <a:rPr lang="en-US" altLang="ko-KR" dirty="0"/>
              <a:t>[</a:t>
            </a:r>
            <a:r>
              <a:rPr lang="ko-KR" altLang="en-US" dirty="0"/>
              <a:t>다음</a:t>
            </a:r>
            <a:r>
              <a:rPr lang="en-US" altLang="ko-KR" dirty="0"/>
              <a:t>] </a:t>
            </a:r>
            <a:r>
              <a:rPr lang="ko-KR" altLang="en-US" dirty="0"/>
              <a:t>클릭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R </a:t>
            </a:r>
            <a:r>
              <a:rPr lang="ko-KR" altLang="en-US" sz="2300" dirty="0"/>
              <a:t>설치하기</a:t>
            </a:r>
          </a:p>
        </p:txBody>
      </p:sp>
    </p:spTree>
    <p:extLst>
      <p:ext uri="{BB962C8B-B14F-4D97-AF65-F5344CB8AC3E}">
        <p14:creationId xmlns:p14="http://schemas.microsoft.com/office/powerpoint/2010/main" val="3204401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54DD57A-AE2E-4F96-BE92-B0D12583C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781" y="2536867"/>
            <a:ext cx="4753638" cy="373432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스타트업 옵션도 마찬가지로 </a:t>
            </a:r>
            <a:r>
              <a:rPr lang="en-US" altLang="ko-KR" dirty="0"/>
              <a:t>[</a:t>
            </a:r>
            <a:r>
              <a:rPr lang="ko-KR" altLang="en-US" dirty="0"/>
              <a:t>다음</a:t>
            </a:r>
            <a:r>
              <a:rPr lang="en-US" altLang="ko-KR" dirty="0"/>
              <a:t>] </a:t>
            </a:r>
            <a:r>
              <a:rPr lang="ko-KR" altLang="en-US" dirty="0"/>
              <a:t>클릭한다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R </a:t>
            </a:r>
            <a:r>
              <a:rPr lang="ko-KR" altLang="en-US" sz="2300" dirty="0"/>
              <a:t>설치하기</a:t>
            </a:r>
          </a:p>
        </p:txBody>
      </p:sp>
    </p:spTree>
    <p:extLst>
      <p:ext uri="{BB962C8B-B14F-4D97-AF65-F5344CB8AC3E}">
        <p14:creationId xmlns:p14="http://schemas.microsoft.com/office/powerpoint/2010/main" val="2284440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C56F26-EBA1-45C4-9DBF-454C43774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781" y="2536866"/>
            <a:ext cx="4753638" cy="373432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시작 폴더 메뉴도 마찬가지로 </a:t>
            </a:r>
            <a:r>
              <a:rPr lang="en-US" altLang="ko-KR" dirty="0"/>
              <a:t>[</a:t>
            </a:r>
            <a:r>
              <a:rPr lang="ko-KR" altLang="en-US" dirty="0"/>
              <a:t>다음</a:t>
            </a:r>
            <a:r>
              <a:rPr lang="en-US" altLang="ko-KR" dirty="0"/>
              <a:t>]</a:t>
            </a:r>
            <a:r>
              <a:rPr lang="ko-KR" altLang="en-US" dirty="0"/>
              <a:t> 클릭한다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R </a:t>
            </a:r>
            <a:r>
              <a:rPr lang="ko-KR" altLang="en-US" sz="2300" dirty="0"/>
              <a:t>설치하기</a:t>
            </a:r>
          </a:p>
        </p:txBody>
      </p:sp>
    </p:spTree>
    <p:extLst>
      <p:ext uri="{BB962C8B-B14F-4D97-AF65-F5344CB8AC3E}">
        <p14:creationId xmlns:p14="http://schemas.microsoft.com/office/powerpoint/2010/main" val="4205598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AC5DEE8-447D-4DE6-B423-7FBB9C37D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781" y="2536866"/>
            <a:ext cx="4753638" cy="373432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레지스트리 항목들은 전부 체크하고 아이콘 생성은 본인들의 선택하고 </a:t>
            </a:r>
            <a:r>
              <a:rPr lang="en-US" altLang="ko-KR" dirty="0"/>
              <a:t>[</a:t>
            </a:r>
            <a:r>
              <a:rPr lang="ko-KR" altLang="en-US" dirty="0"/>
              <a:t>다음</a:t>
            </a:r>
            <a:r>
              <a:rPr lang="en-US" altLang="ko-KR" dirty="0"/>
              <a:t>]</a:t>
            </a:r>
            <a:r>
              <a:rPr lang="ko-KR" altLang="en-US" dirty="0"/>
              <a:t>을 클릭한다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R </a:t>
            </a:r>
            <a:r>
              <a:rPr lang="ko-KR" altLang="en-US" sz="2300" dirty="0"/>
              <a:t>설치하기</a:t>
            </a:r>
          </a:p>
        </p:txBody>
      </p:sp>
    </p:spTree>
    <p:extLst>
      <p:ext uri="{BB962C8B-B14F-4D97-AF65-F5344CB8AC3E}">
        <p14:creationId xmlns:p14="http://schemas.microsoft.com/office/powerpoint/2010/main" val="178308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7" name="TextBox 2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	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3113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  <a:ea typeface="+mj-ea"/>
              </a:rPr>
              <a:t>R</a:t>
            </a:r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 소개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95536" y="3429000"/>
            <a:ext cx="13681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150" dirty="0"/>
              <a:t>- R </a:t>
            </a:r>
            <a:r>
              <a:rPr lang="ko-KR" altLang="en-US" sz="1000" b="1" spc="-150" dirty="0"/>
              <a:t>이란</a:t>
            </a:r>
            <a:r>
              <a:rPr lang="en-US" altLang="ko-KR" sz="1000" b="1" spc="-150" dirty="0"/>
              <a:t>?</a:t>
            </a:r>
            <a:endParaRPr lang="ko-KR" altLang="en-US" sz="1000" b="1" spc="-150" dirty="0"/>
          </a:p>
          <a:p>
            <a:endParaRPr lang="en-US" altLang="ko-KR" sz="1000" b="1" spc="-150" dirty="0"/>
          </a:p>
          <a:p>
            <a:r>
              <a:rPr lang="en-US" altLang="ko-KR" sz="1000" b="1" spc="-150" dirty="0"/>
              <a:t>- R </a:t>
            </a:r>
            <a:r>
              <a:rPr lang="ko-KR" altLang="en-US" sz="1000" b="1" spc="-150" dirty="0"/>
              <a:t>설치</a:t>
            </a:r>
            <a:endParaRPr lang="en-US" altLang="ko-KR" sz="1000" b="1" spc="-150" dirty="0"/>
          </a:p>
          <a:p>
            <a:pPr>
              <a:buFontTx/>
              <a:buChar char="-"/>
            </a:pPr>
            <a:endParaRPr lang="en-US" altLang="ko-KR" sz="1000" b="1" spc="-150" dirty="0"/>
          </a:p>
          <a:p>
            <a:r>
              <a:rPr lang="en-US" altLang="ko-KR" sz="1000" b="1" spc="-150" dirty="0"/>
              <a:t>- R </a:t>
            </a:r>
            <a:r>
              <a:rPr lang="ko-KR" altLang="en-US" sz="1000" b="1" spc="-150" dirty="0"/>
              <a:t>스튜디오 설치 </a:t>
            </a:r>
            <a:endParaRPr lang="en-US" altLang="ko-KR" sz="1000" b="1" spc="-150" dirty="0"/>
          </a:p>
          <a:p>
            <a:endParaRPr lang="en-US" altLang="ko-KR" sz="1000" b="1" spc="-150" dirty="0"/>
          </a:p>
          <a:p>
            <a:r>
              <a:rPr lang="en-US" altLang="ko-KR" sz="1000" b="1" spc="-150" dirty="0"/>
              <a:t>- R </a:t>
            </a:r>
            <a:r>
              <a:rPr lang="ko-KR" altLang="en-US" sz="1000" b="1" spc="-150" dirty="0"/>
              <a:t>스튜디오 화면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37" name="직사각형 36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38" name="직사각형 37"/>
          <p:cNvSpPr/>
          <p:nvPr/>
        </p:nvSpPr>
        <p:spPr>
          <a:xfrm>
            <a:off x="558011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40" name="TextBox 39"/>
          <p:cNvSpPr txBox="1"/>
          <p:nvPr/>
        </p:nvSpPr>
        <p:spPr>
          <a:xfrm>
            <a:off x="2123728" y="3429000"/>
            <a:ext cx="13681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150" dirty="0"/>
              <a:t>- </a:t>
            </a:r>
            <a:r>
              <a:rPr lang="ko-KR" altLang="en-US" sz="1000" b="1" spc="-150" dirty="0"/>
              <a:t>변수란</a:t>
            </a:r>
            <a:r>
              <a:rPr lang="en-US" altLang="ko-KR" sz="1000" b="1" spc="-150" dirty="0"/>
              <a:t>?</a:t>
            </a:r>
          </a:p>
          <a:p>
            <a:endParaRPr lang="en-US" altLang="ko-KR" sz="1000" b="1" spc="-150" dirty="0"/>
          </a:p>
          <a:p>
            <a:r>
              <a:rPr lang="en-US" altLang="ko-KR" sz="1000" b="1" spc="-150" dirty="0"/>
              <a:t>- </a:t>
            </a:r>
            <a:r>
              <a:rPr lang="ko-KR" altLang="en-US" sz="1000" b="1" spc="-150" dirty="0"/>
              <a:t>변수 선언</a:t>
            </a:r>
            <a:endParaRPr lang="en-US" altLang="ko-KR" sz="1000" b="1" spc="-150" dirty="0"/>
          </a:p>
          <a:p>
            <a:pPr>
              <a:buFontTx/>
              <a:buChar char="-"/>
            </a:pPr>
            <a:endParaRPr lang="en-US" altLang="ko-KR" sz="1000" b="1" spc="-150" dirty="0"/>
          </a:p>
          <a:p>
            <a:r>
              <a:rPr lang="en-US" altLang="ko-KR" sz="1000" b="1" spc="-150" dirty="0"/>
              <a:t>- </a:t>
            </a:r>
            <a:r>
              <a:rPr lang="ko-KR" altLang="en-US" sz="1000" b="1" spc="-150" dirty="0"/>
              <a:t>변수 </a:t>
            </a:r>
            <a:r>
              <a:rPr lang="ko-KR" altLang="en-US" sz="1000" b="1" spc="-150" dirty="0" err="1"/>
              <a:t>데이터형</a:t>
            </a:r>
            <a:endParaRPr lang="ko-KR" altLang="en-US" sz="1000" b="1" spc="-150" dirty="0"/>
          </a:p>
        </p:txBody>
      </p:sp>
      <p:sp>
        <p:nvSpPr>
          <p:cNvPr id="41" name="TextBox 40"/>
          <p:cNvSpPr txBox="1"/>
          <p:nvPr/>
        </p:nvSpPr>
        <p:spPr>
          <a:xfrm>
            <a:off x="3851920" y="3429000"/>
            <a:ext cx="13681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150" dirty="0"/>
              <a:t>- </a:t>
            </a:r>
            <a:r>
              <a:rPr lang="ko-KR" altLang="en-US" sz="1000" b="1" spc="-150" dirty="0"/>
              <a:t>연산자</a:t>
            </a:r>
          </a:p>
          <a:p>
            <a:endParaRPr lang="en-US" altLang="ko-KR" sz="1000" b="1" spc="-150" dirty="0"/>
          </a:p>
          <a:p>
            <a:r>
              <a:rPr lang="en-US" altLang="ko-KR" sz="1000" b="1" spc="-150" dirty="0"/>
              <a:t>- </a:t>
            </a:r>
            <a:r>
              <a:rPr lang="ko-KR" altLang="en-US" sz="1000" b="1" spc="-150" dirty="0"/>
              <a:t>내장 함수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580112" y="3429000"/>
            <a:ext cx="13681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150" dirty="0"/>
              <a:t>- if</a:t>
            </a:r>
            <a:r>
              <a:rPr lang="ko-KR" altLang="en-US" sz="1000" b="1" spc="-150" dirty="0"/>
              <a:t>문</a:t>
            </a:r>
          </a:p>
          <a:p>
            <a:endParaRPr lang="en-US" altLang="ko-KR" sz="1000" b="1" spc="-150" dirty="0"/>
          </a:p>
          <a:p>
            <a:r>
              <a:rPr lang="en-US" altLang="ko-KR" sz="1000" b="1" spc="-150" dirty="0"/>
              <a:t>- switch</a:t>
            </a:r>
            <a:r>
              <a:rPr lang="ko-KR" altLang="en-US" sz="1000" b="1" spc="-150" dirty="0"/>
              <a:t>문</a:t>
            </a:r>
            <a:endParaRPr lang="en-US" altLang="ko-KR" sz="1000" b="1" spc="-150" dirty="0"/>
          </a:p>
          <a:p>
            <a:endParaRPr lang="en-US" altLang="ko-KR" sz="1000" b="1" spc="-150" dirty="0"/>
          </a:p>
          <a:p>
            <a:r>
              <a:rPr lang="en-US" altLang="ko-KR" sz="1000" b="1" spc="-150" dirty="0"/>
              <a:t>- which</a:t>
            </a:r>
            <a:r>
              <a:rPr lang="ko-KR" altLang="en-US" sz="1000" b="1" spc="-150" dirty="0"/>
              <a:t>문</a:t>
            </a:r>
            <a:endParaRPr lang="en-US" altLang="ko-KR" sz="1000" b="1" spc="-150" dirty="0"/>
          </a:p>
          <a:p>
            <a:endParaRPr lang="en-US" altLang="ko-KR" sz="1000" b="1" spc="-150" dirty="0"/>
          </a:p>
          <a:p>
            <a:r>
              <a:rPr lang="en-US" altLang="ko-KR" sz="1000" b="1" spc="-150" dirty="0"/>
              <a:t>- for</a:t>
            </a:r>
            <a:r>
              <a:rPr lang="ko-KR" altLang="en-US" sz="1000" b="1" spc="-150" dirty="0"/>
              <a:t>문</a:t>
            </a:r>
            <a:endParaRPr lang="en-US" altLang="ko-KR" sz="1000" b="1" spc="-150" dirty="0"/>
          </a:p>
          <a:p>
            <a:endParaRPr lang="en-US" altLang="ko-KR" sz="1000" b="1" spc="-150" dirty="0"/>
          </a:p>
          <a:p>
            <a:r>
              <a:rPr lang="en-US" altLang="ko-KR" sz="1000" b="1" spc="-150" dirty="0"/>
              <a:t>- while</a:t>
            </a:r>
            <a:r>
              <a:rPr lang="ko-KR" altLang="en-US" sz="1000" b="1" spc="-150" dirty="0"/>
              <a:t>문</a:t>
            </a:r>
          </a:p>
          <a:p>
            <a:endParaRPr lang="ko-KR" altLang="en-US" sz="1000" b="1" spc="-150" dirty="0"/>
          </a:p>
        </p:txBody>
      </p:sp>
      <p:sp>
        <p:nvSpPr>
          <p:cNvPr id="44" name="TextBox 43"/>
          <p:cNvSpPr txBox="1"/>
          <p:nvPr/>
        </p:nvSpPr>
        <p:spPr>
          <a:xfrm>
            <a:off x="2051720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변수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07904" y="2843644"/>
            <a:ext cx="16561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spc="-150" dirty="0">
                <a:solidFill>
                  <a:schemeClr val="bg1"/>
                </a:solidFill>
                <a:latin typeface="+mj-ea"/>
              </a:rPr>
              <a:t>연산자 및 내장함수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292080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err="1">
                <a:solidFill>
                  <a:schemeClr val="bg1"/>
                </a:solidFill>
                <a:latin typeface="+mj-ea"/>
              </a:rPr>
              <a:t>제어문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FBFCC44-369A-4094-9234-725116FDCF52}"/>
              </a:ext>
            </a:extLst>
          </p:cNvPr>
          <p:cNvCxnSpPr/>
          <p:nvPr/>
        </p:nvCxnSpPr>
        <p:spPr>
          <a:xfrm>
            <a:off x="7380312" y="2701243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6740AC8-C75B-4E9A-B2FD-98416C7F2078}"/>
              </a:ext>
            </a:extLst>
          </p:cNvPr>
          <p:cNvSpPr/>
          <p:nvPr/>
        </p:nvSpPr>
        <p:spPr>
          <a:xfrm>
            <a:off x="7308304" y="3277307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7E7018-E07A-421D-A079-FD97CE003298}"/>
              </a:ext>
            </a:extLst>
          </p:cNvPr>
          <p:cNvSpPr txBox="1"/>
          <p:nvPr/>
        </p:nvSpPr>
        <p:spPr>
          <a:xfrm>
            <a:off x="7308304" y="3421323"/>
            <a:ext cx="13681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150" dirty="0"/>
              <a:t>- </a:t>
            </a:r>
            <a:r>
              <a:rPr lang="ko-KR" altLang="en-US" sz="1000" b="1" spc="-150" dirty="0"/>
              <a:t>함수란</a:t>
            </a:r>
            <a:r>
              <a:rPr lang="en-US" altLang="ko-KR" sz="1000" b="1" spc="-150" dirty="0"/>
              <a:t>?</a:t>
            </a:r>
            <a:endParaRPr lang="ko-KR" altLang="en-US" sz="1000" b="1" spc="-150" dirty="0"/>
          </a:p>
          <a:p>
            <a:endParaRPr lang="en-US" altLang="ko-KR" sz="1000" b="1" spc="-150" dirty="0"/>
          </a:p>
          <a:p>
            <a:r>
              <a:rPr lang="en-US" altLang="ko-KR" sz="1000" b="1" spc="-150" dirty="0"/>
              <a:t>- </a:t>
            </a:r>
            <a:r>
              <a:rPr lang="ko-KR" altLang="en-US" sz="1000" b="1" spc="-150" dirty="0"/>
              <a:t>매개변수</a:t>
            </a:r>
            <a:r>
              <a:rPr lang="en-US" altLang="ko-KR" sz="1000" b="1" spc="-150" dirty="0"/>
              <a:t>, </a:t>
            </a:r>
            <a:r>
              <a:rPr lang="ko-KR" altLang="en-US" sz="1000" b="1" spc="-150" dirty="0"/>
              <a:t>인자</a:t>
            </a:r>
            <a:endParaRPr lang="en-US" altLang="ko-KR" sz="1000" b="1" spc="-150" dirty="0"/>
          </a:p>
          <a:p>
            <a:pPr>
              <a:buFontTx/>
              <a:buChar char="-"/>
            </a:pPr>
            <a:endParaRPr lang="en-US" altLang="ko-KR" sz="1000" b="1" spc="-150" dirty="0"/>
          </a:p>
          <a:p>
            <a:r>
              <a:rPr lang="en-US" altLang="ko-KR" sz="1000" b="1" spc="-150" dirty="0"/>
              <a:t>- </a:t>
            </a:r>
            <a:r>
              <a:rPr lang="ko-KR" altLang="en-US" sz="1000" b="1" spc="-150" dirty="0"/>
              <a:t>함수 생성 및 실행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FEECD5-E87D-42ED-945F-3D5B19C025EA}"/>
              </a:ext>
            </a:extLst>
          </p:cNvPr>
          <p:cNvSpPr txBox="1"/>
          <p:nvPr/>
        </p:nvSpPr>
        <p:spPr>
          <a:xfrm>
            <a:off x="7020272" y="2845259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함수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13601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 </a:t>
            </a:r>
            <a:r>
              <a:rPr lang="ko-KR" altLang="en-US" dirty="0"/>
              <a:t>설치 후 다음 아이콘을 실행한다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R GUI </a:t>
            </a:r>
            <a:r>
              <a:rPr lang="ko-KR" altLang="en-US" sz="2300" dirty="0"/>
              <a:t>실행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24C61D-118D-4D3F-82C0-35C537641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619555"/>
            <a:ext cx="523948" cy="6573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A76AAEE-5029-4D69-ADAF-1BB7707CA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854" y="2946945"/>
            <a:ext cx="5372292" cy="343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41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R GUI </a:t>
            </a:r>
            <a:r>
              <a:rPr lang="ko-KR" altLang="en-US" sz="2300" dirty="0"/>
              <a:t>실행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EBE22E-ECB7-4B66-A09F-36BA8D437173}"/>
              </a:ext>
            </a:extLst>
          </p:cNvPr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프롬프트에 </a:t>
            </a:r>
            <a:r>
              <a:rPr lang="en-US" altLang="ko-KR" dirty="0"/>
              <a:t>1+1</a:t>
            </a:r>
            <a:r>
              <a:rPr lang="ko-KR" altLang="en-US" dirty="0"/>
              <a:t>을 입력하고 </a:t>
            </a:r>
            <a:r>
              <a:rPr lang="en-US" altLang="ko-KR" dirty="0"/>
              <a:t>Enter</a:t>
            </a:r>
            <a:r>
              <a:rPr lang="ko-KR" altLang="en-US" dirty="0"/>
              <a:t>를 누르면 </a:t>
            </a:r>
            <a:r>
              <a:rPr lang="en-US" altLang="ko-KR" dirty="0"/>
              <a:t>2</a:t>
            </a:r>
            <a:r>
              <a:rPr lang="ko-KR" altLang="en-US" dirty="0"/>
              <a:t>가 출력이 된다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 </a:t>
            </a:r>
            <a:r>
              <a:rPr lang="ko-KR" altLang="en-US" dirty="0"/>
              <a:t>언어를 입력하고 실행하면 실행의 결과가 출력이 된다</a:t>
            </a:r>
            <a:r>
              <a:rPr lang="en-US" altLang="ko-KR" dirty="0"/>
              <a:t>.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AACDFED-2690-4BD3-B68F-F1EEDC385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137" y="3068960"/>
            <a:ext cx="6695821" cy="119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32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 Studio </a:t>
            </a:r>
            <a:r>
              <a:rPr lang="ko-KR" altLang="en-US" dirty="0"/>
              <a:t>웹 사이트 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https://www.rstudio.com/products/rstudio/download/</a:t>
            </a:r>
            <a:r>
              <a:rPr lang="en-US" altLang="ko-KR" dirty="0"/>
              <a:t>) </a:t>
            </a:r>
            <a:r>
              <a:rPr lang="ko-KR" altLang="en-US" dirty="0"/>
              <a:t>에 가서 설치 파일을 다운로드한다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R Studio </a:t>
            </a:r>
            <a:r>
              <a:rPr lang="ko-KR" altLang="en-US" sz="2300" dirty="0"/>
              <a:t>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99746D-50AE-43F6-8E04-549A696BD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237" y="2592988"/>
            <a:ext cx="6303525" cy="388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59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컴퓨터 </a:t>
            </a:r>
            <a:r>
              <a:rPr lang="en-US" altLang="ko-KR" dirty="0"/>
              <a:t>OS</a:t>
            </a:r>
            <a:r>
              <a:rPr lang="ko-KR" altLang="en-US" dirty="0"/>
              <a:t>에 맞는 설치 파일을 다운로드 한다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윈도우 </a:t>
            </a:r>
            <a:r>
              <a:rPr lang="en-US" altLang="ko-KR" dirty="0"/>
              <a:t>32</a:t>
            </a:r>
            <a:r>
              <a:rPr lang="ko-KR" altLang="en-US" dirty="0"/>
              <a:t>비트에서는 </a:t>
            </a:r>
            <a:r>
              <a:rPr lang="en-US" altLang="ko-KR" dirty="0"/>
              <a:t>1.1 </a:t>
            </a:r>
            <a:r>
              <a:rPr lang="ko-KR" altLang="en-US" dirty="0"/>
              <a:t>이하의 버전을 설치한다</a:t>
            </a:r>
            <a:r>
              <a:rPr lang="en-US" altLang="ko-KR" dirty="0"/>
              <a:t>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R Studio </a:t>
            </a:r>
            <a:r>
              <a:rPr lang="ko-KR" altLang="en-US" sz="2300" dirty="0"/>
              <a:t>설치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6376DC-EAEF-4390-A8C0-77387996B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916" y="2605366"/>
            <a:ext cx="6012160" cy="370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90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다운 받은 설치 파일을 실행한다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[</a:t>
            </a:r>
            <a:r>
              <a:rPr lang="ko-KR" altLang="en-US" dirty="0"/>
              <a:t>다음</a:t>
            </a:r>
            <a:r>
              <a:rPr lang="en-US" altLang="ko-KR" dirty="0"/>
              <a:t>]</a:t>
            </a:r>
            <a:r>
              <a:rPr lang="ko-KR" altLang="en-US" dirty="0"/>
              <a:t>을 클릭한다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R Studio </a:t>
            </a:r>
            <a:r>
              <a:rPr lang="ko-KR" altLang="en-US" sz="2300" dirty="0"/>
              <a:t>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15A9B2-4843-4A73-8F33-EDA556B05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601" y="2605366"/>
            <a:ext cx="5534797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56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94E3F45-C7F1-4351-9CFD-0D10F3100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601" y="2605365"/>
            <a:ext cx="5534797" cy="342947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설치 경로를 지정하고 </a:t>
            </a:r>
            <a:r>
              <a:rPr lang="en-US" altLang="ko-KR" dirty="0"/>
              <a:t>[</a:t>
            </a:r>
            <a:r>
              <a:rPr lang="ko-KR" altLang="en-US" dirty="0"/>
              <a:t>다음</a:t>
            </a:r>
            <a:r>
              <a:rPr lang="en-US" altLang="ko-KR" dirty="0"/>
              <a:t>]</a:t>
            </a:r>
            <a:r>
              <a:rPr lang="ko-KR" altLang="en-US" dirty="0"/>
              <a:t>을 클릭한다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R Studio </a:t>
            </a:r>
            <a:r>
              <a:rPr lang="ko-KR" altLang="en-US" sz="2300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3129909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C4E0A7-585B-4CB2-9555-9613FEEC1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601" y="2605364"/>
            <a:ext cx="5534797" cy="342947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시작 메뉴 이름 지정하고 </a:t>
            </a:r>
            <a:r>
              <a:rPr lang="en-US" altLang="ko-KR" dirty="0"/>
              <a:t>[</a:t>
            </a:r>
            <a:r>
              <a:rPr lang="ko-KR" altLang="en-US" dirty="0"/>
              <a:t>설치</a:t>
            </a:r>
            <a:r>
              <a:rPr lang="en-US" altLang="ko-KR" dirty="0"/>
              <a:t>]</a:t>
            </a:r>
            <a:r>
              <a:rPr lang="ko-KR" altLang="en-US" dirty="0"/>
              <a:t>를 클릭한다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R Studio </a:t>
            </a:r>
            <a:r>
              <a:rPr lang="ko-KR" altLang="en-US" sz="2300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3003000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설치 후 </a:t>
            </a:r>
            <a:r>
              <a:rPr lang="en-US" altLang="ko-KR" dirty="0"/>
              <a:t>R Studio</a:t>
            </a:r>
            <a:r>
              <a:rPr lang="ko-KR" altLang="en-US" dirty="0"/>
              <a:t>을 실행한다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R Studio </a:t>
            </a:r>
            <a:r>
              <a:rPr lang="ko-KR" altLang="en-US" sz="2300" dirty="0"/>
              <a:t>실행 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32B200-0F17-4E9D-A1DC-85D6B275E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754" y="2224074"/>
            <a:ext cx="5358484" cy="415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93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R Studio </a:t>
            </a:r>
            <a:r>
              <a:rPr lang="ko-KR" altLang="en-US" sz="2300" dirty="0"/>
              <a:t>실행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5878F0-C501-4BA5-97A9-29650E749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238" y="1583495"/>
            <a:ext cx="6229523" cy="483021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20440AF-0C2E-4101-9064-715E49C377A9}"/>
              </a:ext>
            </a:extLst>
          </p:cNvPr>
          <p:cNvSpPr/>
          <p:nvPr/>
        </p:nvSpPr>
        <p:spPr>
          <a:xfrm>
            <a:off x="1457238" y="1988840"/>
            <a:ext cx="3330786" cy="2543561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프로그램 에디터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C34B58-0022-44A4-A094-7E75C04E019B}"/>
              </a:ext>
            </a:extLst>
          </p:cNvPr>
          <p:cNvSpPr/>
          <p:nvPr/>
        </p:nvSpPr>
        <p:spPr>
          <a:xfrm>
            <a:off x="1457238" y="4555798"/>
            <a:ext cx="3338136" cy="1823106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R console -&gt; R GUI</a:t>
            </a:r>
            <a:r>
              <a:rPr lang="ko-KR" altLang="en-US" sz="1500" b="1" dirty="0">
                <a:solidFill>
                  <a:schemeClr val="tx1"/>
                </a:solidFill>
              </a:rPr>
              <a:t>와 동일한 역할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9AA5A6-9EEB-4409-BFA8-075F0949ED0F}"/>
              </a:ext>
            </a:extLst>
          </p:cNvPr>
          <p:cNvSpPr/>
          <p:nvPr/>
        </p:nvSpPr>
        <p:spPr>
          <a:xfrm>
            <a:off x="4800600" y="3596413"/>
            <a:ext cx="2886161" cy="278249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패키지</a:t>
            </a:r>
            <a:r>
              <a:rPr lang="en-US" altLang="ko-KR" sz="1500" b="1" dirty="0">
                <a:solidFill>
                  <a:schemeClr val="tx1"/>
                </a:solidFill>
              </a:rPr>
              <a:t>, </a:t>
            </a:r>
            <a:r>
              <a:rPr lang="ko-KR" altLang="en-US" sz="1500" b="1" dirty="0">
                <a:solidFill>
                  <a:schemeClr val="tx1"/>
                </a:solidFill>
              </a:rPr>
              <a:t>디렉토리 및 파일 관리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이미지 뷰어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F1F83F-FF9A-45CC-AA99-6C70895AD18B}"/>
              </a:ext>
            </a:extLst>
          </p:cNvPr>
          <p:cNvSpPr/>
          <p:nvPr/>
        </p:nvSpPr>
        <p:spPr>
          <a:xfrm>
            <a:off x="4800600" y="1988840"/>
            <a:ext cx="2886161" cy="1584176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R Object </a:t>
            </a:r>
            <a:r>
              <a:rPr lang="ko-KR" altLang="en-US" sz="1500" b="1" dirty="0">
                <a:solidFill>
                  <a:schemeClr val="tx1"/>
                </a:solidFill>
              </a:rPr>
              <a:t>뷰어</a:t>
            </a:r>
          </a:p>
        </p:txBody>
      </p:sp>
    </p:spTree>
    <p:extLst>
      <p:ext uri="{BB962C8B-B14F-4D97-AF65-F5344CB8AC3E}">
        <p14:creationId xmlns:p14="http://schemas.microsoft.com/office/powerpoint/2010/main" val="2366734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R Studio </a:t>
            </a:r>
            <a:r>
              <a:rPr lang="ko-KR" altLang="en-US" sz="2300" dirty="0"/>
              <a:t>실행 화면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7265E1C-0E7B-4255-B49D-36E19881A040}"/>
              </a:ext>
            </a:extLst>
          </p:cNvPr>
          <p:cNvGrpSpPr/>
          <p:nvPr/>
        </p:nvGrpSpPr>
        <p:grpSpPr>
          <a:xfrm>
            <a:off x="796641" y="1668827"/>
            <a:ext cx="3199295" cy="2480651"/>
            <a:chOff x="1457238" y="1583495"/>
            <a:chExt cx="6229523" cy="483021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75878F0-C501-4BA5-97A9-29650E749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7238" y="1583495"/>
              <a:ext cx="6229523" cy="4830212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20440AF-0C2E-4101-9064-715E49C377A9}"/>
                </a:ext>
              </a:extLst>
            </p:cNvPr>
            <p:cNvSpPr/>
            <p:nvPr/>
          </p:nvSpPr>
          <p:spPr>
            <a:xfrm>
              <a:off x="1457238" y="1988840"/>
              <a:ext cx="3330786" cy="2543561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>
                  <a:solidFill>
                    <a:schemeClr val="tx1"/>
                  </a:solidFill>
                </a:rPr>
                <a:t>프로그램 에디터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8C34B58-0022-44A4-A094-7E75C04E019B}"/>
                </a:ext>
              </a:extLst>
            </p:cNvPr>
            <p:cNvSpPr/>
            <p:nvPr/>
          </p:nvSpPr>
          <p:spPr>
            <a:xfrm>
              <a:off x="1457238" y="4555798"/>
              <a:ext cx="3338136" cy="1823106"/>
            </a:xfrm>
            <a:prstGeom prst="rect">
              <a:avLst/>
            </a:prstGeom>
            <a:solidFill>
              <a:srgbClr val="92D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R console -&gt; R GUI</a:t>
              </a:r>
              <a:r>
                <a:rPr lang="ko-KR" altLang="en-US" sz="1500" b="1" dirty="0">
                  <a:solidFill>
                    <a:schemeClr val="tx1"/>
                  </a:solidFill>
                </a:rPr>
                <a:t>와 동일한 역할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69AA5A6-9EEB-4409-BFA8-075F0949ED0F}"/>
                </a:ext>
              </a:extLst>
            </p:cNvPr>
            <p:cNvSpPr/>
            <p:nvPr/>
          </p:nvSpPr>
          <p:spPr>
            <a:xfrm>
              <a:off x="4800600" y="3596413"/>
              <a:ext cx="2886161" cy="2782491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>
                  <a:solidFill>
                    <a:schemeClr val="tx1"/>
                  </a:solidFill>
                </a:rPr>
                <a:t>패키지</a:t>
              </a:r>
              <a:r>
                <a:rPr lang="en-US" altLang="ko-KR" sz="15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1500" b="1" dirty="0">
                  <a:solidFill>
                    <a:schemeClr val="tx1"/>
                  </a:solidFill>
                </a:rPr>
                <a:t>디렉토리 및 파일 관리</a:t>
              </a:r>
              <a:endParaRPr lang="en-US" altLang="ko-KR" sz="15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500" b="1" dirty="0">
                  <a:solidFill>
                    <a:schemeClr val="tx1"/>
                  </a:solidFill>
                </a:rPr>
                <a:t>이미지 뷰어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8F1F83F-FF9A-45CC-AA99-6C70895AD18B}"/>
                </a:ext>
              </a:extLst>
            </p:cNvPr>
            <p:cNvSpPr/>
            <p:nvPr/>
          </p:nvSpPr>
          <p:spPr>
            <a:xfrm>
              <a:off x="4800600" y="1988840"/>
              <a:ext cx="2886161" cy="1584176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R Object </a:t>
              </a:r>
              <a:r>
                <a:rPr lang="ko-KR" altLang="en-US" sz="1500" b="1" dirty="0">
                  <a:solidFill>
                    <a:schemeClr val="tx1"/>
                  </a:solidFill>
                </a:rPr>
                <a:t>뷰어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4A3EF7D-46EE-4ADA-912C-B001FF8BA870}"/>
              </a:ext>
            </a:extLst>
          </p:cNvPr>
          <p:cNvSpPr txBox="1"/>
          <p:nvPr/>
        </p:nvSpPr>
        <p:spPr>
          <a:xfrm>
            <a:off x="4067944" y="1907540"/>
            <a:ext cx="41044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프로그램 에디터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명령어나 메모를 자유롭게 기록할 수 있는 문서 스크립트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 console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</a:t>
            </a:r>
            <a:r>
              <a:rPr lang="ko-KR" altLang="en-US" dirty="0"/>
              <a:t> </a:t>
            </a:r>
            <a:r>
              <a:rPr lang="en-US" altLang="ko-KR" dirty="0"/>
              <a:t>GUI</a:t>
            </a:r>
            <a:r>
              <a:rPr lang="ko-KR" altLang="en-US" dirty="0"/>
              <a:t>의 콘솔 창과 같은 기능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 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분석 과정 중 생성한 데이터를 보여주는 기능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패키지</a:t>
            </a:r>
            <a:r>
              <a:rPr lang="en-US" altLang="ko-KR" dirty="0"/>
              <a:t>, </a:t>
            </a:r>
            <a:r>
              <a:rPr lang="ko-KR" altLang="en-US" dirty="0"/>
              <a:t>디렉토리 및 파일 관리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윈도우의 파일 탐색기</a:t>
            </a:r>
            <a:r>
              <a:rPr lang="en-US" altLang="ko-KR" dirty="0"/>
              <a:t>, </a:t>
            </a:r>
            <a:r>
              <a:rPr lang="ko-KR" altLang="en-US" dirty="0"/>
              <a:t>맥의 파인더와 같은 기능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488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7" name="TextBox 2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06    07    08    09    10	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3113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패키지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5536" y="3429000"/>
            <a:ext cx="13681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150" dirty="0"/>
              <a:t>- </a:t>
            </a:r>
            <a:r>
              <a:rPr lang="ko-KR" altLang="en-US" sz="1000" b="1" spc="-150" dirty="0"/>
              <a:t>패키지란</a:t>
            </a:r>
            <a:r>
              <a:rPr lang="en-US" altLang="ko-KR" sz="1000" b="1" spc="-150" dirty="0"/>
              <a:t>?</a:t>
            </a:r>
          </a:p>
          <a:p>
            <a:endParaRPr lang="en-US" altLang="ko-KR" sz="1000" b="1" spc="-150" dirty="0"/>
          </a:p>
          <a:p>
            <a:r>
              <a:rPr lang="en-US" altLang="ko-KR" sz="1000" b="1" spc="-150" dirty="0"/>
              <a:t>- </a:t>
            </a:r>
            <a:r>
              <a:rPr lang="ko-KR" altLang="en-US" sz="1000" b="1" spc="-150" dirty="0"/>
              <a:t>주로 사용하는 패키지</a:t>
            </a:r>
            <a:endParaRPr lang="en-US" altLang="ko-KR" sz="1000" b="1" spc="-150" dirty="0"/>
          </a:p>
          <a:p>
            <a:pPr>
              <a:buFontTx/>
              <a:buChar char="-"/>
            </a:pPr>
            <a:endParaRPr lang="en-US" altLang="ko-KR" sz="1000" b="1" spc="-150" dirty="0"/>
          </a:p>
          <a:p>
            <a:r>
              <a:rPr lang="en-US" altLang="ko-KR" sz="1000" b="1" spc="-150" dirty="0"/>
              <a:t>- </a:t>
            </a:r>
            <a:r>
              <a:rPr lang="ko-KR" altLang="en-US" sz="1000" b="1" spc="-150" dirty="0"/>
              <a:t>패키지 설치 및 사용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37" name="직사각형 36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38" name="직사각형 37"/>
          <p:cNvSpPr/>
          <p:nvPr/>
        </p:nvSpPr>
        <p:spPr>
          <a:xfrm>
            <a:off x="558011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40" name="TextBox 39"/>
          <p:cNvSpPr txBox="1"/>
          <p:nvPr/>
        </p:nvSpPr>
        <p:spPr>
          <a:xfrm>
            <a:off x="2123728" y="3429000"/>
            <a:ext cx="13681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150" dirty="0"/>
              <a:t>- </a:t>
            </a:r>
            <a:r>
              <a:rPr lang="ko-KR" altLang="en-US" sz="1000" b="1" spc="-150" dirty="0"/>
              <a:t>연산자</a:t>
            </a:r>
          </a:p>
          <a:p>
            <a:endParaRPr lang="en-US" altLang="ko-KR" sz="1000" b="1" spc="-150" dirty="0"/>
          </a:p>
          <a:p>
            <a:r>
              <a:rPr lang="en-US" altLang="ko-KR" sz="1000" b="1" spc="-150" dirty="0"/>
              <a:t>- </a:t>
            </a:r>
            <a:r>
              <a:rPr lang="ko-KR" altLang="en-US" sz="1000" b="1" spc="-150" dirty="0"/>
              <a:t>내장 함수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51920" y="3429000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b="1" spc="-150" dirty="0"/>
              <a:t>기본 함수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580112" y="3429000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150" dirty="0"/>
              <a:t>- </a:t>
            </a:r>
            <a:r>
              <a:rPr lang="en-US" altLang="ko-KR" sz="1000" b="1" spc="-150" dirty="0" err="1"/>
              <a:t>dplyr</a:t>
            </a:r>
            <a:r>
              <a:rPr lang="en-US" altLang="ko-KR" sz="1000" b="1" spc="-150" dirty="0"/>
              <a:t> </a:t>
            </a:r>
            <a:r>
              <a:rPr lang="ko-KR" altLang="en-US" sz="1000" b="1" spc="-150" dirty="0"/>
              <a:t>패키지</a:t>
            </a:r>
          </a:p>
          <a:p>
            <a:endParaRPr lang="ko-KR" altLang="en-US" sz="1000" b="1" spc="-150" dirty="0"/>
          </a:p>
        </p:txBody>
      </p:sp>
      <p:sp>
        <p:nvSpPr>
          <p:cNvPr id="44" name="TextBox 43"/>
          <p:cNvSpPr txBox="1"/>
          <p:nvPr/>
        </p:nvSpPr>
        <p:spPr>
          <a:xfrm>
            <a:off x="2051720" y="2843644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50" dirty="0">
                <a:solidFill>
                  <a:schemeClr val="bg1"/>
                </a:solidFill>
                <a:latin typeface="+mj-ea"/>
              </a:rPr>
              <a:t>데이터 프레임</a:t>
            </a:r>
          </a:p>
          <a:p>
            <a:pPr algn="ctr"/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707904" y="2843644"/>
            <a:ext cx="16561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spc="-150" dirty="0">
                <a:solidFill>
                  <a:schemeClr val="bg1"/>
                </a:solidFill>
                <a:latin typeface="+mj-ea"/>
              </a:rPr>
              <a:t>데이터 분석 기초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292080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데이터 가공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FBFCC44-369A-4094-9234-725116FDCF52}"/>
              </a:ext>
            </a:extLst>
          </p:cNvPr>
          <p:cNvCxnSpPr/>
          <p:nvPr/>
        </p:nvCxnSpPr>
        <p:spPr>
          <a:xfrm>
            <a:off x="7380312" y="2701243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6740AC8-C75B-4E9A-B2FD-98416C7F2078}"/>
              </a:ext>
            </a:extLst>
          </p:cNvPr>
          <p:cNvSpPr/>
          <p:nvPr/>
        </p:nvSpPr>
        <p:spPr>
          <a:xfrm>
            <a:off x="7308304" y="3277307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7E7018-E07A-421D-A079-FD97CE003298}"/>
              </a:ext>
            </a:extLst>
          </p:cNvPr>
          <p:cNvSpPr txBox="1"/>
          <p:nvPr/>
        </p:nvSpPr>
        <p:spPr>
          <a:xfrm>
            <a:off x="7308304" y="3421323"/>
            <a:ext cx="13681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b="1" spc="-150" dirty="0" err="1"/>
              <a:t>결측치</a:t>
            </a:r>
            <a:endParaRPr lang="en-US" altLang="ko-KR" sz="1000" b="1" spc="-150" dirty="0"/>
          </a:p>
          <a:p>
            <a:pPr marL="171450" indent="-171450">
              <a:buFontTx/>
              <a:buChar char="-"/>
            </a:pPr>
            <a:endParaRPr lang="en-US" altLang="ko-KR" sz="1000" b="1" spc="-150" dirty="0"/>
          </a:p>
          <a:p>
            <a:pPr marL="171450" indent="-171450">
              <a:buFontTx/>
              <a:buChar char="-"/>
            </a:pPr>
            <a:r>
              <a:rPr lang="ko-KR" altLang="en-US" sz="1000" b="1" spc="-150" dirty="0"/>
              <a:t>이상치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FEECD5-E87D-42ED-945F-3D5B19C025EA}"/>
              </a:ext>
            </a:extLst>
          </p:cNvPr>
          <p:cNvSpPr txBox="1"/>
          <p:nvPr/>
        </p:nvSpPr>
        <p:spPr>
          <a:xfrm>
            <a:off x="7020272" y="2845259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데이터 정제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50745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변수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</p:spTree>
    <p:extLst>
      <p:ext uri="{BB962C8B-B14F-4D97-AF65-F5344CB8AC3E}">
        <p14:creationId xmlns:p14="http://schemas.microsoft.com/office/powerpoint/2010/main" val="12547283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</a:t>
            </a:r>
            <a:r>
              <a:rPr lang="ko-KR" altLang="en-US" dirty="0"/>
              <a:t>에서 연산을 수행하다 보면 연산의 중간 결과를 저장해둘 필요가 있다</a:t>
            </a:r>
            <a:r>
              <a:rPr lang="en-US" altLang="ko-KR" dirty="0"/>
              <a:t>. </a:t>
            </a:r>
            <a:r>
              <a:rPr lang="ko-KR" altLang="en-US" dirty="0"/>
              <a:t>이 때 이용할 수 있는 것이 변수이다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변수는 데이터를 저장해 두는 공간이라고 생각하면 쉽다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변수는 사실 데이터를 저장해 두는 공간에 라벨을 붙여 두는 것이다</a:t>
            </a:r>
            <a:r>
              <a:rPr lang="en-US" altLang="ko-KR" dirty="0"/>
              <a:t>. </a:t>
            </a:r>
            <a:r>
              <a:rPr lang="ko-KR" altLang="en-US" dirty="0"/>
              <a:t>다시 그 데이터가 필요할 때 라벨을 이용하여 데이터가 저장된 공간에 가서 그 데이터 값을 가져와 이용하면 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1986353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변수의 이름은 자유롭게 만들어도 되지만</a:t>
            </a:r>
            <a:r>
              <a:rPr lang="en-US" altLang="ko-KR" dirty="0"/>
              <a:t>, </a:t>
            </a:r>
            <a:r>
              <a:rPr lang="ko-KR" altLang="en-US" dirty="0"/>
              <a:t>몇 가지 유의 사항이 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영문자로 시작해야 한다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숫자로 시작할 수 없다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특수문자를 사용할 수 없다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변수 이름에는 공백이 존재하면 안 된다</a:t>
            </a:r>
            <a:r>
              <a:rPr lang="en-US" altLang="ko-KR" dirty="0"/>
              <a:t>.(</a:t>
            </a:r>
            <a:r>
              <a:rPr lang="ko-KR" altLang="en-US" dirty="0"/>
              <a:t>공백은 </a:t>
            </a:r>
            <a:r>
              <a:rPr lang="en-US" altLang="ko-KR" dirty="0"/>
              <a:t>_</a:t>
            </a:r>
            <a:r>
              <a:rPr lang="ko-KR" altLang="en-US" dirty="0"/>
              <a:t>로 표시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대소문자를 구분하기 때문에 보통의 경우 소문자로만 변수 이름을 지정한다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22419705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변수를 선언 </a:t>
            </a:r>
            <a:r>
              <a:rPr lang="ko-KR" altLang="en-US" dirty="0" err="1"/>
              <a:t>할때는</a:t>
            </a:r>
            <a:r>
              <a:rPr lang="ko-KR" altLang="en-US" dirty="0"/>
              <a:t> </a:t>
            </a:r>
            <a:r>
              <a:rPr lang="en-US" altLang="ko-KR" dirty="0"/>
              <a:t>&lt;- </a:t>
            </a:r>
            <a:r>
              <a:rPr lang="ko-KR" altLang="en-US" dirty="0"/>
              <a:t>이라는 연산자를 사용한다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a &lt;- 1 </a:t>
            </a:r>
            <a:r>
              <a:rPr lang="ko-KR" altLang="en-US" dirty="0"/>
              <a:t>은 </a:t>
            </a:r>
            <a:r>
              <a:rPr lang="en-US" altLang="ko-KR" dirty="0"/>
              <a:t>‘</a:t>
            </a:r>
            <a:r>
              <a:rPr lang="ko-KR" altLang="en-US" dirty="0"/>
              <a:t>변수 </a:t>
            </a:r>
            <a:r>
              <a:rPr lang="en-US" altLang="ko-KR" dirty="0"/>
              <a:t>a</a:t>
            </a:r>
            <a:r>
              <a:rPr lang="ko-KR" altLang="en-US" dirty="0"/>
              <a:t>에 </a:t>
            </a:r>
            <a:r>
              <a:rPr lang="en-US" altLang="ko-KR" dirty="0"/>
              <a:t>1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넣어라</a:t>
            </a:r>
            <a:r>
              <a:rPr lang="en-US" altLang="ko-KR" dirty="0"/>
              <a:t>’ </a:t>
            </a:r>
            <a:r>
              <a:rPr lang="ko-KR" altLang="en-US" dirty="0"/>
              <a:t>라는 뜻이다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 선언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0ACFAA-7542-4FCE-AFD6-87D186786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243" y="2708920"/>
            <a:ext cx="2057514" cy="117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092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선언한 변수를 이용하여 연산에 사용이 가능하다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 선언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193EF9-560C-4A50-A1AD-4818E672B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779" y="2852936"/>
            <a:ext cx="1744442" cy="209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3474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선언한 변수를 이용하여 연산에 사용이 가능하다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 선언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193EF9-560C-4A50-A1AD-4818E672B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779" y="2852936"/>
            <a:ext cx="1744442" cy="209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7906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상수형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벡터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배열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행렬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리스트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데이터프레임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함수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 데이터 객체의 타입</a:t>
            </a:r>
          </a:p>
        </p:txBody>
      </p:sp>
    </p:spTree>
    <p:extLst>
      <p:ext uri="{BB962C8B-B14F-4D97-AF65-F5344CB8AC3E}">
        <p14:creationId xmlns:p14="http://schemas.microsoft.com/office/powerpoint/2010/main" val="29123889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상수형 데이터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 데이터 객체의 타입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9861F5C-1A72-4AA1-9157-8D3597448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834" y="2537032"/>
            <a:ext cx="2068332" cy="277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953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상수형 데이터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NULL : </a:t>
            </a:r>
            <a:r>
              <a:rPr lang="ko-KR" altLang="en-US" dirty="0"/>
              <a:t>데이터의 값이 존재하지 않는다는 의미이다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NA : missing value, </a:t>
            </a:r>
            <a:r>
              <a:rPr lang="ko-KR" altLang="en-US" dirty="0"/>
              <a:t>결측 값</a:t>
            </a:r>
            <a:r>
              <a:rPr lang="en-US" altLang="ko-KR" dirty="0"/>
              <a:t>, </a:t>
            </a:r>
            <a:r>
              <a:rPr lang="ko-KR" altLang="en-US" dirty="0"/>
              <a:t>손실된 값으로 값이 없음을 의미한다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NaN</a:t>
            </a:r>
            <a:r>
              <a:rPr lang="en-US" altLang="ko-KR" dirty="0"/>
              <a:t>(not a number) :</a:t>
            </a:r>
            <a:r>
              <a:rPr lang="ko-KR" altLang="en-US" dirty="0"/>
              <a:t>수학적으로 정의되지 않은 값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Inf, -Inf :</a:t>
            </a:r>
            <a:r>
              <a:rPr lang="ko-KR" altLang="en-US" dirty="0"/>
              <a:t>무한대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 데이터 객체의 타입</a:t>
            </a:r>
          </a:p>
        </p:txBody>
      </p:sp>
    </p:spTree>
    <p:extLst>
      <p:ext uri="{BB962C8B-B14F-4D97-AF65-F5344CB8AC3E}">
        <p14:creationId xmlns:p14="http://schemas.microsoft.com/office/powerpoint/2010/main" val="17040814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벡터 데이터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벡터가 </a:t>
            </a:r>
            <a:r>
              <a:rPr lang="en-US" altLang="ko-KR" dirty="0"/>
              <a:t>R</a:t>
            </a:r>
            <a:r>
              <a:rPr lang="ko-KR" altLang="en-US" dirty="0"/>
              <a:t>에서 가장 일반적이고 기본이 되는 자료구조다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벡터는 </a:t>
            </a:r>
            <a:r>
              <a:rPr lang="en-US" altLang="ko-KR" dirty="0"/>
              <a:t>character, logical, integer, numeric</a:t>
            </a:r>
            <a:r>
              <a:rPr lang="ko-KR" altLang="en-US" dirty="0"/>
              <a:t>을 요소로 갖는 집합</a:t>
            </a:r>
            <a:r>
              <a:rPr lang="en-US" altLang="ko-KR" dirty="0"/>
              <a:t>(collection)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한 벡터 내의 타입은 항상 같아야 한다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벡터를 만드는 가장 간단한 방법이 </a:t>
            </a:r>
            <a:r>
              <a:rPr lang="en-US" altLang="ko-KR" dirty="0"/>
              <a:t>c()</a:t>
            </a:r>
            <a:r>
              <a:rPr lang="ko-KR" altLang="en-US" dirty="0"/>
              <a:t>함수 이다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 데이터 객체의 타입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02FFC9-FA24-4AA1-916F-9F4C589C6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653" y="3861048"/>
            <a:ext cx="4020693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4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7" name="TextBox 2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	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3112" y="2843644"/>
            <a:ext cx="151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>
                <a:solidFill>
                  <a:schemeClr val="bg1"/>
                </a:solidFill>
                <a:latin typeface="+mj-ea"/>
              </a:rPr>
              <a:t>데이터 시각화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5536" y="3429000"/>
            <a:ext cx="13681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b="1" spc="-150" dirty="0"/>
              <a:t>ggplot2</a:t>
            </a:r>
            <a:r>
              <a:rPr lang="ko-KR" altLang="en-US" sz="1000" b="1" spc="-150" dirty="0"/>
              <a:t> 패키지</a:t>
            </a:r>
            <a:endParaRPr lang="en-US" altLang="ko-KR" sz="1000" b="1" spc="-150" dirty="0"/>
          </a:p>
          <a:p>
            <a:pPr marL="171450" indent="-171450">
              <a:buFontTx/>
              <a:buChar char="-"/>
            </a:pPr>
            <a:endParaRPr lang="en-US" altLang="ko-KR" sz="1000" b="1" spc="-150" dirty="0"/>
          </a:p>
          <a:p>
            <a:pPr marL="171450" indent="-171450">
              <a:buFontTx/>
              <a:buChar char="-"/>
            </a:pPr>
            <a:endParaRPr lang="ko-KR" altLang="en-US" sz="1000" b="1" spc="-150" dirty="0"/>
          </a:p>
        </p:txBody>
      </p:sp>
    </p:spTree>
    <p:extLst>
      <p:ext uri="{BB962C8B-B14F-4D97-AF65-F5344CB8AC3E}">
        <p14:creationId xmlns:p14="http://schemas.microsoft.com/office/powerpoint/2010/main" val="33923859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배열 데이터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벡터와 행렬의 값을 나타낸다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한가지 형태의 자료형의 값으로 구성되어 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문자와 숫자를 혼합에서 사용하면 에러가 발생한다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차원 배열은 벡터</a:t>
            </a:r>
            <a:r>
              <a:rPr lang="en-US" altLang="ko-KR" dirty="0"/>
              <a:t>,  2</a:t>
            </a:r>
            <a:r>
              <a:rPr lang="ko-KR" altLang="en-US" dirty="0"/>
              <a:t>차원 배열은 행렬이라 한다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배열의 생성은 </a:t>
            </a:r>
            <a:r>
              <a:rPr lang="en-US" altLang="ko-KR" dirty="0"/>
              <a:t>dim(), array()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 데이터 객체의 타입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2B187E2-556D-490C-807B-025C0EFA3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3861048"/>
            <a:ext cx="3811922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107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행렬 데이터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표형식의 데이터를 분석함수를 통해 사용하기 위해 행렬화 해서 사용한다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행렬은 </a:t>
            </a:r>
            <a:r>
              <a:rPr lang="en-US" altLang="ko-KR" dirty="0" err="1"/>
              <a:t>metrix</a:t>
            </a:r>
            <a:r>
              <a:rPr lang="en-US" altLang="ko-KR" dirty="0"/>
              <a:t>()</a:t>
            </a:r>
            <a:r>
              <a:rPr lang="ko-KR" altLang="en-US" dirty="0"/>
              <a:t>함수를 이용하여 생성한다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 데이터 객체의 타입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2C8732-84D5-4890-9FB9-26669F88B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834" y="3212976"/>
            <a:ext cx="4692332" cy="124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662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리스트 데이터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여러 데이터 타입을 가지는 데이터 구조이다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리스트요소에 이름을 부여할 수 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list()</a:t>
            </a:r>
            <a:r>
              <a:rPr lang="ko-KR" altLang="en-US" dirty="0"/>
              <a:t>함수로 리스트를 생성한다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 데이터 객체의 타입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4BFE66-1FD6-49E8-9F6E-5ABED487B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090867"/>
            <a:ext cx="5727100" cy="300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88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데이터프레임 데이터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동일한 속성들을 가지는 </a:t>
            </a:r>
            <a:r>
              <a:rPr lang="ko-KR" altLang="en-US" dirty="0" err="1"/>
              <a:t>여러개체들로</a:t>
            </a:r>
            <a:r>
              <a:rPr lang="ko-KR" altLang="en-US" dirty="0"/>
              <a:t> 구성되며</a:t>
            </a:r>
            <a:r>
              <a:rPr lang="en-US" altLang="ko-KR" dirty="0"/>
              <a:t>, </a:t>
            </a:r>
            <a:r>
              <a:rPr lang="ko-KR" altLang="en-US" dirty="0"/>
              <a:t>각 속성들의 데이터 유형은 서로 다를 수 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 프레임은 </a:t>
            </a:r>
            <a:r>
              <a:rPr lang="en-US" altLang="ko-KR" dirty="0" err="1"/>
              <a:t>data.frame</a:t>
            </a:r>
            <a:r>
              <a:rPr lang="en-US" altLang="ko-KR" dirty="0"/>
              <a:t>() </a:t>
            </a:r>
            <a:r>
              <a:rPr lang="ko-KR" altLang="en-US" dirty="0"/>
              <a:t>함수로 생성한다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 데이터 객체의 타입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60C3F8-1B4D-4FDA-A546-B5FFF4A94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988" y="3446802"/>
            <a:ext cx="6894023" cy="129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930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연산자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</p:spTree>
    <p:extLst>
      <p:ext uri="{BB962C8B-B14F-4D97-AF65-F5344CB8AC3E}">
        <p14:creationId xmlns:p14="http://schemas.microsoft.com/office/powerpoint/2010/main" val="6741096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산술 연산자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연산자</a:t>
            </a:r>
          </a:p>
        </p:txBody>
      </p:sp>
      <p:graphicFrame>
        <p:nvGraphicFramePr>
          <p:cNvPr id="2" name="표 6">
            <a:extLst>
              <a:ext uri="{FF2B5EF4-FFF2-40B4-BE49-F238E27FC236}">
                <a16:creationId xmlns:a16="http://schemas.microsoft.com/office/drawing/2014/main" id="{4071F344-12A1-4A62-AA65-917019C04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303954"/>
              </p:ext>
            </p:extLst>
          </p:nvPr>
        </p:nvGraphicFramePr>
        <p:xfrm>
          <a:off x="1487996" y="2213572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985633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847825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6770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6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덧셈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a+b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7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뺄셈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a-b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1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곱셈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a*b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793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나눗셈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a/b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5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^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지수 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a^2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9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a%%b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18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%/%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a%/%b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873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820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산술 연산자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연산자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C2B86C-1E21-4B01-9111-2F28B3D43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908" y="2204864"/>
            <a:ext cx="1656184" cy="403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173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비교 연산자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비교 연산자는 조건에 대하여 참</a:t>
            </a:r>
            <a:r>
              <a:rPr lang="en-US" altLang="ko-KR" dirty="0"/>
              <a:t>, </a:t>
            </a:r>
            <a:r>
              <a:rPr lang="ko-KR" altLang="en-US" dirty="0"/>
              <a:t>거짓으로 결과 값을 출력한다</a:t>
            </a:r>
            <a:r>
              <a:rPr lang="en-US" altLang="ko-KR" dirty="0"/>
              <a:t>. (TRUE, FALSE)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연산자</a:t>
            </a:r>
          </a:p>
        </p:txBody>
      </p:sp>
      <p:graphicFrame>
        <p:nvGraphicFramePr>
          <p:cNvPr id="2" name="표 6">
            <a:extLst>
              <a:ext uri="{FF2B5EF4-FFF2-40B4-BE49-F238E27FC236}">
                <a16:creationId xmlns:a16="http://schemas.microsoft.com/office/drawing/2014/main" id="{4071F344-12A1-4A62-AA65-917019C04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69812"/>
              </p:ext>
            </p:extLst>
          </p:nvPr>
        </p:nvGraphicFramePr>
        <p:xfrm>
          <a:off x="1487996" y="2777336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985633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847825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6770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6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==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같다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a==b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7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!=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다르다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a!=b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1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크다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a&gt;b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793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크거나 같다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a&gt;=b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5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a&lt;b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9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작거나 같다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a&lt;=b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184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3333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비교 연산자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연산자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8DE2A9-52D4-4F9F-BC08-18D689B85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412" y="2070287"/>
            <a:ext cx="1345176" cy="428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1158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논리 연산자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연산자</a:t>
            </a:r>
          </a:p>
        </p:txBody>
      </p:sp>
      <p:graphicFrame>
        <p:nvGraphicFramePr>
          <p:cNvPr id="2" name="표 6">
            <a:extLst>
              <a:ext uri="{FF2B5EF4-FFF2-40B4-BE49-F238E27FC236}">
                <a16:creationId xmlns:a16="http://schemas.microsoft.com/office/drawing/2014/main" id="{4071F344-12A1-4A62-AA65-917019C04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498620"/>
              </p:ext>
            </p:extLst>
          </p:nvPr>
        </p:nvGraphicFramePr>
        <p:xfrm>
          <a:off x="1487996" y="2213572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820">
                  <a:extLst>
                    <a:ext uri="{9D8B030D-6E8A-4147-A177-3AD203B41FA5}">
                      <a16:colId xmlns:a16="http://schemas.microsoft.com/office/drawing/2014/main" val="1898563365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684782555"/>
                    </a:ext>
                  </a:extLst>
                </a:gridCol>
                <a:gridCol w="1571836">
                  <a:extLst>
                    <a:ext uri="{9D8B030D-6E8A-4147-A177-3AD203B41FA5}">
                      <a16:colId xmlns:a16="http://schemas.microsoft.com/office/drawing/2014/main" val="76770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6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!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!a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7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a|b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1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||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or(</a:t>
                      </a:r>
                      <a:r>
                        <a:rPr lang="ko-KR" altLang="en-US" dirty="0"/>
                        <a:t>객체의 첫 요소만 비교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a||b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793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&amp;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a&amp;b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5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&amp;&amp;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and(</a:t>
                      </a:r>
                      <a:r>
                        <a:rPr lang="ko-KR" altLang="en-US" dirty="0"/>
                        <a:t>객체의 첫 요소만 비교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a&amp;&amp;2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94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004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 dirty="0">
                <a:solidFill>
                  <a:schemeClr val="bg1"/>
                </a:solidFill>
                <a:latin typeface="+mj-ea"/>
                <a:ea typeface="+mj-ea"/>
              </a:rPr>
              <a:t>R</a:t>
            </a:r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 소개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</p:spTree>
    <p:extLst>
      <p:ext uri="{BB962C8B-B14F-4D97-AF65-F5344CB8AC3E}">
        <p14:creationId xmlns:p14="http://schemas.microsoft.com/office/powerpoint/2010/main" val="11927766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논리 연산자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연산자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3B748F-4FCF-4078-A3F7-05A17AF5B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747867"/>
            <a:ext cx="1664227" cy="17628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0744DE2-21E9-43E7-9647-0C475163F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747866"/>
            <a:ext cx="5171182" cy="248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036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행렬곱</a:t>
            </a:r>
            <a:r>
              <a:rPr lang="ko-KR" altLang="en-US" dirty="0"/>
              <a:t> </a:t>
            </a:r>
            <a:r>
              <a:rPr lang="en-US" altLang="ko-KR" dirty="0"/>
              <a:t>%*%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하나는 행렬 형태를 따라야 하며 기본적인 행렬 곱이 가능한 형태여야 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연산자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D21B92-E6FF-47DD-B4A1-B10D5F50E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548" y="3071507"/>
            <a:ext cx="4930904" cy="203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1468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포함 여부 </a:t>
            </a:r>
            <a:r>
              <a:rPr lang="en-US" altLang="ko-KR" dirty="0"/>
              <a:t>%in%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에 포함이 되어 있는지 확인한다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연산자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F501E2-2EEE-4156-9832-55D320289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839" y="2996952"/>
            <a:ext cx="4234322" cy="145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226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연산자 생성 </a:t>
            </a:r>
            <a:r>
              <a:rPr lang="en-US" altLang="ko-KR" dirty="0"/>
              <a:t>%</a:t>
            </a:r>
            <a:r>
              <a:rPr lang="ko-KR" altLang="en-US" dirty="0"/>
              <a:t>이름</a:t>
            </a:r>
            <a:r>
              <a:rPr lang="en-US" altLang="ko-KR" dirty="0"/>
              <a:t>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</a:t>
            </a:r>
            <a:r>
              <a:rPr lang="ko-KR" altLang="en-US" dirty="0"/>
              <a:t>에서는 연산자를 만들어서 사용이 가능하다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연산자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954206-AE57-4559-AF05-DE0D75E7D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274" y="3068960"/>
            <a:ext cx="5599451" cy="159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311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내장 함수 종류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내장 함수</a:t>
            </a: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89B3563E-8C39-42DC-9B4E-4131C5BD6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19169"/>
              </p:ext>
            </p:extLst>
          </p:nvPr>
        </p:nvGraphicFramePr>
        <p:xfrm>
          <a:off x="1524000" y="234888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val="4247107094"/>
                    </a:ext>
                  </a:extLst>
                </a:gridCol>
                <a:gridCol w="4632176">
                  <a:extLst>
                    <a:ext uri="{9D8B030D-6E8A-4147-A177-3AD203B41FA5}">
                      <a16:colId xmlns:a16="http://schemas.microsoft.com/office/drawing/2014/main" val="4032103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 </a:t>
                      </a:r>
                      <a:r>
                        <a:rPr lang="ko-KR" altLang="en-US" dirty="0"/>
                        <a:t>내장 함수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15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제곱근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sqrt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94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지수 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37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 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57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최대값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max, </a:t>
                      </a:r>
                      <a:r>
                        <a:rPr lang="en-US" altLang="ko-KR" dirty="0" err="1"/>
                        <a:t>pmax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77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최소값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min, </a:t>
                      </a:r>
                      <a:r>
                        <a:rPr lang="en-US" altLang="ko-KR" dirty="0" err="1"/>
                        <a:t>pmin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44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평균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mean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616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4494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내장 함수 종류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내장 함수</a:t>
            </a: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89B3563E-8C39-42DC-9B4E-4131C5BD6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026874"/>
              </p:ext>
            </p:extLst>
          </p:nvPr>
        </p:nvGraphicFramePr>
        <p:xfrm>
          <a:off x="1524000" y="234888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val="4247107094"/>
                    </a:ext>
                  </a:extLst>
                </a:gridCol>
                <a:gridCol w="4632176">
                  <a:extLst>
                    <a:ext uri="{9D8B030D-6E8A-4147-A177-3AD203B41FA5}">
                      <a16:colId xmlns:a16="http://schemas.microsoft.com/office/drawing/2014/main" val="4032103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 </a:t>
                      </a:r>
                      <a:r>
                        <a:rPr lang="ko-KR" altLang="en-US" dirty="0"/>
                        <a:t>내장 함수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15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절대값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abs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94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난수 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runif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37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삼각 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sin, cos, tan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57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올림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ceiling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77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반올림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round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44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버림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trunc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616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4162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내장 함수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26729D-BF01-4DB8-AB6F-6457C1108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027788"/>
            <a:ext cx="2376264" cy="32517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CE3BDEB-CA8D-4783-A46B-46F40F8D3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2027772"/>
            <a:ext cx="1560639" cy="322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34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 err="1">
                <a:solidFill>
                  <a:schemeClr val="bg1"/>
                </a:solidFill>
                <a:latin typeface="+mj-ea"/>
                <a:ea typeface="+mj-ea"/>
              </a:rPr>
              <a:t>제어문</a:t>
            </a:r>
            <a:endParaRPr lang="ko-KR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</p:spTree>
    <p:extLst>
      <p:ext uri="{BB962C8B-B14F-4D97-AF65-F5344CB8AC3E}">
        <p14:creationId xmlns:p14="http://schemas.microsoft.com/office/powerpoint/2010/main" val="42094654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if</a:t>
            </a:r>
            <a:r>
              <a:rPr lang="ko-KR" altLang="en-US" dirty="0"/>
              <a:t>문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/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조건문은 </a:t>
            </a:r>
            <a:r>
              <a:rPr lang="en-US" altLang="ko-KR" dirty="0"/>
              <a:t>if </a:t>
            </a:r>
            <a:r>
              <a:rPr lang="ko-KR" altLang="en-US" dirty="0"/>
              <a:t>뒤 조건식이 참이면 실행할 코드를 실행하고</a:t>
            </a:r>
            <a:r>
              <a:rPr lang="en-US" altLang="ko-KR" dirty="0"/>
              <a:t>, </a:t>
            </a:r>
          </a:p>
          <a:p>
            <a:pPr lvl="1"/>
            <a:r>
              <a:rPr lang="ko-KR" altLang="en-US" dirty="0"/>
              <a:t>거짓이라면 코드를 실행하지 않는다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제어문</a:t>
            </a:r>
            <a:endParaRPr lang="ko-KR" altLang="en-US" sz="23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D5F9926-1BE2-440B-8A70-E6EB283D4CC5}"/>
              </a:ext>
            </a:extLst>
          </p:cNvPr>
          <p:cNvGrpSpPr/>
          <p:nvPr/>
        </p:nvGrpSpPr>
        <p:grpSpPr>
          <a:xfrm>
            <a:off x="3095837" y="2132856"/>
            <a:ext cx="2952326" cy="2320786"/>
            <a:chOff x="3671900" y="1288234"/>
            <a:chExt cx="2952326" cy="2320786"/>
          </a:xfrm>
        </p:grpSpPr>
        <p:sp>
          <p:nvSpPr>
            <p:cNvPr id="11" name="다이아몬드 10">
              <a:extLst>
                <a:ext uri="{FF2B5EF4-FFF2-40B4-BE49-F238E27FC236}">
                  <a16:creationId xmlns:a16="http://schemas.microsoft.com/office/drawing/2014/main" id="{700387D8-25F6-488D-9B23-72C653A7FE1A}"/>
                </a:ext>
              </a:extLst>
            </p:cNvPr>
            <p:cNvSpPr/>
            <p:nvPr/>
          </p:nvSpPr>
          <p:spPr>
            <a:xfrm>
              <a:off x="3671900" y="1628800"/>
              <a:ext cx="1800200" cy="64807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if </a:t>
              </a:r>
              <a:r>
                <a:rPr lang="ko-KR" altLang="en-US" sz="1300" dirty="0" err="1"/>
                <a:t>조건식</a:t>
              </a:r>
              <a:endParaRPr lang="ko-KR" altLang="en-US" sz="1300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5A87F9F-F506-4216-8C93-DB90A2ECBA6F}"/>
                </a:ext>
              </a:extLst>
            </p:cNvPr>
            <p:cNvCxnSpPr/>
            <p:nvPr/>
          </p:nvCxnSpPr>
          <p:spPr>
            <a:xfrm>
              <a:off x="4563839" y="1288234"/>
              <a:ext cx="0" cy="34056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B28DC33E-6864-4ED4-A064-DBF258486EB3}"/>
                </a:ext>
              </a:extLst>
            </p:cNvPr>
            <p:cNvCxnSpPr/>
            <p:nvPr/>
          </p:nvCxnSpPr>
          <p:spPr>
            <a:xfrm>
              <a:off x="4572000" y="2276872"/>
              <a:ext cx="0" cy="13321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모서리가 둥근 직사각형 21">
              <a:extLst>
                <a:ext uri="{FF2B5EF4-FFF2-40B4-BE49-F238E27FC236}">
                  <a16:creationId xmlns:a16="http://schemas.microsoft.com/office/drawing/2014/main" id="{376952C8-C7D3-45A8-BE8A-B766363B4821}"/>
                </a:ext>
              </a:extLst>
            </p:cNvPr>
            <p:cNvSpPr/>
            <p:nvPr/>
          </p:nvSpPr>
          <p:spPr>
            <a:xfrm>
              <a:off x="3671900" y="2708920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/>
                <a:t>실행할 코드</a:t>
              </a:r>
            </a:p>
          </p:txBody>
        </p:sp>
        <p:cxnSp>
          <p:nvCxnSpPr>
            <p:cNvPr id="15" name="꺾인 연결선 25">
              <a:extLst>
                <a:ext uri="{FF2B5EF4-FFF2-40B4-BE49-F238E27FC236}">
                  <a16:creationId xmlns:a16="http://schemas.microsoft.com/office/drawing/2014/main" id="{99E437D0-6140-4AF1-8C42-FAEC4A021F42}"/>
                </a:ext>
              </a:extLst>
            </p:cNvPr>
            <p:cNvCxnSpPr>
              <a:stCxn id="11" idx="3"/>
            </p:cNvCxnSpPr>
            <p:nvPr/>
          </p:nvCxnSpPr>
          <p:spPr>
            <a:xfrm>
              <a:off x="5472100" y="1952836"/>
              <a:ext cx="540060" cy="1260140"/>
            </a:xfrm>
            <a:prstGeom prst="bentConnector2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CB70AA91-5D6B-4336-890A-96D6AC604406}"/>
                </a:ext>
              </a:extLst>
            </p:cNvPr>
            <p:cNvCxnSpPr/>
            <p:nvPr/>
          </p:nvCxnSpPr>
          <p:spPr>
            <a:xfrm flipH="1">
              <a:off x="4572000" y="3221228"/>
              <a:ext cx="144016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A10118-E1EE-48F5-866D-CE452A4CDD3B}"/>
                </a:ext>
              </a:extLst>
            </p:cNvPr>
            <p:cNvSpPr txBox="1"/>
            <p:nvPr/>
          </p:nvSpPr>
          <p:spPr>
            <a:xfrm>
              <a:off x="4535997" y="2344524"/>
              <a:ext cx="32403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참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9EDC057-F389-4276-9198-F3D96DC74DCB}"/>
                </a:ext>
              </a:extLst>
            </p:cNvPr>
            <p:cNvSpPr txBox="1"/>
            <p:nvPr/>
          </p:nvSpPr>
          <p:spPr>
            <a:xfrm>
              <a:off x="6012159" y="1927718"/>
              <a:ext cx="61206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/>
                <a:t>거짓</a:t>
              </a:r>
              <a:endParaRPr lang="ko-KR" alt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687874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if</a:t>
            </a:r>
            <a:r>
              <a:rPr lang="ko-KR" altLang="en-US" dirty="0"/>
              <a:t>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제어문</a:t>
            </a:r>
            <a:endParaRPr lang="ko-KR" altLang="en-US" sz="23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EBBEEDC-B694-4D51-9ECE-FB501B404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530" y="2276872"/>
            <a:ext cx="2641470" cy="202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19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</a:t>
            </a:r>
            <a:r>
              <a:rPr lang="ko-KR" altLang="en-US" dirty="0"/>
              <a:t>은 통계 계산과 그래픽을 위한 프로그래밍 언어이자 소프트웨어 환경이다</a:t>
            </a:r>
            <a:r>
              <a:rPr lang="en-US" altLang="ko-KR" dirty="0"/>
              <a:t>. R</a:t>
            </a:r>
            <a:r>
              <a:rPr lang="ko-KR" altLang="en-US" dirty="0"/>
              <a:t>은 </a:t>
            </a:r>
            <a:r>
              <a:rPr lang="en-US" altLang="ko-KR" dirty="0"/>
              <a:t>1960</a:t>
            </a:r>
            <a:r>
              <a:rPr lang="ko-KR" altLang="en-US" dirty="0"/>
              <a:t>년대와 </a:t>
            </a:r>
            <a:r>
              <a:rPr lang="en-US" altLang="ko-KR" dirty="0"/>
              <a:t>1970</a:t>
            </a:r>
            <a:r>
              <a:rPr lang="ko-KR" altLang="en-US" dirty="0"/>
              <a:t>년대 </a:t>
            </a:r>
            <a:r>
              <a:rPr lang="en-US" altLang="ko-KR" dirty="0"/>
              <a:t>Bell </a:t>
            </a:r>
            <a:r>
              <a:rPr lang="ko-KR" altLang="en-US" dirty="0"/>
              <a:t>연구소에서 개발된 </a:t>
            </a:r>
            <a:r>
              <a:rPr lang="en-US" altLang="ko-KR" dirty="0"/>
              <a:t>S</a:t>
            </a:r>
            <a:r>
              <a:rPr lang="ko-KR" altLang="en-US" dirty="0"/>
              <a:t>라는 데이터 처리 언어에 기반을 두고 있다</a:t>
            </a:r>
            <a:r>
              <a:rPr lang="en-US" altLang="ko-KR" dirty="0"/>
              <a:t>. 1990</a:t>
            </a:r>
            <a:r>
              <a:rPr lang="ko-KR" altLang="en-US" dirty="0"/>
              <a:t>년대 중반 뉴질랜드 오클랜드 대학의 로스 </a:t>
            </a:r>
            <a:r>
              <a:rPr lang="ko-KR" altLang="en-US" dirty="0" err="1"/>
              <a:t>이하카와</a:t>
            </a:r>
            <a:r>
              <a:rPr lang="ko-KR" altLang="en-US" dirty="0"/>
              <a:t> 로버트 젠틀맨에 의해 시작되어 현재는 </a:t>
            </a:r>
            <a:r>
              <a:rPr lang="en-US" altLang="ko-KR" dirty="0"/>
              <a:t>R</a:t>
            </a:r>
            <a:r>
              <a:rPr lang="ko-KR" altLang="en-US" dirty="0"/>
              <a:t>의 핵심 기능은 </a:t>
            </a:r>
            <a:r>
              <a:rPr lang="en-US" altLang="ko-KR" dirty="0"/>
              <a:t>R </a:t>
            </a:r>
            <a:r>
              <a:rPr lang="ko-KR" altLang="en-US" dirty="0"/>
              <a:t>코어 팀이</a:t>
            </a:r>
            <a:r>
              <a:rPr lang="en-US" altLang="ko-KR" dirty="0"/>
              <a:t>, </a:t>
            </a:r>
            <a:r>
              <a:rPr lang="ko-KR" altLang="en-US" dirty="0"/>
              <a:t>다양한 추가 기능은 자발적 기여자들에 의해 개발되고 있다</a:t>
            </a:r>
            <a:r>
              <a:rPr lang="en-US" altLang="ko-KR" dirty="0"/>
              <a:t>. R</a:t>
            </a:r>
            <a:r>
              <a:rPr lang="ko-KR" altLang="en-US" dirty="0"/>
              <a:t>은 </a:t>
            </a:r>
            <a:r>
              <a:rPr lang="en-US" altLang="ko-KR" dirty="0"/>
              <a:t>GPL </a:t>
            </a:r>
            <a:r>
              <a:rPr lang="ko-KR" altLang="en-US" dirty="0"/>
              <a:t>하에 배포되는 공개 소프트웨어로 누구나 자유롭게 이용할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</a:t>
            </a:r>
            <a:r>
              <a:rPr lang="ko-KR" altLang="en-US" dirty="0"/>
              <a:t>은 빅데이터 분석에 널리 사용되고 있으며</a:t>
            </a:r>
            <a:r>
              <a:rPr lang="en-US" altLang="ko-KR" dirty="0"/>
              <a:t>, </a:t>
            </a:r>
            <a:r>
              <a:rPr lang="ko-KR" altLang="en-US" dirty="0"/>
              <a:t>패키지 개발이 용이하여 통계 분석가들 사이에서 통계 소프트웨어 개발에 많이 쓰이고 있다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R </a:t>
            </a:r>
            <a:r>
              <a:rPr lang="ko-KR" altLang="en-US" sz="2300" dirty="0"/>
              <a:t>이란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if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제어문</a:t>
            </a:r>
            <a:endParaRPr lang="ko-KR" altLang="en-US" sz="23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30AD222-7C4C-461A-9D90-99E4C9329F9D}"/>
              </a:ext>
            </a:extLst>
          </p:cNvPr>
          <p:cNvGrpSpPr/>
          <p:nvPr/>
        </p:nvGrpSpPr>
        <p:grpSpPr>
          <a:xfrm>
            <a:off x="3095837" y="2216762"/>
            <a:ext cx="2952326" cy="3338635"/>
            <a:chOff x="3671900" y="1602533"/>
            <a:chExt cx="2952326" cy="3338635"/>
          </a:xfrm>
        </p:grpSpPr>
        <p:sp>
          <p:nvSpPr>
            <p:cNvPr id="11" name="다이아몬드 10">
              <a:extLst>
                <a:ext uri="{FF2B5EF4-FFF2-40B4-BE49-F238E27FC236}">
                  <a16:creationId xmlns:a16="http://schemas.microsoft.com/office/drawing/2014/main" id="{4A6FB87D-117D-4AA9-9076-112861D91045}"/>
                </a:ext>
              </a:extLst>
            </p:cNvPr>
            <p:cNvSpPr/>
            <p:nvPr/>
          </p:nvSpPr>
          <p:spPr>
            <a:xfrm>
              <a:off x="3671900" y="2312876"/>
              <a:ext cx="1800200" cy="64807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</a:t>
              </a:r>
              <a:r>
                <a:rPr lang="ko-KR" altLang="en-US" sz="1200" dirty="0"/>
                <a:t>는</a:t>
              </a:r>
              <a:r>
                <a:rPr lang="en-US" altLang="ko-KR" sz="1200" dirty="0"/>
                <a:t> 5</a:t>
              </a:r>
              <a:r>
                <a:rPr lang="ko-KR" altLang="en-US" sz="1200" dirty="0"/>
                <a:t>보다 큰가</a:t>
              </a:r>
              <a:r>
                <a:rPr lang="en-US" altLang="ko-KR" sz="1200" dirty="0"/>
                <a:t>?</a:t>
              </a:r>
              <a:endParaRPr lang="ko-KR" altLang="en-US" sz="1200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298DEFE2-FDAA-4BFA-8726-0D75EFBE3089}"/>
                </a:ext>
              </a:extLst>
            </p:cNvPr>
            <p:cNvCxnSpPr/>
            <p:nvPr/>
          </p:nvCxnSpPr>
          <p:spPr>
            <a:xfrm>
              <a:off x="4563839" y="1972310"/>
              <a:ext cx="0" cy="34056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F562A097-7CF7-4852-9C12-97C612AB3E5D}"/>
                </a:ext>
              </a:extLst>
            </p:cNvPr>
            <p:cNvCxnSpPr/>
            <p:nvPr/>
          </p:nvCxnSpPr>
          <p:spPr>
            <a:xfrm>
              <a:off x="4572000" y="2960948"/>
              <a:ext cx="0" cy="198022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모서리가 둥근 직사각형 21">
              <a:extLst>
                <a:ext uri="{FF2B5EF4-FFF2-40B4-BE49-F238E27FC236}">
                  <a16:creationId xmlns:a16="http://schemas.microsoft.com/office/drawing/2014/main" id="{598C35EC-2408-473B-8FFA-ACEDAF23B556}"/>
                </a:ext>
              </a:extLst>
            </p:cNvPr>
            <p:cNvSpPr/>
            <p:nvPr/>
          </p:nvSpPr>
          <p:spPr>
            <a:xfrm>
              <a:off x="3671900" y="3392996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“5</a:t>
              </a:r>
              <a:r>
                <a:rPr lang="ko-KR" altLang="en-US" sz="1100" dirty="0"/>
                <a:t>보다 크다</a:t>
              </a:r>
              <a:r>
                <a:rPr lang="en-US" altLang="ko-KR" sz="1100" dirty="0"/>
                <a:t>“ </a:t>
              </a:r>
              <a:r>
                <a:rPr lang="ko-KR" altLang="en-US" sz="1100" dirty="0"/>
                <a:t>출력</a:t>
              </a:r>
            </a:p>
          </p:txBody>
        </p:sp>
        <p:cxnSp>
          <p:nvCxnSpPr>
            <p:cNvPr id="15" name="꺾인 연결선 25">
              <a:extLst>
                <a:ext uri="{FF2B5EF4-FFF2-40B4-BE49-F238E27FC236}">
                  <a16:creationId xmlns:a16="http://schemas.microsoft.com/office/drawing/2014/main" id="{E7C7624B-7228-462D-87A6-58B3E0916D14}"/>
                </a:ext>
              </a:extLst>
            </p:cNvPr>
            <p:cNvCxnSpPr>
              <a:stCxn id="11" idx="3"/>
            </p:cNvCxnSpPr>
            <p:nvPr/>
          </p:nvCxnSpPr>
          <p:spPr>
            <a:xfrm>
              <a:off x="5472100" y="2636912"/>
              <a:ext cx="540060" cy="1260140"/>
            </a:xfrm>
            <a:prstGeom prst="bentConnector2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AB361580-EAE6-4323-96B8-AA39295345C1}"/>
                </a:ext>
              </a:extLst>
            </p:cNvPr>
            <p:cNvCxnSpPr/>
            <p:nvPr/>
          </p:nvCxnSpPr>
          <p:spPr>
            <a:xfrm flipH="1">
              <a:off x="4572000" y="3905304"/>
              <a:ext cx="144016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F87BB65-20A9-4B48-B328-751468F3BBE5}"/>
                </a:ext>
              </a:extLst>
            </p:cNvPr>
            <p:cNvSpPr txBox="1"/>
            <p:nvPr/>
          </p:nvSpPr>
          <p:spPr>
            <a:xfrm>
              <a:off x="4535997" y="3028600"/>
              <a:ext cx="32403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참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344160-0C0C-4C1C-A050-1B011D3385F5}"/>
                </a:ext>
              </a:extLst>
            </p:cNvPr>
            <p:cNvSpPr txBox="1"/>
            <p:nvPr/>
          </p:nvSpPr>
          <p:spPr>
            <a:xfrm>
              <a:off x="6012159" y="2611794"/>
              <a:ext cx="61206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/>
                <a:t>거짓</a:t>
              </a:r>
              <a:endParaRPr lang="ko-KR" altLang="en-US" sz="1300" dirty="0"/>
            </a:p>
          </p:txBody>
        </p:sp>
        <p:sp>
          <p:nvSpPr>
            <p:cNvPr id="19" name="모서리가 둥근 직사각형 17">
              <a:extLst>
                <a:ext uri="{FF2B5EF4-FFF2-40B4-BE49-F238E27FC236}">
                  <a16:creationId xmlns:a16="http://schemas.microsoft.com/office/drawing/2014/main" id="{31499112-BC5D-432F-9B0F-A265215F98C6}"/>
                </a:ext>
              </a:extLst>
            </p:cNvPr>
            <p:cNvSpPr/>
            <p:nvPr/>
          </p:nvSpPr>
          <p:spPr>
            <a:xfrm>
              <a:off x="3671900" y="1602533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변수 </a:t>
              </a:r>
              <a:r>
                <a:rPr lang="en-US" altLang="ko-KR" sz="1300" dirty="0"/>
                <a:t>a</a:t>
              </a:r>
              <a:r>
                <a:rPr lang="ko-KR" altLang="en-US" sz="1300" dirty="0"/>
                <a:t>에 </a:t>
              </a:r>
              <a:r>
                <a:rPr lang="en-US" altLang="ko-KR" sz="1300" dirty="0"/>
                <a:t>10</a:t>
              </a:r>
              <a:r>
                <a:rPr lang="ko-KR" altLang="en-US" sz="1300" dirty="0"/>
                <a:t>를</a:t>
              </a:r>
              <a:r>
                <a:rPr lang="en-US" altLang="ko-KR" sz="1300" dirty="0"/>
                <a:t> </a:t>
              </a:r>
              <a:r>
                <a:rPr lang="ko-KR" altLang="en-US" sz="1300" dirty="0"/>
                <a:t>대입</a:t>
              </a: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9FA4B216-25D5-4FBD-89D3-255A6AE8031C}"/>
                </a:ext>
              </a:extLst>
            </p:cNvPr>
            <p:cNvSpPr/>
            <p:nvPr/>
          </p:nvSpPr>
          <p:spPr>
            <a:xfrm>
              <a:off x="3671900" y="4280899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프로그램 종료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4005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if ~ else </a:t>
            </a:r>
            <a:r>
              <a:rPr lang="ko-KR" altLang="en-US" dirty="0"/>
              <a:t>문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if~ else</a:t>
            </a:r>
            <a:r>
              <a:rPr lang="ko-KR" altLang="en-US" dirty="0"/>
              <a:t>문은 조건식이 참인 경우 실행할 코드와 거짓인 경우 실행할 코드를 작성한다</a:t>
            </a:r>
            <a:r>
              <a:rPr lang="en-US" altLang="ko-KR" dirty="0"/>
              <a:t>. 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제어문</a:t>
            </a:r>
            <a:endParaRPr lang="ko-KR" altLang="en-US" sz="23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454CF2C-B8A5-4106-B031-6D29FF09D68F}"/>
              </a:ext>
            </a:extLst>
          </p:cNvPr>
          <p:cNvGrpSpPr/>
          <p:nvPr/>
        </p:nvGrpSpPr>
        <p:grpSpPr>
          <a:xfrm>
            <a:off x="2584790" y="2188334"/>
            <a:ext cx="3974420" cy="2320786"/>
            <a:chOff x="3671900" y="1288234"/>
            <a:chExt cx="3974420" cy="2320786"/>
          </a:xfrm>
        </p:grpSpPr>
        <p:sp>
          <p:nvSpPr>
            <p:cNvPr id="22" name="다이아몬드 21">
              <a:extLst>
                <a:ext uri="{FF2B5EF4-FFF2-40B4-BE49-F238E27FC236}">
                  <a16:creationId xmlns:a16="http://schemas.microsoft.com/office/drawing/2014/main" id="{D643B3EC-F837-4BE6-971F-2FD7EA6819A2}"/>
                </a:ext>
              </a:extLst>
            </p:cNvPr>
            <p:cNvSpPr/>
            <p:nvPr/>
          </p:nvSpPr>
          <p:spPr>
            <a:xfrm>
              <a:off x="3671900" y="1628800"/>
              <a:ext cx="1800200" cy="64807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if </a:t>
              </a:r>
              <a:r>
                <a:rPr lang="ko-KR" altLang="en-US" sz="1300" dirty="0" err="1"/>
                <a:t>조건식</a:t>
              </a:r>
              <a:endParaRPr lang="ko-KR" altLang="en-US" sz="1300" dirty="0"/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CB03DF68-2E57-494B-AB7F-A2B0FB261AAB}"/>
                </a:ext>
              </a:extLst>
            </p:cNvPr>
            <p:cNvCxnSpPr/>
            <p:nvPr/>
          </p:nvCxnSpPr>
          <p:spPr>
            <a:xfrm>
              <a:off x="4563839" y="1288234"/>
              <a:ext cx="0" cy="34056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B8B5F7AF-B092-4C4C-9E1A-343B54DADB22}"/>
                </a:ext>
              </a:extLst>
            </p:cNvPr>
            <p:cNvCxnSpPr/>
            <p:nvPr/>
          </p:nvCxnSpPr>
          <p:spPr>
            <a:xfrm>
              <a:off x="4572000" y="2276872"/>
              <a:ext cx="0" cy="13321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모서리가 둥근 직사각형 21">
              <a:extLst>
                <a:ext uri="{FF2B5EF4-FFF2-40B4-BE49-F238E27FC236}">
                  <a16:creationId xmlns:a16="http://schemas.microsoft.com/office/drawing/2014/main" id="{86A27A1B-17F5-4A48-AD6F-E4C7D4F4DEB1}"/>
                </a:ext>
              </a:extLst>
            </p:cNvPr>
            <p:cNvSpPr/>
            <p:nvPr/>
          </p:nvSpPr>
          <p:spPr>
            <a:xfrm>
              <a:off x="3671900" y="2708920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실행할 코드</a:t>
              </a:r>
              <a:r>
                <a:rPr lang="en-US" altLang="ko-KR" sz="1300" dirty="0"/>
                <a:t>1</a:t>
              </a:r>
              <a:endParaRPr lang="ko-KR" altLang="en-US" sz="1300" dirty="0"/>
            </a:p>
          </p:txBody>
        </p:sp>
        <p:cxnSp>
          <p:nvCxnSpPr>
            <p:cNvPr id="26" name="꺾인 연결선 25">
              <a:extLst>
                <a:ext uri="{FF2B5EF4-FFF2-40B4-BE49-F238E27FC236}">
                  <a16:creationId xmlns:a16="http://schemas.microsoft.com/office/drawing/2014/main" id="{A1096D13-F741-4098-AA8B-2AAF49D9F277}"/>
                </a:ext>
              </a:extLst>
            </p:cNvPr>
            <p:cNvCxnSpPr>
              <a:stCxn id="22" idx="3"/>
            </p:cNvCxnSpPr>
            <p:nvPr/>
          </p:nvCxnSpPr>
          <p:spPr>
            <a:xfrm>
              <a:off x="5472100" y="1952836"/>
              <a:ext cx="1260140" cy="1268392"/>
            </a:xfrm>
            <a:prstGeom prst="bentConnector2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691D213-1097-4C63-BCD0-E6BE958A94D5}"/>
                </a:ext>
              </a:extLst>
            </p:cNvPr>
            <p:cNvCxnSpPr/>
            <p:nvPr/>
          </p:nvCxnSpPr>
          <p:spPr>
            <a:xfrm flipH="1">
              <a:off x="4572000" y="3221228"/>
              <a:ext cx="216024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C22741-F7BA-4954-B34E-124D2D0B22C5}"/>
                </a:ext>
              </a:extLst>
            </p:cNvPr>
            <p:cNvSpPr txBox="1"/>
            <p:nvPr/>
          </p:nvSpPr>
          <p:spPr>
            <a:xfrm>
              <a:off x="4535997" y="2344524"/>
              <a:ext cx="32403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참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CEBA55C-E0DF-46E9-A8A5-E061B22183CE}"/>
                </a:ext>
              </a:extLst>
            </p:cNvPr>
            <p:cNvSpPr txBox="1"/>
            <p:nvPr/>
          </p:nvSpPr>
          <p:spPr>
            <a:xfrm>
              <a:off x="6732240" y="1927718"/>
              <a:ext cx="61206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거짓</a:t>
              </a:r>
            </a:p>
          </p:txBody>
        </p:sp>
        <p:sp>
          <p:nvSpPr>
            <p:cNvPr id="30" name="모서리가 둥근 직사각형 19">
              <a:extLst>
                <a:ext uri="{FF2B5EF4-FFF2-40B4-BE49-F238E27FC236}">
                  <a16:creationId xmlns:a16="http://schemas.microsoft.com/office/drawing/2014/main" id="{1153A2F6-1BAF-4EDD-A359-62FBF799C829}"/>
                </a:ext>
              </a:extLst>
            </p:cNvPr>
            <p:cNvSpPr/>
            <p:nvPr/>
          </p:nvSpPr>
          <p:spPr>
            <a:xfrm>
              <a:off x="5846120" y="2708920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실행할 코드</a:t>
              </a:r>
              <a:r>
                <a:rPr lang="en-US" altLang="ko-KR" sz="1300" dirty="0"/>
                <a:t>2</a:t>
              </a:r>
              <a:endParaRPr lang="ko-KR" alt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76478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if ~ else </a:t>
            </a:r>
            <a:r>
              <a:rPr lang="ko-KR" altLang="en-US" dirty="0"/>
              <a:t>문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제어문</a:t>
            </a:r>
            <a:endParaRPr lang="ko-KR" altLang="en-US" sz="23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A8F140-D30F-45E2-8EB8-914B7DC70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386" y="2348880"/>
            <a:ext cx="2920104" cy="298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242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if ~ else </a:t>
            </a:r>
            <a:r>
              <a:rPr lang="ko-KR" altLang="en-US" dirty="0"/>
              <a:t>문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제어문</a:t>
            </a:r>
            <a:endParaRPr lang="ko-KR" altLang="en-US" sz="23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95723B9-55EF-42F5-8FB0-28D3383337EF}"/>
              </a:ext>
            </a:extLst>
          </p:cNvPr>
          <p:cNvGrpSpPr/>
          <p:nvPr/>
        </p:nvGrpSpPr>
        <p:grpSpPr>
          <a:xfrm>
            <a:off x="2555776" y="2394621"/>
            <a:ext cx="4032448" cy="3338635"/>
            <a:chOff x="2915816" y="1602533"/>
            <a:chExt cx="4032448" cy="3338635"/>
          </a:xfrm>
        </p:grpSpPr>
        <p:sp>
          <p:nvSpPr>
            <p:cNvPr id="11" name="다이아몬드 10">
              <a:extLst>
                <a:ext uri="{FF2B5EF4-FFF2-40B4-BE49-F238E27FC236}">
                  <a16:creationId xmlns:a16="http://schemas.microsoft.com/office/drawing/2014/main" id="{4759F99B-408C-4E70-85D1-32111B0F747C}"/>
                </a:ext>
              </a:extLst>
            </p:cNvPr>
            <p:cNvSpPr/>
            <p:nvPr/>
          </p:nvSpPr>
          <p:spPr>
            <a:xfrm>
              <a:off x="2915816" y="2312876"/>
              <a:ext cx="1800200" cy="64807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</a:t>
              </a:r>
              <a:r>
                <a:rPr lang="ko-KR" altLang="en-US" sz="1200" dirty="0"/>
                <a:t>는</a:t>
              </a:r>
              <a:r>
                <a:rPr lang="en-US" altLang="ko-KR" sz="1200" dirty="0"/>
                <a:t> 5</a:t>
              </a:r>
              <a:r>
                <a:rPr lang="ko-KR" altLang="en-US" sz="1200" dirty="0"/>
                <a:t>보다 큰가</a:t>
              </a:r>
              <a:r>
                <a:rPr lang="en-US" altLang="ko-KR" sz="1200" dirty="0"/>
                <a:t>?</a:t>
              </a:r>
              <a:endParaRPr lang="ko-KR" altLang="en-US" sz="1200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6B1CEEB-36F5-4D86-A261-8C5E4BBF0632}"/>
                </a:ext>
              </a:extLst>
            </p:cNvPr>
            <p:cNvCxnSpPr/>
            <p:nvPr/>
          </p:nvCxnSpPr>
          <p:spPr>
            <a:xfrm>
              <a:off x="3807755" y="1972310"/>
              <a:ext cx="0" cy="34056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6403875C-9EE8-46B6-B35D-9533C0FB8FB3}"/>
                </a:ext>
              </a:extLst>
            </p:cNvPr>
            <p:cNvCxnSpPr/>
            <p:nvPr/>
          </p:nvCxnSpPr>
          <p:spPr>
            <a:xfrm>
              <a:off x="3815916" y="2960948"/>
              <a:ext cx="0" cy="198022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모서리가 둥근 직사각형 21">
              <a:extLst>
                <a:ext uri="{FF2B5EF4-FFF2-40B4-BE49-F238E27FC236}">
                  <a16:creationId xmlns:a16="http://schemas.microsoft.com/office/drawing/2014/main" id="{171B2438-E47A-4F9E-AAE7-B4F9DFDD5172}"/>
                </a:ext>
              </a:extLst>
            </p:cNvPr>
            <p:cNvSpPr/>
            <p:nvPr/>
          </p:nvSpPr>
          <p:spPr>
            <a:xfrm>
              <a:off x="2915816" y="3392996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“5</a:t>
              </a:r>
              <a:r>
                <a:rPr lang="ko-KR" altLang="en-US" sz="1100" dirty="0"/>
                <a:t>보다 크다</a:t>
              </a:r>
              <a:r>
                <a:rPr lang="en-US" altLang="ko-KR" sz="1100" dirty="0"/>
                <a:t>“ </a:t>
              </a:r>
              <a:r>
                <a:rPr lang="ko-KR" altLang="en-US" sz="1100" dirty="0"/>
                <a:t>출력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47C64826-4D54-4682-86BF-11E27CB5411B}"/>
                </a:ext>
              </a:extLst>
            </p:cNvPr>
            <p:cNvCxnSpPr/>
            <p:nvPr/>
          </p:nvCxnSpPr>
          <p:spPr>
            <a:xfrm flipH="1">
              <a:off x="3815916" y="3905304"/>
              <a:ext cx="2196244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5B873D-A639-49AD-960D-1898B5E25551}"/>
                </a:ext>
              </a:extLst>
            </p:cNvPr>
            <p:cNvSpPr txBox="1"/>
            <p:nvPr/>
          </p:nvSpPr>
          <p:spPr>
            <a:xfrm>
              <a:off x="3779913" y="3028600"/>
              <a:ext cx="32403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참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1B54E5D-5023-4A09-B2F5-9EFA970A2AAC}"/>
                </a:ext>
              </a:extLst>
            </p:cNvPr>
            <p:cNvSpPr txBox="1"/>
            <p:nvPr/>
          </p:nvSpPr>
          <p:spPr>
            <a:xfrm>
              <a:off x="6012160" y="2611794"/>
              <a:ext cx="61206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거짓</a:t>
              </a: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3EC65702-904B-4791-8936-10CBA72CE0A5}"/>
                </a:ext>
              </a:extLst>
            </p:cNvPr>
            <p:cNvSpPr/>
            <p:nvPr/>
          </p:nvSpPr>
          <p:spPr>
            <a:xfrm>
              <a:off x="2915816" y="1602533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변수 </a:t>
              </a:r>
              <a:r>
                <a:rPr lang="en-US" altLang="ko-KR" sz="1300" dirty="0"/>
                <a:t>a</a:t>
              </a:r>
              <a:r>
                <a:rPr lang="ko-KR" altLang="en-US" sz="1300" dirty="0"/>
                <a:t>에 </a:t>
              </a:r>
              <a:r>
                <a:rPr lang="en-US" altLang="ko-KR" sz="1300" dirty="0"/>
                <a:t>10</a:t>
              </a:r>
              <a:r>
                <a:rPr lang="ko-KR" altLang="en-US" sz="1300" dirty="0"/>
                <a:t>를</a:t>
              </a:r>
              <a:r>
                <a:rPr lang="en-US" altLang="ko-KR" sz="1300" dirty="0"/>
                <a:t> </a:t>
              </a:r>
              <a:r>
                <a:rPr lang="ko-KR" altLang="en-US" sz="1300" dirty="0"/>
                <a:t>대입</a:t>
              </a:r>
            </a:p>
          </p:txBody>
        </p:sp>
        <p:sp>
          <p:nvSpPr>
            <p:cNvPr id="19" name="모서리가 둥근 직사각형 19">
              <a:extLst>
                <a:ext uri="{FF2B5EF4-FFF2-40B4-BE49-F238E27FC236}">
                  <a16:creationId xmlns:a16="http://schemas.microsoft.com/office/drawing/2014/main" id="{D11E2327-EB88-4501-AE69-F8C9849D5F91}"/>
                </a:ext>
              </a:extLst>
            </p:cNvPr>
            <p:cNvSpPr/>
            <p:nvPr/>
          </p:nvSpPr>
          <p:spPr>
            <a:xfrm>
              <a:off x="2915816" y="4280899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프로그램 종료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7AF29A3-0730-4712-B9D9-75B8B858C59F}"/>
                </a:ext>
              </a:extLst>
            </p:cNvPr>
            <p:cNvCxnSpPr>
              <a:stCxn id="11" idx="3"/>
            </p:cNvCxnSpPr>
            <p:nvPr/>
          </p:nvCxnSpPr>
          <p:spPr>
            <a:xfrm>
              <a:off x="4716016" y="2636912"/>
              <a:ext cx="129614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4C708DC-0885-43F7-9051-94FA6022AA34}"/>
                </a:ext>
              </a:extLst>
            </p:cNvPr>
            <p:cNvCxnSpPr/>
            <p:nvPr/>
          </p:nvCxnSpPr>
          <p:spPr>
            <a:xfrm>
              <a:off x="6012160" y="2636912"/>
              <a:ext cx="0" cy="126839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모서리가 둥근 직사각형 24">
              <a:extLst>
                <a:ext uri="{FF2B5EF4-FFF2-40B4-BE49-F238E27FC236}">
                  <a16:creationId xmlns:a16="http://schemas.microsoft.com/office/drawing/2014/main" id="{DE4BCAEB-0104-47F4-99F1-BFABB55A179A}"/>
                </a:ext>
              </a:extLst>
            </p:cNvPr>
            <p:cNvSpPr/>
            <p:nvPr/>
          </p:nvSpPr>
          <p:spPr>
            <a:xfrm>
              <a:off x="5148064" y="3392996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“5</a:t>
              </a:r>
              <a:r>
                <a:rPr lang="ko-KR" altLang="en-US" sz="1100" dirty="0"/>
                <a:t>보다 작다</a:t>
              </a:r>
              <a:r>
                <a:rPr lang="en-US" altLang="ko-KR" sz="1100" dirty="0"/>
                <a:t>“ </a:t>
              </a:r>
              <a:r>
                <a:rPr lang="ko-KR" altLang="en-US" sz="1100" dirty="0"/>
                <a:t>출력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44747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which</a:t>
            </a:r>
            <a:r>
              <a:rPr lang="ko-KR" altLang="en-US" dirty="0"/>
              <a:t> 문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벡터를 대상으로 특정 데이터 값을 검색하는 용도로 사용되는 함수이다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조건식이 만족하는 경우에 그 값에 해당하는 </a:t>
            </a:r>
            <a:r>
              <a:rPr lang="en-US" altLang="ko-KR" dirty="0"/>
              <a:t>index </a:t>
            </a:r>
            <a:r>
              <a:rPr lang="ko-KR" altLang="en-US" dirty="0"/>
              <a:t>값을 출력하고</a:t>
            </a:r>
            <a:r>
              <a:rPr lang="en-US" altLang="ko-KR" dirty="0"/>
              <a:t>, </a:t>
            </a:r>
            <a:r>
              <a:rPr lang="ko-KR" altLang="en-US" dirty="0"/>
              <a:t>조건식이 거짓이라면 </a:t>
            </a:r>
            <a:r>
              <a:rPr lang="en-US" altLang="ko-KR" dirty="0"/>
              <a:t>0</a:t>
            </a:r>
            <a:r>
              <a:rPr lang="ko-KR" altLang="en-US" dirty="0"/>
              <a:t>을 출력한다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제어문</a:t>
            </a:r>
            <a:endParaRPr lang="ko-KR" altLang="en-US" sz="23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8588DB-8C02-4326-A448-914491419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419" y="3686114"/>
            <a:ext cx="4918061" cy="168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885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for</a:t>
            </a:r>
            <a:r>
              <a:rPr lang="ko-KR" altLang="en-US" dirty="0"/>
              <a:t> 문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백터</a:t>
            </a:r>
            <a:r>
              <a:rPr lang="ko-KR" altLang="en-US" dirty="0"/>
              <a:t> 원소의 </a:t>
            </a:r>
            <a:r>
              <a:rPr lang="ko-KR" altLang="en-US" dirty="0" err="1"/>
              <a:t>갯수</a:t>
            </a:r>
            <a:r>
              <a:rPr lang="ko-KR" altLang="en-US" dirty="0"/>
              <a:t> 만큼 반복하여 코드를 실행한다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제어문</a:t>
            </a:r>
            <a:endParaRPr lang="ko-KR" altLang="en-US" sz="23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33FB4E-3315-412E-B64A-162401D1D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282" y="2636912"/>
            <a:ext cx="1853435" cy="334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785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while</a:t>
            </a:r>
            <a:r>
              <a:rPr lang="ko-KR" altLang="en-US" dirty="0"/>
              <a:t> 문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while </a:t>
            </a:r>
            <a:r>
              <a:rPr lang="ko-KR" altLang="en-US" dirty="0"/>
              <a:t>뒤의 조건식이 거짓이 </a:t>
            </a:r>
            <a:r>
              <a:rPr lang="ko-KR" altLang="en-US" dirty="0" err="1"/>
              <a:t>될때까지</a:t>
            </a:r>
            <a:r>
              <a:rPr lang="ko-KR" altLang="en-US" dirty="0"/>
              <a:t> 코드를 반복 실행한다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제어문</a:t>
            </a:r>
            <a:endParaRPr lang="ko-KR" altLang="en-US" sz="23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4A49F5-310D-41F1-9F33-DE9767318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892" y="2708920"/>
            <a:ext cx="1944216" cy="328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22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break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반복문이 실행 중 도중에 빠져 나가게 한다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제어문</a:t>
            </a:r>
            <a:endParaRPr lang="ko-KR" altLang="en-US" sz="23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73D688-EA5E-4DBF-AD26-992B83933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688" y="2564904"/>
            <a:ext cx="2198624" cy="305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3341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next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반복문의</a:t>
            </a:r>
            <a:r>
              <a:rPr lang="en-US" altLang="ko-KR" dirty="0"/>
              <a:t> </a:t>
            </a:r>
            <a:r>
              <a:rPr lang="ko-KR" altLang="en-US" dirty="0"/>
              <a:t>처음으로 돌아간다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제어문</a:t>
            </a:r>
            <a:endParaRPr lang="ko-KR" altLang="en-US" sz="23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114BB3-76A2-4061-9421-59961F8FD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924" y="2564904"/>
            <a:ext cx="2208151" cy="328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805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함수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</p:spTree>
    <p:extLst>
      <p:ext uri="{BB962C8B-B14F-4D97-AF65-F5344CB8AC3E}">
        <p14:creationId xmlns:p14="http://schemas.microsoft.com/office/powerpoint/2010/main" val="726934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오픈소스 소프트웨어이므로 자유로운 사용이 가능하고</a:t>
            </a:r>
            <a:r>
              <a:rPr lang="en-US" altLang="ko-KR" dirty="0"/>
              <a:t>, </a:t>
            </a:r>
            <a:r>
              <a:rPr lang="ko-KR" altLang="en-US" dirty="0"/>
              <a:t>사용자들이 작성한 수 많은 함수 사용이 가능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인터프리터 언어이며</a:t>
            </a:r>
            <a:r>
              <a:rPr lang="en-US" altLang="ko-KR" dirty="0"/>
              <a:t>, </a:t>
            </a:r>
            <a:r>
              <a:rPr lang="ko-KR" altLang="en-US" dirty="0"/>
              <a:t>대소문자 구별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통계 표준 플랫폼으로 다양한 기능과 더불어 우수한 그래픽 제공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객체지향 언어와 함수형 언어의 특징을 모두 포함하고 있음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세션 사이마다 시스템에 데이터 셋을 저장하기 때문에 매번 데이터를 </a:t>
            </a:r>
            <a:r>
              <a:rPr lang="ko-KR" altLang="en-US" dirty="0" err="1"/>
              <a:t>로드할</a:t>
            </a:r>
            <a:r>
              <a:rPr lang="ko-KR" altLang="en-US" dirty="0"/>
              <a:t> 필요 없음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다양한 환경에서 사용 가능</a:t>
            </a:r>
            <a:r>
              <a:rPr lang="en-US" altLang="ko-KR" dirty="0"/>
              <a:t>(Window, MacOS, Unix)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Active development </a:t>
            </a:r>
            <a:r>
              <a:rPr lang="ko-KR" altLang="en-US" dirty="0"/>
              <a:t>상태로 자주 개선된 버전이 공개됨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R </a:t>
            </a:r>
            <a:r>
              <a:rPr lang="ko-KR" altLang="en-US" sz="2300" dirty="0"/>
              <a:t>특징</a:t>
            </a:r>
          </a:p>
        </p:txBody>
      </p:sp>
    </p:spTree>
    <p:extLst>
      <p:ext uri="{BB962C8B-B14F-4D97-AF65-F5344CB8AC3E}">
        <p14:creationId xmlns:p14="http://schemas.microsoft.com/office/powerpoint/2010/main" val="24805246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함수는 어떠한 입력 값을 가지고 작업을 실행하고 결과물을 출력하는 것이 함수가 하는 일이다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dirty="0" err="1"/>
              <a:t>함수명</a:t>
            </a:r>
            <a:r>
              <a:rPr lang="ko-KR" altLang="en-US" dirty="0"/>
              <a:t> </a:t>
            </a:r>
            <a:r>
              <a:rPr lang="en-US" altLang="ko-KR" dirty="0"/>
              <a:t>&lt;- function(</a:t>
            </a:r>
            <a:r>
              <a:rPr lang="ko-KR" altLang="en-US" dirty="0"/>
              <a:t>매개변수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	    </a:t>
            </a:r>
            <a:r>
              <a:rPr lang="ko-KR" altLang="en-US" dirty="0"/>
              <a:t>실행할 코드</a:t>
            </a:r>
            <a:r>
              <a:rPr lang="en-US" altLang="ko-KR" dirty="0"/>
              <a:t>1</a:t>
            </a:r>
          </a:p>
          <a:p>
            <a:r>
              <a:rPr lang="en-US" altLang="ko-KR" dirty="0"/>
              <a:t>	    </a:t>
            </a:r>
            <a:r>
              <a:rPr lang="ko-KR" altLang="en-US" dirty="0"/>
              <a:t>실행할 코드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	    return </a:t>
            </a:r>
            <a:r>
              <a:rPr lang="ko-KR" altLang="en-US" dirty="0"/>
              <a:t>출력 값</a:t>
            </a:r>
            <a:endParaRPr lang="en-US" altLang="ko-KR" dirty="0"/>
          </a:p>
          <a:p>
            <a:r>
              <a:rPr lang="en-US" altLang="ko-KR" dirty="0"/>
              <a:t>	}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함수명</a:t>
            </a:r>
            <a:r>
              <a:rPr lang="en-US" altLang="ko-KR" dirty="0"/>
              <a:t>(</a:t>
            </a:r>
            <a:r>
              <a:rPr lang="ko-KR" altLang="en-US" dirty="0"/>
              <a:t>인자</a:t>
            </a:r>
            <a:r>
              <a:rPr lang="en-US" altLang="ko-KR" dirty="0"/>
              <a:t>)   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함수 호출하는 부분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함수를 사용 하는 이유는 반복적으로 실행 </a:t>
            </a:r>
            <a:r>
              <a:rPr lang="ko-KR" altLang="en-US" dirty="0" err="1"/>
              <a:t>해야되는</a:t>
            </a:r>
            <a:r>
              <a:rPr lang="ko-KR" altLang="en-US" dirty="0"/>
              <a:t> 코드가 있을 시 코드를 반복해서 사용하게 되면 코드가 길어질 뿐만 아니라 코드가 </a:t>
            </a:r>
            <a:r>
              <a:rPr lang="ko-KR" altLang="en-US" dirty="0" err="1"/>
              <a:t>길어짐으로</a:t>
            </a:r>
            <a:r>
              <a:rPr lang="ko-KR" altLang="en-US" dirty="0"/>
              <a:t> 코드를 보는데 가독성이 떨어진다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함수란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매개 변수와 인자는 사람들이 혼용해서 사용하는 경우가 많다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매개변수는 함수에 입력으로 전달된 값을 받는 변수이고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인자는 함수를 호출할 때 전달하는 입력 값을 의미한다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함수에서 매개변수와 인자를 사용하지 않는 경우도 존재한다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매개변수</a:t>
            </a:r>
            <a:r>
              <a:rPr lang="en-US" altLang="ko-KR" sz="2300" dirty="0"/>
              <a:t>, </a:t>
            </a:r>
            <a:r>
              <a:rPr lang="ko-KR" altLang="en-US" sz="2300" dirty="0"/>
              <a:t>인자</a:t>
            </a:r>
          </a:p>
        </p:txBody>
      </p:sp>
    </p:spTree>
    <p:extLst>
      <p:ext uri="{BB962C8B-B14F-4D97-AF65-F5344CB8AC3E}">
        <p14:creationId xmlns:p14="http://schemas.microsoft.com/office/powerpoint/2010/main" val="26699930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함수 생성 및 실행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D57D02-713C-4C8C-862A-242194A51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997" y="1893196"/>
            <a:ext cx="3989998" cy="19442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D4E241-13F8-45EA-95A2-0CB22AF810CA}"/>
              </a:ext>
            </a:extLst>
          </p:cNvPr>
          <p:cNvSpPr txBox="1"/>
          <p:nvPr/>
        </p:nvSpPr>
        <p:spPr>
          <a:xfrm>
            <a:off x="1161333" y="4149080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Function </a:t>
            </a:r>
            <a:r>
              <a:rPr lang="ko-KR" altLang="en-US" dirty="0"/>
              <a:t>이라는 커맨드를 이용하여 새로운 함수 </a:t>
            </a:r>
            <a:r>
              <a:rPr lang="en-US" altLang="ko-KR" dirty="0"/>
              <a:t>func_1</a:t>
            </a:r>
            <a:r>
              <a:rPr lang="ko-KR" altLang="en-US" dirty="0"/>
              <a:t>을 생성하였다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정의가 된 함수를 실행하는 법은 함수의 이름을 호출하면 실행이 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484488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함수에 특정한 값을 전달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D4E241-13F8-45EA-95A2-0CB22AF810CA}"/>
              </a:ext>
            </a:extLst>
          </p:cNvPr>
          <p:cNvSpPr txBox="1"/>
          <p:nvPr/>
        </p:nvSpPr>
        <p:spPr>
          <a:xfrm>
            <a:off x="1161333" y="414908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생성하는 함수에 매개변수가 존재하는 경우에는 함수를 호출할 때도 인자 값을 넣어줘야 한다</a:t>
            </a:r>
            <a:r>
              <a:rPr lang="en-US" altLang="ko-KR" dirty="0"/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ED9EC6-56AE-447C-942F-F708FAFFA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897" y="1808820"/>
            <a:ext cx="3930206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9991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매개 변수의 기본값 지정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D4E241-13F8-45EA-95A2-0CB22AF810CA}"/>
              </a:ext>
            </a:extLst>
          </p:cNvPr>
          <p:cNvSpPr txBox="1"/>
          <p:nvPr/>
        </p:nvSpPr>
        <p:spPr>
          <a:xfrm>
            <a:off x="1161333" y="4149080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매개 변수에 기본 값을 할당하는 방법으로 매개변수를 지정 할 때 특정 값을 지정하면 인자 값을 지정하지 않더라도 함수의 호출이 가능하다</a:t>
            </a:r>
            <a:r>
              <a:rPr lang="en-US" altLang="ko-KR" dirty="0"/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3342D7-352B-4402-85D0-7378C9A97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657" y="1841756"/>
            <a:ext cx="4402685" cy="175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222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인자의 개수가 가변인 경우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D4E241-13F8-45EA-95A2-0CB22AF810CA}"/>
              </a:ext>
            </a:extLst>
          </p:cNvPr>
          <p:cNvSpPr txBox="1"/>
          <p:nvPr/>
        </p:nvSpPr>
        <p:spPr>
          <a:xfrm>
            <a:off x="1161333" y="4149080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인자의 개수가 가변적인 경우에는 부호</a:t>
            </a:r>
            <a:r>
              <a:rPr lang="en-US" altLang="ko-KR" dirty="0"/>
              <a:t>(…)</a:t>
            </a:r>
            <a:r>
              <a:rPr lang="ko-KR" altLang="en-US" dirty="0"/>
              <a:t>를 이용하여 사용한다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사용자가 함수에 전달한 인자의 개수를 미리 알지 못 하는 경우에 유용하게 사용된다</a:t>
            </a:r>
            <a:r>
              <a:rPr lang="en-US" altLang="ko-KR" dirty="0"/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4CD969-B042-422E-8F2B-A26F387CC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764751"/>
            <a:ext cx="5256584" cy="225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9350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패키지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</p:spTree>
    <p:extLst>
      <p:ext uri="{BB962C8B-B14F-4D97-AF65-F5344CB8AC3E}">
        <p14:creationId xmlns:p14="http://schemas.microsoft.com/office/powerpoint/2010/main" val="30639313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오픈 소스인 </a:t>
            </a:r>
            <a:r>
              <a:rPr lang="en-US" altLang="ko-KR" dirty="0"/>
              <a:t>R</a:t>
            </a:r>
            <a:r>
              <a:rPr lang="ko-KR" altLang="en-US" dirty="0"/>
              <a:t>의 장점은 다른 사용자들이 </a:t>
            </a:r>
            <a:r>
              <a:rPr lang="ko-KR" altLang="en-US" dirty="0" err="1"/>
              <a:t>만들어놓은</a:t>
            </a:r>
            <a:r>
              <a:rPr lang="ko-KR" altLang="en-US" dirty="0"/>
              <a:t> 함수들을 쓸 수 있다는 것이다</a:t>
            </a:r>
            <a:r>
              <a:rPr lang="en-US" altLang="ko-KR" dirty="0"/>
              <a:t>. </a:t>
            </a:r>
            <a:r>
              <a:rPr lang="ko-KR" altLang="en-US" dirty="0"/>
              <a:t>이 함수들의 모음을 패키지</a:t>
            </a:r>
            <a:r>
              <a:rPr lang="en-US" altLang="ko-KR" dirty="0"/>
              <a:t>(Package)</a:t>
            </a:r>
            <a:r>
              <a:rPr lang="ko-KR" altLang="en-US" dirty="0"/>
              <a:t>라고 하며</a:t>
            </a:r>
            <a:r>
              <a:rPr lang="en-US" altLang="ko-KR" dirty="0"/>
              <a:t>, R</a:t>
            </a:r>
            <a:r>
              <a:rPr lang="ko-KR" altLang="en-US" dirty="0"/>
              <a:t>을 이용하는 사람은 인터넷이 된다면</a:t>
            </a:r>
            <a:r>
              <a:rPr lang="en-US" altLang="ko-KR" dirty="0"/>
              <a:t>, </a:t>
            </a:r>
            <a:r>
              <a:rPr lang="ko-KR" altLang="en-US" dirty="0"/>
              <a:t>언제</a:t>
            </a:r>
            <a:r>
              <a:rPr lang="en-US" altLang="ko-KR" dirty="0"/>
              <a:t>, </a:t>
            </a:r>
            <a:r>
              <a:rPr lang="ko-KR" altLang="en-US" dirty="0"/>
              <a:t>어디서든지 이 패키지를 다운 받아서 사용할 수 있다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패키지란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409556350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패키지 공유는 </a:t>
            </a:r>
            <a:r>
              <a:rPr lang="en-US" altLang="ko-KR" dirty="0"/>
              <a:t>CLAN(http://cran.r-project.org)</a:t>
            </a:r>
            <a:r>
              <a:rPr lang="ko-KR" altLang="en-US" dirty="0"/>
              <a:t>의 </a:t>
            </a:r>
            <a:r>
              <a:rPr lang="en-US" altLang="ko-KR" dirty="0"/>
              <a:t>'Packages'</a:t>
            </a:r>
            <a:r>
              <a:rPr lang="ko-KR" altLang="en-US" dirty="0"/>
              <a:t>를 눌러서 어떤 패키지가 있는지 볼 수 있으며</a:t>
            </a:r>
            <a:r>
              <a:rPr lang="en-US" altLang="ko-KR" dirty="0"/>
              <a:t>, </a:t>
            </a:r>
            <a:r>
              <a:rPr lang="ko-KR" altLang="en-US" dirty="0"/>
              <a:t>인터넷을 사용할 수 없는 환경에서 </a:t>
            </a:r>
            <a:r>
              <a:rPr lang="en-US" altLang="ko-KR" dirty="0"/>
              <a:t>R</a:t>
            </a:r>
            <a:r>
              <a:rPr lang="ko-KR" altLang="en-US" dirty="0"/>
              <a:t>을 써야하는 경우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ko-KR" altLang="en-US" dirty="0" err="1"/>
              <a:t>싸이트에서</a:t>
            </a:r>
            <a:r>
              <a:rPr lang="ko-KR" altLang="en-US" dirty="0"/>
              <a:t> 미리 사용할 패키지들을 다운받아올 수 있다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</a:t>
            </a:r>
            <a:r>
              <a:rPr lang="ko-KR" altLang="en-US" dirty="0"/>
              <a:t>은 스크립트 언어이며</a:t>
            </a:r>
            <a:r>
              <a:rPr lang="en-US" altLang="ko-KR" dirty="0"/>
              <a:t>, </a:t>
            </a:r>
            <a:r>
              <a:rPr lang="ko-KR" altLang="en-US" dirty="0"/>
              <a:t>스크립트 </a:t>
            </a:r>
            <a:r>
              <a:rPr lang="ko-KR" altLang="en-US" dirty="0" err="1"/>
              <a:t>언어로써의</a:t>
            </a:r>
            <a:r>
              <a:rPr lang="ko-KR" altLang="en-US" dirty="0"/>
              <a:t> 기능을 잘 활용하려면</a:t>
            </a:r>
            <a:r>
              <a:rPr lang="en-US" altLang="ko-KR" dirty="0"/>
              <a:t>, </a:t>
            </a:r>
            <a:r>
              <a:rPr lang="ko-KR" altLang="en-US" dirty="0"/>
              <a:t>상황에 맞게 내게 필요한 패키지를 찾는 능력이 필요하다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패키지는 그 사용방법을 익히는데 도움을 주기 위한 내장 데이터셋을 가지고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패키지 설치 후 패키지 이름에 커서를 올린 상태에서 </a:t>
            </a:r>
            <a:r>
              <a:rPr lang="en-US" altLang="ko-KR" dirty="0"/>
              <a:t>F1</a:t>
            </a:r>
            <a:r>
              <a:rPr lang="ko-KR" altLang="en-US" dirty="0"/>
              <a:t>을 누르면 해당 패키지에 대한 자세한 정보를 얻을 수 있는 </a:t>
            </a:r>
            <a:r>
              <a:rPr lang="ko-KR" altLang="en-US" dirty="0" err="1"/>
              <a:t>링크등으로</a:t>
            </a:r>
            <a:r>
              <a:rPr lang="ko-KR" altLang="en-US" dirty="0"/>
              <a:t> 이동할 수 있다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패키지란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16721866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RMysql</a:t>
            </a:r>
            <a:endParaRPr lang="en-US" altLang="ko-KR" dirty="0"/>
          </a:p>
          <a:p>
            <a:r>
              <a:rPr lang="en-US" altLang="ko-KR" dirty="0"/>
              <a:t> 	- </a:t>
            </a:r>
            <a:r>
              <a:rPr lang="en-US" altLang="ko-KR" dirty="0" err="1"/>
              <a:t>mysql</a:t>
            </a:r>
            <a:r>
              <a:rPr lang="ko-KR" altLang="en-US" dirty="0"/>
              <a:t>의 데이터를 직접 </a:t>
            </a:r>
            <a:r>
              <a:rPr lang="en-US" altLang="ko-KR" dirty="0"/>
              <a:t>R</a:t>
            </a:r>
            <a:r>
              <a:rPr lang="ko-KR" altLang="en-US" dirty="0"/>
              <a:t>로 불러올 수 있는 패키지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readxl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en-US" altLang="ko-KR" dirty="0" err="1"/>
              <a:t>read_excel</a:t>
            </a:r>
            <a:r>
              <a:rPr lang="en-US" altLang="ko-KR" dirty="0"/>
              <a:t>() </a:t>
            </a:r>
            <a:r>
              <a:rPr lang="ko-KR" altLang="en-US" dirty="0"/>
              <a:t>함수를 이용하여 엑셀 파일을 불러올 수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있는 패키지</a:t>
            </a:r>
            <a:endParaRPr lang="en-US" altLang="ko-KR" dirty="0"/>
          </a:p>
          <a:p>
            <a:r>
              <a:rPr lang="en-US" altLang="ko-KR" dirty="0" err="1"/>
              <a:t>dplyr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데이터 처리에 특화된 패키지이다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 err="1"/>
              <a:t>tidyr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데이터셋의 레이아웃을 바꿀 때 유용한 패키지이다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	- </a:t>
            </a:r>
            <a:r>
              <a:rPr lang="en-US" altLang="ko-KR" dirty="0" err="1"/>
              <a:t>dplyr</a:t>
            </a:r>
            <a:r>
              <a:rPr lang="ko-KR" altLang="en-US" dirty="0"/>
              <a:t>과 같이 사용된다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stringer</a:t>
            </a:r>
          </a:p>
          <a:p>
            <a:r>
              <a:rPr lang="en-US" altLang="ko-KR" dirty="0"/>
              <a:t>	- </a:t>
            </a:r>
            <a:r>
              <a:rPr lang="ko-KR" altLang="en-US" dirty="0"/>
              <a:t>문자열 다루는 것과 정규 표현식 관련 패키지이다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주로 사용하는 패키지 목록</a:t>
            </a:r>
          </a:p>
        </p:txBody>
      </p:sp>
    </p:spTree>
    <p:extLst>
      <p:ext uri="{BB962C8B-B14F-4D97-AF65-F5344CB8AC3E}">
        <p14:creationId xmlns:p14="http://schemas.microsoft.com/office/powerpoint/2010/main" val="1177771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누구나 사용 가능 한 오픈소스 소프트웨어이다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</a:t>
            </a:r>
            <a:r>
              <a:rPr lang="ko-KR" altLang="en-US" dirty="0"/>
              <a:t>은 통계학자</a:t>
            </a:r>
            <a:r>
              <a:rPr lang="en-US" altLang="ko-KR" dirty="0"/>
              <a:t>, </a:t>
            </a:r>
            <a:r>
              <a:rPr lang="ko-KR" altLang="en-US" dirty="0"/>
              <a:t>수학자</a:t>
            </a:r>
            <a:r>
              <a:rPr lang="en-US" altLang="ko-KR" dirty="0"/>
              <a:t>, </a:t>
            </a:r>
            <a:r>
              <a:rPr lang="ko-KR" altLang="en-US" dirty="0"/>
              <a:t>의학자 등 다양한 분야의 사람들이 널리 사용하는 언어이다</a:t>
            </a:r>
            <a:r>
              <a:rPr lang="en-US" altLang="ko-KR" dirty="0"/>
              <a:t>. </a:t>
            </a:r>
            <a:r>
              <a:rPr lang="ko-KR" altLang="en-US" dirty="0"/>
              <a:t>접하기 쉽고 조작하기 쉬운 특징을 가지고 있지 때문이다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어떤 통계 기법을 사용하든 그에 맞는 </a:t>
            </a:r>
            <a:r>
              <a:rPr lang="en-US" altLang="ko-KR" dirty="0"/>
              <a:t>R </a:t>
            </a:r>
            <a:r>
              <a:rPr lang="ko-KR" altLang="en-US" dirty="0"/>
              <a:t>패키지가 존재한다</a:t>
            </a:r>
            <a:r>
              <a:rPr lang="en-US" altLang="ko-KR" dirty="0"/>
              <a:t>. </a:t>
            </a:r>
            <a:r>
              <a:rPr lang="ko-KR" altLang="en-US" dirty="0"/>
              <a:t>내장된 기능이 많은 편이고</a:t>
            </a:r>
            <a:r>
              <a:rPr lang="en-US" altLang="ko-KR" dirty="0"/>
              <a:t>, </a:t>
            </a:r>
            <a:r>
              <a:rPr lang="ko-KR" altLang="en-US" dirty="0"/>
              <a:t>확장 가능하며</a:t>
            </a:r>
            <a:r>
              <a:rPr lang="en-US" altLang="ko-KR" dirty="0"/>
              <a:t>, </a:t>
            </a:r>
            <a:r>
              <a:rPr lang="ko-KR" altLang="en-US" dirty="0"/>
              <a:t>개발자에게 데이터 분석을 위한 자체 도구와 방법을 만들 수 있는 풍부한 기능을 제공한다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R </a:t>
            </a:r>
            <a:r>
              <a:rPr lang="ko-KR" altLang="en-US" sz="2300" dirty="0"/>
              <a:t>장점</a:t>
            </a:r>
          </a:p>
        </p:txBody>
      </p:sp>
    </p:spTree>
    <p:extLst>
      <p:ext uri="{BB962C8B-B14F-4D97-AF65-F5344CB8AC3E}">
        <p14:creationId xmlns:p14="http://schemas.microsoft.com/office/powerpoint/2010/main" val="236972168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lubridate</a:t>
            </a:r>
            <a:endParaRPr lang="en-US" altLang="ko-KR" dirty="0"/>
          </a:p>
          <a:p>
            <a:r>
              <a:rPr lang="en-US" altLang="ko-KR" dirty="0"/>
              <a:t>	- date</a:t>
            </a:r>
            <a:r>
              <a:rPr lang="ko-KR" altLang="en-US" dirty="0"/>
              <a:t>와 </a:t>
            </a:r>
            <a:r>
              <a:rPr lang="en-US" altLang="ko-KR" dirty="0"/>
              <a:t>time</a:t>
            </a:r>
            <a:r>
              <a:rPr lang="ko-KR" altLang="en-US" dirty="0"/>
              <a:t>을 다루기 쉽게 만드는 패키지이다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ggplot2</a:t>
            </a:r>
          </a:p>
          <a:p>
            <a:r>
              <a:rPr lang="en-US" altLang="ko-KR" dirty="0"/>
              <a:t>	- R</a:t>
            </a:r>
            <a:r>
              <a:rPr lang="ko-KR" altLang="en-US" dirty="0"/>
              <a:t>에서 매우 유명한 시각화 패키지이다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	- </a:t>
            </a:r>
            <a:r>
              <a:rPr lang="ko-KR" altLang="en-US" dirty="0"/>
              <a:t>함수가 직관적이고 그래픽 시스템의 완성도가 높다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 err="1"/>
              <a:t>ggvis</a:t>
            </a:r>
            <a:endParaRPr lang="en-US" altLang="ko-KR" dirty="0"/>
          </a:p>
          <a:p>
            <a:r>
              <a:rPr lang="en-US" altLang="ko-KR" dirty="0"/>
              <a:t>	- grammar of graphics</a:t>
            </a:r>
            <a:r>
              <a:rPr lang="ko-KR" altLang="en-US" dirty="0"/>
              <a:t>을 기반으로 동작하는</a:t>
            </a:r>
            <a:r>
              <a:rPr lang="en-US" altLang="ko-KR" dirty="0"/>
              <a:t>, </a:t>
            </a:r>
            <a:r>
              <a:rPr lang="ko-KR" altLang="en-US" dirty="0"/>
              <a:t>대화형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웹베이스의 그래픽 라이브러리이다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rgl</a:t>
            </a:r>
            <a:endParaRPr lang="en-US" altLang="ko-KR" dirty="0"/>
          </a:p>
          <a:p>
            <a:r>
              <a:rPr lang="en-US" altLang="ko-KR" dirty="0"/>
              <a:t>	- 3D </a:t>
            </a:r>
            <a:r>
              <a:rPr lang="ko-KR" altLang="en-US" dirty="0"/>
              <a:t>시각화를 위한 패키지이다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주로 사용하는 패키지 목록</a:t>
            </a:r>
          </a:p>
        </p:txBody>
      </p:sp>
    </p:spTree>
    <p:extLst>
      <p:ext uri="{BB962C8B-B14F-4D97-AF65-F5344CB8AC3E}">
        <p14:creationId xmlns:p14="http://schemas.microsoft.com/office/powerpoint/2010/main" val="139862956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htmlwidgets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자바스크립트 기반의 시각화를 위한 패키지이다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 err="1"/>
              <a:t>googleVis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데이터 시각화를 구글 차트를 이용 할 수 있는 패키지이다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주로 사용하는 패키지 목록</a:t>
            </a:r>
          </a:p>
        </p:txBody>
      </p:sp>
    </p:spTree>
    <p:extLst>
      <p:ext uri="{BB962C8B-B14F-4D97-AF65-F5344CB8AC3E}">
        <p14:creationId xmlns:p14="http://schemas.microsoft.com/office/powerpoint/2010/main" val="39306277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패키지를 이용하려면 먼저 패키지의 설치가 필요하다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설치한 패키지를 사용하려면 패키지를 로드 해주어야 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algn="ctr"/>
            <a:endParaRPr lang="en-US" altLang="ko-KR" dirty="0"/>
          </a:p>
          <a:p>
            <a:pPr lvl="5"/>
            <a:r>
              <a:rPr lang="en-US" altLang="ko-KR" dirty="0" err="1"/>
              <a:t>install.package</a:t>
            </a:r>
            <a:r>
              <a:rPr lang="en-US" altLang="ko-KR" dirty="0"/>
              <a:t>(“</a:t>
            </a:r>
            <a:r>
              <a:rPr lang="ko-KR" altLang="en-US" dirty="0"/>
              <a:t>패키지명</a:t>
            </a:r>
            <a:r>
              <a:rPr lang="en-US" altLang="ko-KR" dirty="0"/>
              <a:t>”)</a:t>
            </a:r>
          </a:p>
          <a:p>
            <a:pPr lvl="5"/>
            <a:r>
              <a:rPr lang="en-US" altLang="ko-KR" dirty="0"/>
              <a:t>library(</a:t>
            </a:r>
            <a:r>
              <a:rPr lang="ko-KR" altLang="en-US" dirty="0"/>
              <a:t>패키지명</a:t>
            </a:r>
            <a:r>
              <a:rPr lang="en-US" altLang="ko-KR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패키지 설치 및 사용</a:t>
            </a:r>
          </a:p>
        </p:txBody>
      </p:sp>
    </p:spTree>
    <p:extLst>
      <p:ext uri="{BB962C8B-B14F-4D97-AF65-F5344CB8AC3E}">
        <p14:creationId xmlns:p14="http://schemas.microsoft.com/office/powerpoint/2010/main" val="77464892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데이터프레임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</p:spTree>
    <p:extLst>
      <p:ext uri="{BB962C8B-B14F-4D97-AF65-F5344CB8AC3E}">
        <p14:creationId xmlns:p14="http://schemas.microsoft.com/office/powerpoint/2010/main" val="107329185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data.frame</a:t>
            </a:r>
            <a:r>
              <a:rPr lang="en-US" altLang="ko-KR" dirty="0"/>
              <a:t>() </a:t>
            </a:r>
            <a:r>
              <a:rPr lang="ko-KR" altLang="en-US" dirty="0"/>
              <a:t>함수를 이용하면 벡터</a:t>
            </a:r>
            <a:r>
              <a:rPr lang="en-US" altLang="ko-KR" dirty="0"/>
              <a:t>, </a:t>
            </a:r>
            <a:r>
              <a:rPr lang="ko-KR" altLang="en-US" dirty="0"/>
              <a:t>행렬</a:t>
            </a:r>
            <a:r>
              <a:rPr lang="en-US" altLang="ko-KR" dirty="0"/>
              <a:t>, </a:t>
            </a:r>
            <a:r>
              <a:rPr lang="ko-KR" altLang="en-US" dirty="0"/>
              <a:t>요인</a:t>
            </a:r>
            <a:r>
              <a:rPr lang="en-US" altLang="ko-KR" dirty="0"/>
              <a:t>, </a:t>
            </a:r>
            <a:r>
              <a:rPr lang="ko-KR" altLang="en-US" dirty="0"/>
              <a:t>심지어 다른 데이터 프레임을 묶어서 새로운 데이터 프레임을 만들 수 있다</a:t>
            </a:r>
            <a:r>
              <a:rPr lang="en-US" altLang="ko-KR" dirty="0"/>
              <a:t>. </a:t>
            </a:r>
            <a:r>
              <a:rPr lang="ko-KR" altLang="en-US" dirty="0"/>
              <a:t>이 때 다음과 같은 제한 조건이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벡터는 모두 같은 길이를 가져야 하며 행렬과 데이터 프레임은 모두 같은 행 수를 가져야 한다</a:t>
            </a:r>
            <a:r>
              <a:rPr lang="en-US" altLang="ko-KR" dirty="0"/>
              <a:t>. </a:t>
            </a:r>
            <a:r>
              <a:rPr lang="ko-KR" altLang="en-US" dirty="0"/>
              <a:t>벡터의 같은 위치의 데이터와 행렬 및 데이터 프레임의 같은 행에 있는 데이터가 연결되어 하나의 데이터 단위가 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벡터는 하나의 벡터가 데이터 프레임의 하나의 열이 되지만</a:t>
            </a:r>
            <a:r>
              <a:rPr lang="en-US" altLang="ko-KR" dirty="0"/>
              <a:t>, </a:t>
            </a:r>
            <a:r>
              <a:rPr lang="ko-KR" altLang="en-US" dirty="0"/>
              <a:t>행렬</a:t>
            </a:r>
            <a:r>
              <a:rPr lang="en-US" altLang="ko-KR" dirty="0"/>
              <a:t>, </a:t>
            </a:r>
            <a:r>
              <a:rPr lang="ko-KR" altLang="en-US" dirty="0"/>
              <a:t>데이터 프레임은 각 열이 데이터 프레임의 하나의 열이 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데이터 프레임</a:t>
            </a:r>
          </a:p>
        </p:txBody>
      </p:sp>
    </p:spTree>
    <p:extLst>
      <p:ext uri="{BB962C8B-B14F-4D97-AF65-F5344CB8AC3E}">
        <p14:creationId xmlns:p14="http://schemas.microsoft.com/office/powerpoint/2010/main" val="380182422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4305870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data.frame</a:t>
            </a:r>
            <a:r>
              <a:rPr lang="en-US" altLang="ko-KR" dirty="0"/>
              <a:t>() </a:t>
            </a:r>
            <a:r>
              <a:rPr lang="ko-KR" altLang="en-US" dirty="0"/>
              <a:t>함수를 이용하여 데이터프레임 생성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데이터 프레임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16EE7EF-0B8C-4076-A9D6-DFADB1ADF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659834"/>
            <a:ext cx="4752528" cy="243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38873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4305870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cbind</a:t>
            </a:r>
            <a:r>
              <a:rPr lang="en-US" altLang="ko-KR" dirty="0"/>
              <a:t>() </a:t>
            </a:r>
            <a:r>
              <a:rPr lang="ko-KR" altLang="en-US" dirty="0"/>
              <a:t>함수를 이용하여 데이터프레임 생성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데이터 프레임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0FFFD85-C7E1-45BA-A6F8-006617858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5" y="1566264"/>
            <a:ext cx="4141887" cy="236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39368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데이터 프레임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FBA619-9EE4-4402-AB28-7F613A60A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241" y="1777579"/>
            <a:ext cx="5947518" cy="197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9281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4305870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cbind</a:t>
            </a:r>
            <a:r>
              <a:rPr lang="en-US" altLang="ko-KR" dirty="0"/>
              <a:t>() </a:t>
            </a:r>
            <a:r>
              <a:rPr lang="ko-KR" altLang="en-US" dirty="0"/>
              <a:t>함수를 이용하면 열을 추가할 수 있다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열 추가 함수 </a:t>
            </a:r>
            <a:r>
              <a:rPr lang="en-US" altLang="ko-KR" sz="2300" dirty="0"/>
              <a:t>- </a:t>
            </a:r>
            <a:r>
              <a:rPr lang="en-US" altLang="ko-KR" sz="2300" dirty="0" err="1"/>
              <a:t>cbind</a:t>
            </a:r>
            <a:r>
              <a:rPr lang="en-US" altLang="ko-KR" sz="2300" dirty="0"/>
              <a:t>()</a:t>
            </a:r>
            <a:endParaRPr lang="ko-KR" altLang="en-US" sz="23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0929BB-22DB-423B-BFE2-A7BF642EC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494" y="2004971"/>
            <a:ext cx="5609011" cy="173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0877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4305870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rbind</a:t>
            </a:r>
            <a:r>
              <a:rPr lang="en-US" altLang="ko-KR" dirty="0"/>
              <a:t>() </a:t>
            </a:r>
            <a:r>
              <a:rPr lang="ko-KR" altLang="en-US" dirty="0"/>
              <a:t>함수를 이용하면 행을 추가할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주의할 점은 데이터의 각 항목의 이름과 형식이 같아야 추가가 가능하다</a:t>
            </a:r>
            <a:r>
              <a:rPr lang="en-US" altLang="ko-KR" dirty="0"/>
              <a:t>.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행 추가 함수 </a:t>
            </a:r>
            <a:r>
              <a:rPr lang="en-US" altLang="ko-KR" sz="2300" dirty="0"/>
              <a:t>- </a:t>
            </a:r>
            <a:r>
              <a:rPr lang="en-US" altLang="ko-KR" sz="2300" dirty="0" err="1"/>
              <a:t>rbind</a:t>
            </a:r>
            <a:r>
              <a:rPr lang="en-US" altLang="ko-KR" sz="2300" dirty="0"/>
              <a:t>()</a:t>
            </a:r>
            <a:endParaRPr lang="ko-KR" altLang="en-US" sz="23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D2FF25-0884-4DEE-B782-E032FDBE3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59" y="1844824"/>
            <a:ext cx="7626482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5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메모리 관리 문제가 있다</a:t>
            </a:r>
            <a:r>
              <a:rPr lang="en-US" altLang="ko-KR" dirty="0"/>
              <a:t>. </a:t>
            </a:r>
            <a:r>
              <a:rPr lang="ko-KR" altLang="en-US" dirty="0"/>
              <a:t>데이터를 물리적으로 저장해야 되기 때문에 매우 큰 데이터 집합을 활용한 작업을 수행할 때 문제가 발생할 수 있다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</a:t>
            </a:r>
            <a:r>
              <a:rPr lang="ko-KR" altLang="en-US" dirty="0"/>
              <a:t>은 자체적으로 보안 관련 기능이 없다는 점이 단점이다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R </a:t>
            </a:r>
            <a:r>
              <a:rPr lang="ko-KR" altLang="en-US" sz="2300" dirty="0"/>
              <a:t>단점</a:t>
            </a:r>
          </a:p>
        </p:txBody>
      </p:sp>
    </p:spTree>
    <p:extLst>
      <p:ext uri="{BB962C8B-B14F-4D97-AF65-F5344CB8AC3E}">
        <p14:creationId xmlns:p14="http://schemas.microsoft.com/office/powerpoint/2010/main" val="381571289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데이터 프레임 열 지정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85157E-4BD5-4333-99F2-325F83876B81}"/>
              </a:ext>
            </a:extLst>
          </p:cNvPr>
          <p:cNvSpPr txBox="1"/>
          <p:nvPr/>
        </p:nvSpPr>
        <p:spPr>
          <a:xfrm>
            <a:off x="971600" y="1700955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데이터프레임의 각 열을 지정할 때는 리스트의 각 요소를 지정할 때와 마찬가지로 </a:t>
            </a:r>
            <a:r>
              <a:rPr lang="en-US" altLang="ko-KR" dirty="0"/>
              <a:t>$ </a:t>
            </a:r>
            <a:r>
              <a:rPr lang="ko-KR" altLang="en-US" dirty="0"/>
              <a:t>기호 또는 </a:t>
            </a:r>
            <a:r>
              <a:rPr lang="en-US" altLang="ko-KR" dirty="0"/>
              <a:t>[[ ]]</a:t>
            </a:r>
            <a:r>
              <a:rPr lang="ko-KR" altLang="en-US" dirty="0"/>
              <a:t>를 이용하여 다음과 같은 형태로 지정하면 출력이 가능하다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 err="1"/>
              <a:t>데이터프레임명</a:t>
            </a:r>
            <a:r>
              <a:rPr lang="en-US" altLang="ko-KR" dirty="0"/>
              <a:t>$</a:t>
            </a:r>
            <a:r>
              <a:rPr lang="ko-KR" altLang="en-US" dirty="0" err="1"/>
              <a:t>컬럼명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 err="1"/>
              <a:t>데이터프레임명</a:t>
            </a:r>
            <a:r>
              <a:rPr lang="en-US" altLang="ko-KR" dirty="0"/>
              <a:t>[[</a:t>
            </a:r>
            <a:r>
              <a:rPr lang="ko-KR" altLang="en-US" dirty="0"/>
              <a:t>컬럼위치</a:t>
            </a:r>
            <a:r>
              <a:rPr lang="en-US" altLang="ko-KR" dirty="0"/>
              <a:t>]]</a:t>
            </a:r>
          </a:p>
          <a:p>
            <a:r>
              <a:rPr lang="en-US" altLang="ko-KR" dirty="0"/>
              <a:t>		</a:t>
            </a:r>
            <a:r>
              <a:rPr lang="ko-KR" altLang="en-US" dirty="0" err="1"/>
              <a:t>데이터프레임명</a:t>
            </a:r>
            <a:r>
              <a:rPr lang="en-US" altLang="ko-KR" dirty="0"/>
              <a:t>[[</a:t>
            </a:r>
            <a:r>
              <a:rPr lang="ko-KR" altLang="en-US" dirty="0" err="1"/>
              <a:t>컬럼명</a:t>
            </a:r>
            <a:r>
              <a:rPr lang="en-US" altLang="ko-KR" dirty="0"/>
              <a:t>]]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49200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데이터 프레임 열 지정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F06C3-60E4-4064-8161-EA1D46EA8AE6}"/>
              </a:ext>
            </a:extLst>
          </p:cNvPr>
          <p:cNvSpPr txBox="1"/>
          <p:nvPr/>
        </p:nvSpPr>
        <p:spPr>
          <a:xfrm>
            <a:off x="971600" y="4305870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students$name</a:t>
            </a:r>
            <a:r>
              <a:rPr lang="ko-KR" altLang="en-US" dirty="0"/>
              <a:t>은 데이터프레임의 </a:t>
            </a:r>
            <a:r>
              <a:rPr lang="en-US" altLang="ko-KR" dirty="0"/>
              <a:t>name </a:t>
            </a:r>
            <a:r>
              <a:rPr lang="ko-KR" altLang="en-US" dirty="0"/>
              <a:t>컬럼의 값을 출력</a:t>
            </a:r>
            <a:endParaRPr lang="en-US" altLang="ko-KR" dirty="0"/>
          </a:p>
          <a:p>
            <a:r>
              <a:rPr lang="en-US" altLang="ko-KR" dirty="0"/>
              <a:t>students[[“grade”]]</a:t>
            </a:r>
            <a:r>
              <a:rPr lang="ko-KR" altLang="en-US" dirty="0"/>
              <a:t>는 데이터프레임의 </a:t>
            </a:r>
            <a:r>
              <a:rPr lang="en-US" altLang="ko-KR" dirty="0"/>
              <a:t>grade </a:t>
            </a:r>
            <a:r>
              <a:rPr lang="ko-KR" altLang="en-US" dirty="0"/>
              <a:t>컬럼의 값을 출력</a:t>
            </a:r>
            <a:endParaRPr lang="en-US" altLang="ko-KR" dirty="0"/>
          </a:p>
          <a:p>
            <a:r>
              <a:rPr lang="en-US" altLang="ko-KR" dirty="0"/>
              <a:t>students[[3]]</a:t>
            </a:r>
            <a:r>
              <a:rPr lang="ko-KR" altLang="en-US" dirty="0"/>
              <a:t>은 데이터프레임의 </a:t>
            </a:r>
            <a:r>
              <a:rPr lang="en-US" altLang="ko-KR" dirty="0"/>
              <a:t>3</a:t>
            </a:r>
            <a:r>
              <a:rPr lang="ko-KR" altLang="en-US" dirty="0"/>
              <a:t>번째 컬럼의 값을 출력한다</a:t>
            </a:r>
            <a:r>
              <a:rPr lang="en-US" altLang="ko-KR" dirty="0"/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F6B958-5D68-44B2-8DC0-77B552CE7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135" y="1916832"/>
            <a:ext cx="4011722" cy="188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1102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데이터 프레임 필터링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F06C3-60E4-4064-8161-EA1D46EA8AE6}"/>
              </a:ext>
            </a:extLst>
          </p:cNvPr>
          <p:cNvSpPr txBox="1"/>
          <p:nvPr/>
        </p:nvSpPr>
        <p:spPr>
          <a:xfrm>
            <a:off x="971600" y="430587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데이터프레임명</a:t>
            </a:r>
            <a:r>
              <a:rPr lang="en-US" altLang="ko-KR" dirty="0"/>
              <a:t>[</a:t>
            </a:r>
            <a:r>
              <a:rPr lang="ko-KR" altLang="en-US" dirty="0"/>
              <a:t>행의 수</a:t>
            </a:r>
            <a:r>
              <a:rPr lang="en-US" altLang="ko-KR" dirty="0"/>
              <a:t>, </a:t>
            </a:r>
            <a:r>
              <a:rPr lang="ko-KR" altLang="en-US" dirty="0"/>
              <a:t>열의 수</a:t>
            </a:r>
            <a:r>
              <a:rPr lang="en-US" altLang="ko-KR" dirty="0"/>
              <a:t>]</a:t>
            </a:r>
            <a:r>
              <a:rPr lang="ko-KR" altLang="en-US" dirty="0"/>
              <a:t>를 이용하여 데이터프레임의 일부 데이터를 출력할 수 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2B8410-1464-4F8A-9C84-B8F94E7B5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695" y="1807297"/>
            <a:ext cx="4660609" cy="199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023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데이터 프레임 필터링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D24231F-1996-4C5E-9367-6EACE28AC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548" y="1772816"/>
            <a:ext cx="5734903" cy="196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25053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데이터 프레임 필터링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F06C3-60E4-4064-8161-EA1D46EA8AE6}"/>
              </a:ext>
            </a:extLst>
          </p:cNvPr>
          <p:cNvSpPr txBox="1"/>
          <p:nvPr/>
        </p:nvSpPr>
        <p:spPr>
          <a:xfrm>
            <a:off x="971600" y="4305870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order() </a:t>
            </a:r>
            <a:r>
              <a:rPr lang="ko-KR" altLang="en-US" dirty="0"/>
              <a:t>함수를 이용하여 오름차순으로 데이터를 정렬 할 수 있다</a:t>
            </a:r>
            <a:r>
              <a:rPr lang="en-US" altLang="ko-KR" dirty="0"/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5371F7-5AA4-4915-9870-88D7F194C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414" y="1844824"/>
            <a:ext cx="4717858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9318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데이터 프레임 필터링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F06C3-60E4-4064-8161-EA1D46EA8AE6}"/>
              </a:ext>
            </a:extLst>
          </p:cNvPr>
          <p:cNvSpPr txBox="1"/>
          <p:nvPr/>
        </p:nvSpPr>
        <p:spPr>
          <a:xfrm>
            <a:off x="971600" y="430587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order() </a:t>
            </a:r>
            <a:r>
              <a:rPr lang="ko-KR" altLang="en-US" dirty="0"/>
              <a:t>함수의 </a:t>
            </a:r>
            <a:r>
              <a:rPr lang="en-US" altLang="ko-KR" dirty="0"/>
              <a:t>decreasing </a:t>
            </a:r>
            <a:r>
              <a:rPr lang="ko-KR" altLang="en-US" dirty="0"/>
              <a:t>인자 값을 </a:t>
            </a:r>
            <a:r>
              <a:rPr lang="en-US" altLang="ko-KR" dirty="0"/>
              <a:t>TRUE</a:t>
            </a:r>
            <a:r>
              <a:rPr lang="ko-KR" altLang="en-US" dirty="0"/>
              <a:t>로 지정해주면 내림차순 정렬이 가능하다</a:t>
            </a:r>
            <a:r>
              <a:rPr lang="en-US" altLang="ko-KR" dirty="0"/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486D8C-4BE0-4338-ADD7-DDCC6AB2A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551" y="1829106"/>
            <a:ext cx="6536897" cy="197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5916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데이터 프레임 필터링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F06C3-60E4-4064-8161-EA1D46EA8AE6}"/>
              </a:ext>
            </a:extLst>
          </p:cNvPr>
          <p:cNvSpPr txBox="1"/>
          <p:nvPr/>
        </p:nvSpPr>
        <p:spPr>
          <a:xfrm>
            <a:off x="971600" y="4305870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subset()</a:t>
            </a:r>
            <a:r>
              <a:rPr lang="ko-KR" altLang="en-US" dirty="0"/>
              <a:t> 함수를 이용하여 필터링을 하게 되면 일반적인 필터링 방법에서는 </a:t>
            </a:r>
            <a:r>
              <a:rPr lang="en-US" altLang="ko-KR" dirty="0"/>
              <a:t>NA</a:t>
            </a:r>
            <a:r>
              <a:rPr lang="ko-KR" altLang="en-US" dirty="0"/>
              <a:t>는 결과를 확인이 불가능하기때문에 출력이 되지만 </a:t>
            </a:r>
            <a:r>
              <a:rPr lang="en-US" altLang="ko-KR" dirty="0"/>
              <a:t>NA</a:t>
            </a:r>
            <a:r>
              <a:rPr lang="ko-KR" altLang="en-US" dirty="0"/>
              <a:t>를 자동으로 제거하여 출력한다</a:t>
            </a:r>
            <a:r>
              <a:rPr lang="en-US" altLang="ko-KR" dirty="0"/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C2E6F2-59E5-4564-AE41-C1D9949E8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309" y="1976008"/>
            <a:ext cx="4907382" cy="175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9724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데이터 분석 기초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</p:spTree>
    <p:extLst>
      <p:ext uri="{BB962C8B-B14F-4D97-AF65-F5344CB8AC3E}">
        <p14:creationId xmlns:p14="http://schemas.microsoft.com/office/powerpoint/2010/main" val="307473824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데이터 파악 기본 함수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E8D93913-06B3-45FE-BA6E-382EC2AB1A16}"/>
              </a:ext>
            </a:extLst>
          </p:cNvPr>
          <p:cNvGraphicFramePr>
            <a:graphicFrameLocks noGrp="1"/>
          </p:cNvGraphicFramePr>
          <p:nvPr/>
        </p:nvGraphicFramePr>
        <p:xfrm>
          <a:off x="1715852" y="2131060"/>
          <a:ext cx="564028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270">
                  <a:extLst>
                    <a:ext uri="{9D8B030D-6E8A-4147-A177-3AD203B41FA5}">
                      <a16:colId xmlns:a16="http://schemas.microsoft.com/office/drawing/2014/main" val="2455929310"/>
                    </a:ext>
                  </a:extLst>
                </a:gridCol>
                <a:gridCol w="4086018">
                  <a:extLst>
                    <a:ext uri="{9D8B030D-6E8A-4147-A177-3AD203B41FA5}">
                      <a16:colId xmlns:a16="http://schemas.microsoft.com/office/drawing/2014/main" val="1892873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함수명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head()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데이터의 앞부분 출력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기본 </a:t>
                      </a:r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930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tail()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데이터의 마지막 부분 출력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기본 </a:t>
                      </a:r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2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View()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뷰어 창에서 데이터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084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dim()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사이즈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93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속성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1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summary()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요약 통계량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2996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데이터의 사이즈가 크면 화면에 너무 많은 내용이 출력되기 때문에 데이터의 일부 중 앞에서부터 일부분의 데이터를 출력하는 기본함수 </a:t>
            </a:r>
            <a:r>
              <a:rPr lang="en-US" altLang="ko-KR" dirty="0"/>
              <a:t>head()</a:t>
            </a:r>
            <a:r>
              <a:rPr lang="ko-KR" altLang="en-US" dirty="0"/>
              <a:t>를 이용한다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head(</a:t>
            </a:r>
            <a:r>
              <a:rPr lang="ko-KR" altLang="en-US" dirty="0" err="1"/>
              <a:t>데이터프레임명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 err="1"/>
              <a:t>데이터프레임명</a:t>
            </a:r>
            <a:r>
              <a:rPr lang="ko-KR" altLang="en-US" dirty="0"/>
              <a:t> 뒤에 </a:t>
            </a:r>
            <a:r>
              <a:rPr lang="en-US" altLang="ko-KR" dirty="0"/>
              <a:t>, </a:t>
            </a:r>
            <a:r>
              <a:rPr lang="ko-KR" altLang="en-US" dirty="0"/>
              <a:t>이후 숫자를 입력하면 숫자만큼의 행의 수를 출력한다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head(</a:t>
            </a:r>
            <a:r>
              <a:rPr lang="ko-KR" altLang="en-US" dirty="0" err="1"/>
              <a:t>데이터프레임명</a:t>
            </a:r>
            <a:r>
              <a:rPr lang="en-US" altLang="ko-KR" dirty="0"/>
              <a:t>, </a:t>
            </a:r>
            <a:r>
              <a:rPr lang="ko-KR" altLang="en-US" dirty="0"/>
              <a:t>행의 수</a:t>
            </a:r>
            <a:r>
              <a:rPr lang="en-US" altLang="ko-KR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head()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762060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17581</TotalTime>
  <Words>4784</Words>
  <Application>Microsoft Office PowerPoint</Application>
  <PresentationFormat>화면 슬라이드 쇼(4:3)</PresentationFormat>
  <Paragraphs>1239</Paragraphs>
  <Slides>150</Slides>
  <Notes>146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150</vt:i4>
      </vt:variant>
    </vt:vector>
  </HeadingPairs>
  <TitlesOfParts>
    <vt:vector size="156" baseType="lpstr">
      <vt:lpstr>-apple-system</vt:lpstr>
      <vt:lpstr>Arial Unicode MS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병선</cp:lastModifiedBy>
  <cp:revision>146</cp:revision>
  <dcterms:created xsi:type="dcterms:W3CDTF">2016-11-03T20:47:04Z</dcterms:created>
  <dcterms:modified xsi:type="dcterms:W3CDTF">2024-12-04T10:51:26Z</dcterms:modified>
</cp:coreProperties>
</file>