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6"/>
  </p:notesMasterIdLst>
  <p:sldIdLst>
    <p:sldId id="334" r:id="rId2"/>
    <p:sldId id="322" r:id="rId3"/>
    <p:sldId id="287" r:id="rId4"/>
    <p:sldId id="288" r:id="rId5"/>
    <p:sldId id="29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323" r:id="rId17"/>
    <p:sldId id="300" r:id="rId18"/>
    <p:sldId id="301" r:id="rId19"/>
    <p:sldId id="302" r:id="rId20"/>
    <p:sldId id="303" r:id="rId21"/>
    <p:sldId id="304" r:id="rId22"/>
    <p:sldId id="305" r:id="rId23"/>
    <p:sldId id="307" r:id="rId24"/>
    <p:sldId id="306" r:id="rId25"/>
    <p:sldId id="308" r:id="rId26"/>
    <p:sldId id="309" r:id="rId27"/>
    <p:sldId id="310" r:id="rId28"/>
    <p:sldId id="324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6" r:id="rId49"/>
    <p:sldId id="337" r:id="rId50"/>
    <p:sldId id="338" r:id="rId51"/>
    <p:sldId id="339" r:id="rId52"/>
    <p:sldId id="341" r:id="rId53"/>
    <p:sldId id="340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359" r:id="rId65"/>
    <p:sldId id="360" r:id="rId66"/>
    <p:sldId id="362" r:id="rId67"/>
    <p:sldId id="352" r:id="rId68"/>
    <p:sldId id="354" r:id="rId69"/>
    <p:sldId id="355" r:id="rId70"/>
    <p:sldId id="356" r:id="rId71"/>
    <p:sldId id="357" r:id="rId72"/>
    <p:sldId id="358" r:id="rId73"/>
    <p:sldId id="361" r:id="rId74"/>
    <p:sldId id="363" r:id="rId75"/>
    <p:sldId id="364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5" r:id="rId86"/>
    <p:sldId id="374" r:id="rId87"/>
    <p:sldId id="376" r:id="rId88"/>
    <p:sldId id="377" r:id="rId89"/>
    <p:sldId id="378" r:id="rId90"/>
    <p:sldId id="437" r:id="rId91"/>
    <p:sldId id="438" r:id="rId92"/>
    <p:sldId id="439" r:id="rId93"/>
    <p:sldId id="440" r:id="rId94"/>
    <p:sldId id="441" r:id="rId95"/>
    <p:sldId id="442" r:id="rId96"/>
    <p:sldId id="443" r:id="rId97"/>
    <p:sldId id="444" r:id="rId98"/>
    <p:sldId id="380" r:id="rId99"/>
    <p:sldId id="381" r:id="rId100"/>
    <p:sldId id="382" r:id="rId101"/>
    <p:sldId id="383" r:id="rId102"/>
    <p:sldId id="384" r:id="rId103"/>
    <p:sldId id="385" r:id="rId104"/>
    <p:sldId id="386" r:id="rId105"/>
    <p:sldId id="387" r:id="rId106"/>
    <p:sldId id="388" r:id="rId107"/>
    <p:sldId id="389" r:id="rId108"/>
    <p:sldId id="390" r:id="rId109"/>
    <p:sldId id="391" r:id="rId110"/>
    <p:sldId id="392" r:id="rId111"/>
    <p:sldId id="393" r:id="rId112"/>
    <p:sldId id="394" r:id="rId113"/>
    <p:sldId id="395" r:id="rId114"/>
    <p:sldId id="396" r:id="rId115"/>
    <p:sldId id="397" r:id="rId116"/>
    <p:sldId id="398" r:id="rId117"/>
    <p:sldId id="399" r:id="rId118"/>
    <p:sldId id="400" r:id="rId119"/>
    <p:sldId id="401" r:id="rId120"/>
    <p:sldId id="402" r:id="rId121"/>
    <p:sldId id="403" r:id="rId122"/>
    <p:sldId id="404" r:id="rId123"/>
    <p:sldId id="405" r:id="rId124"/>
    <p:sldId id="406" r:id="rId125"/>
    <p:sldId id="407" r:id="rId126"/>
    <p:sldId id="408" r:id="rId127"/>
    <p:sldId id="409" r:id="rId128"/>
    <p:sldId id="410" r:id="rId129"/>
    <p:sldId id="411" r:id="rId130"/>
    <p:sldId id="412" r:id="rId131"/>
    <p:sldId id="413" r:id="rId132"/>
    <p:sldId id="416" r:id="rId133"/>
    <p:sldId id="417" r:id="rId134"/>
    <p:sldId id="418" r:id="rId135"/>
    <p:sldId id="414" r:id="rId136"/>
    <p:sldId id="415" r:id="rId137"/>
    <p:sldId id="419" r:id="rId138"/>
    <p:sldId id="420" r:id="rId139"/>
    <p:sldId id="421" r:id="rId140"/>
    <p:sldId id="422" r:id="rId141"/>
    <p:sldId id="423" r:id="rId142"/>
    <p:sldId id="424" r:id="rId143"/>
    <p:sldId id="425" r:id="rId144"/>
    <p:sldId id="426" r:id="rId145"/>
    <p:sldId id="427" r:id="rId146"/>
    <p:sldId id="428" r:id="rId147"/>
    <p:sldId id="429" r:id="rId148"/>
    <p:sldId id="430" r:id="rId149"/>
    <p:sldId id="431" r:id="rId150"/>
    <p:sldId id="432" r:id="rId151"/>
    <p:sldId id="433" r:id="rId152"/>
    <p:sldId id="434" r:id="rId153"/>
    <p:sldId id="435" r:id="rId154"/>
    <p:sldId id="436" r:id="rId155"/>
    <p:sldId id="445" r:id="rId156"/>
    <p:sldId id="446" r:id="rId157"/>
    <p:sldId id="447" r:id="rId158"/>
    <p:sldId id="448" r:id="rId159"/>
    <p:sldId id="449" r:id="rId160"/>
    <p:sldId id="450" r:id="rId161"/>
    <p:sldId id="451" r:id="rId162"/>
    <p:sldId id="452" r:id="rId163"/>
    <p:sldId id="453" r:id="rId164"/>
    <p:sldId id="454" r:id="rId165"/>
    <p:sldId id="455" r:id="rId166"/>
    <p:sldId id="456" r:id="rId167"/>
    <p:sldId id="457" r:id="rId168"/>
    <p:sldId id="458" r:id="rId169"/>
    <p:sldId id="459" r:id="rId170"/>
    <p:sldId id="460" r:id="rId171"/>
    <p:sldId id="461" r:id="rId172"/>
    <p:sldId id="462" r:id="rId173"/>
    <p:sldId id="463" r:id="rId174"/>
    <p:sldId id="464" r:id="rId175"/>
    <p:sldId id="465" r:id="rId176"/>
    <p:sldId id="466" r:id="rId177"/>
    <p:sldId id="468" r:id="rId178"/>
    <p:sldId id="467" r:id="rId179"/>
    <p:sldId id="469" r:id="rId180"/>
    <p:sldId id="470" r:id="rId181"/>
    <p:sldId id="471" r:id="rId182"/>
    <p:sldId id="473" r:id="rId183"/>
    <p:sldId id="472" r:id="rId184"/>
    <p:sldId id="474" r:id="rId185"/>
    <p:sldId id="475" r:id="rId186"/>
    <p:sldId id="476" r:id="rId187"/>
    <p:sldId id="477" r:id="rId188"/>
    <p:sldId id="478" r:id="rId189"/>
    <p:sldId id="479" r:id="rId190"/>
    <p:sldId id="480" r:id="rId191"/>
    <p:sldId id="481" r:id="rId192"/>
    <p:sldId id="482" r:id="rId193"/>
    <p:sldId id="483" r:id="rId194"/>
    <p:sldId id="321" r:id="rId19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7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48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notesMaster" Target="notesMasters/notesMaster1.xml"/><Relationship Id="rId200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307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699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8733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27414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2241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2320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6924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3125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3265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1233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931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285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0770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2099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0513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19596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71182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3972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44490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21805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28800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83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4928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0868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5713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5271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871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349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6017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5125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60243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5459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2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20576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5967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1493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0705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26056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9509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0657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096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7955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0895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5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39281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0622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0979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39618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8276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5929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8367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0880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7705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9376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80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6240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68303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13338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53958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23124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2959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55724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7707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8593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6074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832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98652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95091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1465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5006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75290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290042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18500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1107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78757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1547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833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89891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99492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1101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7998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8898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2791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113129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3459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2125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18448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072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8130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39623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43730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7250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15948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6032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65170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40832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2057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97596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55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84261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8930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56356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94918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01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57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03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187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94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767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72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358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69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57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1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594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11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91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85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071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771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21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465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105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32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714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710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09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976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1492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188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572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337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5610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834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2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788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0300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546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67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003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3604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48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370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090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972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60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985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69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34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049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87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3005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0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789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2377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241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9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19307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4546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079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556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9220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949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2112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794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921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1012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998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241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00415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4728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957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5026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6938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330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8122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849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287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9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0998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84165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2379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9095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875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9193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9881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40996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055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285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24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8.png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png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6.png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png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0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7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9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1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3.png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데이터 분석을 위한 </a:t>
            </a:r>
            <a:r>
              <a:rPr lang="ko-KR" altLang="en-US" sz="44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>
                <a:solidFill>
                  <a:schemeClr val="tx2">
                    <a:lumMod val="50000"/>
                  </a:schemeClr>
                </a:solidFill>
              </a:rPr>
              <a:t>데이터 분석 도구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윈도우 </a:t>
            </a:r>
            <a:r>
              <a:rPr lang="en-US" altLang="ko-KR" dirty="0"/>
              <a:t>[</a:t>
            </a:r>
            <a:r>
              <a:rPr lang="ko-KR" altLang="en-US" dirty="0"/>
              <a:t>시작</a:t>
            </a:r>
            <a:r>
              <a:rPr lang="en-US" altLang="ko-KR" dirty="0"/>
              <a:t>]</a:t>
            </a:r>
            <a:r>
              <a:rPr lang="ko-KR" altLang="en-US" dirty="0"/>
              <a:t> 버튼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모든 프로그램</a:t>
            </a:r>
            <a:r>
              <a:rPr lang="en-US" altLang="ko-KR" dirty="0"/>
              <a:t>] -&gt; [python 3.10] -&gt; [IDLE (python 3.10 64bit)] </a:t>
            </a:r>
            <a:r>
              <a:rPr lang="ko-KR" altLang="en-US" dirty="0"/>
              <a:t>클릭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실행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59" y="3077079"/>
            <a:ext cx="5420481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680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</a:t>
            </a:r>
            <a:r>
              <a:rPr lang="ko-KR" altLang="en-US" sz="2300" dirty="0"/>
              <a:t>의 구조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판다스의</a:t>
            </a:r>
            <a:r>
              <a:rPr lang="ko-KR" altLang="en-US" dirty="0"/>
              <a:t> 구조는 크게 </a:t>
            </a:r>
            <a:r>
              <a:rPr lang="en-US" altLang="ko-KR" dirty="0"/>
              <a:t>3</a:t>
            </a:r>
            <a:r>
              <a:rPr lang="ko-KR" altLang="en-US" dirty="0"/>
              <a:t>가지로 나누어 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스리즈</a:t>
            </a:r>
            <a:r>
              <a:rPr lang="ko-KR" altLang="en-US" dirty="0"/>
              <a:t> </a:t>
            </a:r>
            <a:r>
              <a:rPr lang="en-US" altLang="ko-KR" dirty="0"/>
              <a:t>(Series)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데이터프레임 </a:t>
            </a:r>
            <a:r>
              <a:rPr lang="en-US" altLang="ko-KR" dirty="0"/>
              <a:t>(</a:t>
            </a:r>
            <a:r>
              <a:rPr lang="en-US" altLang="ko-KR" dirty="0" err="1"/>
              <a:t>DataFrame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패널 </a:t>
            </a:r>
            <a:r>
              <a:rPr lang="en-US" altLang="ko-KR" dirty="0"/>
              <a:t>(Panel)</a:t>
            </a:r>
          </a:p>
          <a:p>
            <a:endParaRPr lang="en-US" altLang="ko-KR" dirty="0"/>
          </a:p>
          <a:p>
            <a:r>
              <a:rPr lang="ko-KR" altLang="en-US" dirty="0"/>
              <a:t>이 중 데이터프레임을 가장 많이 사용하며</a:t>
            </a:r>
            <a:r>
              <a:rPr lang="en-US" altLang="ko-KR" dirty="0"/>
              <a:t> </a:t>
            </a:r>
            <a:r>
              <a:rPr lang="ko-KR" altLang="en-US" dirty="0"/>
              <a:t>기본적인 </a:t>
            </a:r>
            <a:r>
              <a:rPr lang="ko-KR" altLang="en-US" dirty="0" err="1"/>
              <a:t>스리즈와</a:t>
            </a:r>
            <a:r>
              <a:rPr lang="ko-KR" altLang="en-US" dirty="0"/>
              <a:t> 데이터프레임을 다루어보자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24308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- </a:t>
            </a:r>
            <a:r>
              <a:rPr lang="ko-KR" altLang="en-US" sz="2300" dirty="0" err="1"/>
              <a:t>스리즈</a:t>
            </a:r>
            <a:r>
              <a:rPr lang="ko-KR" altLang="en-US" sz="2300" dirty="0"/>
              <a:t> </a:t>
            </a:r>
            <a:r>
              <a:rPr lang="en-US" altLang="ko-KR" sz="2300" dirty="0"/>
              <a:t>(Series)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판다스의</a:t>
            </a:r>
            <a:r>
              <a:rPr lang="ko-KR" altLang="en-US" dirty="0"/>
              <a:t> </a:t>
            </a:r>
            <a:r>
              <a:rPr lang="ko-KR" altLang="en-US" dirty="0" err="1"/>
              <a:t>스리즈는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배열의 값과 그 값에 대응하는 인덱스를 부여할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설치된 라이브러리를 불러오는 방법으로 </a:t>
            </a:r>
            <a:endParaRPr lang="en-US" altLang="ko-KR" dirty="0"/>
          </a:p>
          <a:p>
            <a:r>
              <a:rPr lang="en-US" altLang="ko-KR" dirty="0"/>
              <a:t>	import </a:t>
            </a:r>
            <a:r>
              <a:rPr lang="ko-KR" altLang="en-US" dirty="0" err="1"/>
              <a:t>라이브러리명</a:t>
            </a:r>
            <a:r>
              <a:rPr lang="ko-KR" altLang="en-US" dirty="0"/>
              <a:t> </a:t>
            </a:r>
            <a:r>
              <a:rPr lang="en-US" altLang="ko-KR" dirty="0"/>
              <a:t>as </a:t>
            </a:r>
            <a:r>
              <a:rPr lang="ko-KR" altLang="en-US" dirty="0"/>
              <a:t>별칭 </a:t>
            </a:r>
            <a:r>
              <a:rPr lang="en-US" altLang="ko-KR" dirty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36" y="2420888"/>
            <a:ext cx="8306520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171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- </a:t>
            </a:r>
            <a:r>
              <a:rPr lang="ko-KR" altLang="en-US" sz="2300" dirty="0" err="1"/>
              <a:t>스리즈</a:t>
            </a:r>
            <a:r>
              <a:rPr lang="ko-KR" altLang="en-US" sz="2300" dirty="0"/>
              <a:t> </a:t>
            </a:r>
            <a:r>
              <a:rPr lang="en-US" altLang="ko-KR" sz="2300" dirty="0"/>
              <a:t>(Series)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스리즈의</a:t>
            </a:r>
            <a:r>
              <a:rPr lang="ko-KR" altLang="en-US" dirty="0"/>
              <a:t> 값과 인덱스 값은 따로 출력이 가능하다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변수</a:t>
            </a:r>
            <a:r>
              <a:rPr lang="en-US" altLang="ko-KR" dirty="0"/>
              <a:t>.values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스리스의</a:t>
            </a:r>
            <a:r>
              <a:rPr lang="ko-KR" altLang="en-US" dirty="0">
                <a:sym typeface="Wingdings" panose="05000000000000000000" pitchFamily="2" charset="2"/>
              </a:rPr>
              <a:t> 값만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>
                <a:sym typeface="Wingdings" panose="05000000000000000000" pitchFamily="2" charset="2"/>
              </a:rPr>
              <a:t>변수</a:t>
            </a:r>
            <a:r>
              <a:rPr lang="en-US" altLang="ko-KR" dirty="0">
                <a:sym typeface="Wingdings" panose="05000000000000000000" pitchFamily="2" charset="2"/>
              </a:rPr>
              <a:t>.index  </a:t>
            </a:r>
            <a:r>
              <a:rPr lang="ko-KR" altLang="en-US" dirty="0" err="1">
                <a:sym typeface="Wingdings" panose="05000000000000000000" pitchFamily="2" charset="2"/>
              </a:rPr>
              <a:t>스리즈의</a:t>
            </a:r>
            <a:r>
              <a:rPr lang="ko-KR" altLang="en-US" dirty="0">
                <a:sym typeface="Wingdings" panose="05000000000000000000" pitchFamily="2" charset="2"/>
              </a:rPr>
              <a:t> 인덱스 값만 출력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77" y="2924944"/>
            <a:ext cx="8131245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583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스리즈는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배열이면 데이터프레임은 </a:t>
            </a:r>
            <a:r>
              <a:rPr lang="en-US" altLang="ko-KR" dirty="0"/>
              <a:t>2</a:t>
            </a:r>
            <a:r>
              <a:rPr lang="ko-KR" altLang="en-US" dirty="0"/>
              <a:t>차원 리스트이다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차원이므로 </a:t>
            </a:r>
            <a:r>
              <a:rPr lang="ko-KR" altLang="en-US" dirty="0" err="1"/>
              <a:t>행방향의</a:t>
            </a:r>
            <a:r>
              <a:rPr lang="ko-KR" altLang="en-US" dirty="0"/>
              <a:t> 인덱스와 </a:t>
            </a:r>
            <a:r>
              <a:rPr lang="ko-KR" altLang="en-US" dirty="0" err="1"/>
              <a:t>열방향의</a:t>
            </a:r>
            <a:r>
              <a:rPr lang="ko-KR" altLang="en-US" dirty="0"/>
              <a:t> 인덱스가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쉽게 말하면 행렬의 구조와 같다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50" y="2793227"/>
            <a:ext cx="8298899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558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데이터프레임도 </a:t>
            </a:r>
            <a:r>
              <a:rPr lang="ko-KR" altLang="en-US" dirty="0" err="1"/>
              <a:t>스리즈와</a:t>
            </a:r>
            <a:r>
              <a:rPr lang="ko-KR" altLang="en-US" dirty="0"/>
              <a:t> 마찬가지로 값과 인덱스 값을 따로 출력이 가능하다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02" y="2708920"/>
            <a:ext cx="826079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328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데이터프레임은 앞에서 배운 </a:t>
            </a:r>
            <a:r>
              <a:rPr lang="ko-KR" altLang="en-US" dirty="0" err="1"/>
              <a:t>데이터형</a:t>
            </a:r>
            <a:r>
              <a:rPr lang="ko-KR" altLang="en-US" dirty="0"/>
              <a:t> 리스트와 </a:t>
            </a:r>
            <a:r>
              <a:rPr lang="ko-KR" altLang="en-US" dirty="0" err="1"/>
              <a:t>딕셔너리를</a:t>
            </a:r>
            <a:r>
              <a:rPr lang="ko-KR" altLang="en-US" dirty="0"/>
              <a:t> 이용하여 </a:t>
            </a:r>
            <a:r>
              <a:rPr lang="en-US" altLang="ko-KR" dirty="0"/>
              <a:t> </a:t>
            </a:r>
            <a:r>
              <a:rPr lang="ko-KR" altLang="en-US" dirty="0"/>
              <a:t>데이터프레임을 생성할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 기본적인 형태로 인덱스 값들을 지정하지 않았기 때문에 자동으로 </a:t>
            </a:r>
            <a:r>
              <a:rPr lang="en-US" altLang="ko-KR" dirty="0"/>
              <a:t>0,1,2.... </a:t>
            </a:r>
            <a:r>
              <a:rPr lang="ko-KR" altLang="en-US" dirty="0"/>
              <a:t>로 지정된다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43" y="2420888"/>
            <a:ext cx="8230313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949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행이나 열의 값을 지정할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30" y="2746418"/>
            <a:ext cx="8314140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656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데이터형</a:t>
            </a:r>
            <a:r>
              <a:rPr lang="ko-KR" altLang="en-US" dirty="0"/>
              <a:t> </a:t>
            </a:r>
            <a:r>
              <a:rPr lang="ko-KR" altLang="en-US" dirty="0" err="1"/>
              <a:t>딕셔너리형은</a:t>
            </a:r>
            <a:r>
              <a:rPr lang="ko-KR" altLang="en-US" dirty="0"/>
              <a:t> </a:t>
            </a:r>
            <a:r>
              <a:rPr lang="en-US" altLang="ko-KR" dirty="0"/>
              <a:t>key : value </a:t>
            </a:r>
            <a:r>
              <a:rPr lang="ko-KR" altLang="en-US" dirty="0"/>
              <a:t>로 데이터가 </a:t>
            </a:r>
            <a:r>
              <a:rPr lang="ko-KR" altLang="en-US" dirty="0" err="1"/>
              <a:t>구성되어있기때문에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의 값이 </a:t>
            </a:r>
            <a:r>
              <a:rPr lang="en-US" altLang="ko-KR" dirty="0"/>
              <a:t>columns</a:t>
            </a:r>
            <a:r>
              <a:rPr lang="ko-KR" altLang="en-US" dirty="0"/>
              <a:t>의 값으로 지정이 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22" y="2492896"/>
            <a:ext cx="8245555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602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r>
              <a:rPr lang="ko-KR" altLang="en-US" sz="2300" dirty="0"/>
              <a:t>조회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판다스에서는</a:t>
            </a:r>
            <a:r>
              <a:rPr lang="ko-KR" altLang="en-US" dirty="0"/>
              <a:t> 데이터프레임에서 원하는 구간만 조회가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데이터프레임명</a:t>
            </a:r>
            <a:r>
              <a:rPr lang="en-US" altLang="ko-KR" dirty="0"/>
              <a:t>.head(n)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앞 부분을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sym typeface="Wingdings" panose="05000000000000000000" pitchFamily="2" charset="2"/>
              </a:rPr>
              <a:t>데이터프레임명</a:t>
            </a:r>
            <a:r>
              <a:rPr lang="en-US" altLang="ko-KR" dirty="0">
                <a:sym typeface="Wingdings" panose="05000000000000000000" pitchFamily="2" charset="2"/>
              </a:rPr>
              <a:t>.tail(n)  </a:t>
            </a:r>
            <a:r>
              <a:rPr lang="ko-KR" altLang="en-US" dirty="0" err="1">
                <a:sym typeface="Wingdings" panose="05000000000000000000" pitchFamily="2" charset="2"/>
              </a:rPr>
              <a:t>뒷</a:t>
            </a:r>
            <a:r>
              <a:rPr lang="ko-KR" altLang="en-US" dirty="0">
                <a:sym typeface="Wingdings" panose="05000000000000000000" pitchFamily="2" charset="2"/>
              </a:rPr>
              <a:t> 부분을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개만 출력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 err="1">
                <a:sym typeface="Wingdings" panose="05000000000000000000" pitchFamily="2" charset="2"/>
              </a:rPr>
              <a:t>데이터프레임명</a:t>
            </a:r>
            <a:r>
              <a:rPr lang="en-US" altLang="ko-KR" dirty="0">
                <a:sym typeface="Wingdings" panose="05000000000000000000" pitchFamily="2" charset="2"/>
              </a:rPr>
              <a:t>[‘</a:t>
            </a:r>
            <a:r>
              <a:rPr lang="ko-KR" altLang="en-US" dirty="0">
                <a:sym typeface="Wingdings" panose="05000000000000000000" pitchFamily="2" charset="2"/>
              </a:rPr>
              <a:t>열 이름</a:t>
            </a:r>
            <a:r>
              <a:rPr lang="en-US" altLang="ko-KR" dirty="0">
                <a:sym typeface="Wingdings" panose="05000000000000000000" pitchFamily="2" charset="2"/>
              </a:rPr>
              <a:t>‘]  </a:t>
            </a:r>
            <a:r>
              <a:rPr lang="ko-KR" altLang="en-US" dirty="0">
                <a:sym typeface="Wingdings" panose="05000000000000000000" pitchFamily="2" charset="2"/>
              </a:rPr>
              <a:t>해당되는 열의 값만 출력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86744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r>
              <a:rPr lang="ko-KR" altLang="en-US" sz="2300" dirty="0"/>
              <a:t>조회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75" y="1555185"/>
            <a:ext cx="7481041" cy="504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ILDE</a:t>
            </a:r>
            <a:r>
              <a:rPr lang="ko-KR" altLang="en-US" dirty="0"/>
              <a:t>이 실행되면 아래 그림과 같이 대화형 모드의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쉘이</a:t>
            </a:r>
            <a:r>
              <a:rPr lang="ko-KR" altLang="en-US" dirty="0"/>
              <a:t> 나타난다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실행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16" y="2676367"/>
            <a:ext cx="6084168" cy="19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9107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 – </a:t>
            </a:r>
            <a:r>
              <a:rPr lang="ko-KR" altLang="en-US" sz="2300" dirty="0"/>
              <a:t>데이터프레임</a:t>
            </a:r>
            <a:r>
              <a:rPr lang="en-US" altLang="ko-KR" sz="2300" dirty="0"/>
              <a:t>(</a:t>
            </a:r>
            <a:r>
              <a:rPr lang="en-US" altLang="ko-KR" sz="2300" dirty="0" err="1"/>
              <a:t>DataFrame</a:t>
            </a:r>
            <a:r>
              <a:rPr lang="en-US" altLang="ko-KR" sz="2300" dirty="0"/>
              <a:t>) 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판다스는</a:t>
            </a:r>
            <a:r>
              <a:rPr lang="ko-KR" altLang="en-US" dirty="0"/>
              <a:t> 이렇게 데이터를 데이터프레임으로 생성할 수 있지만 외부의 데이터 파일</a:t>
            </a:r>
            <a:r>
              <a:rPr lang="en-US" altLang="ko-KR" dirty="0"/>
              <a:t>(csv, text, Excel, SQL, JSON)</a:t>
            </a:r>
            <a:r>
              <a:rPr lang="ko-KR" altLang="en-US" dirty="0"/>
              <a:t>을 읽어서 데이터프레임으로 생성할 수 있다</a:t>
            </a:r>
            <a:r>
              <a:rPr lang="en-US" altLang="ko-KR" dirty="0"/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91" y="2624285"/>
            <a:ext cx="7661009" cy="37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131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수치 데이터를 다루는 라이브러리이다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다차원 행렬 자료 구조인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를 통하여 벡터 및 행렬을 사용하는 선형 대수 계산에서 주로 사용된다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편의성도 좋지만 </a:t>
            </a:r>
            <a:r>
              <a:rPr lang="ko-KR" altLang="en-US" dirty="0" err="1">
                <a:sym typeface="Wingdings" panose="05000000000000000000" pitchFamily="2" charset="2"/>
              </a:rPr>
              <a:t>속도면에서도</a:t>
            </a:r>
            <a:r>
              <a:rPr lang="ko-KR" altLang="en-US" dirty="0">
                <a:sym typeface="Wingdings" panose="05000000000000000000" pitchFamily="2" charset="2"/>
              </a:rPr>
              <a:t> 우수하다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넘파이도</a:t>
            </a:r>
            <a:r>
              <a:rPr lang="ko-KR" altLang="en-US" dirty="0">
                <a:sym typeface="Wingdings" panose="05000000000000000000" pitchFamily="2" charset="2"/>
              </a:rPr>
              <a:t> 설치를 하려면 </a:t>
            </a:r>
            <a:r>
              <a:rPr lang="en-US" altLang="ko-KR" dirty="0">
                <a:sym typeface="Wingdings" panose="05000000000000000000" pitchFamily="2" charset="2"/>
              </a:rPr>
              <a:t>CMD(</a:t>
            </a:r>
            <a:r>
              <a:rPr lang="ko-KR" altLang="en-US" dirty="0">
                <a:sym typeface="Wingdings" panose="05000000000000000000" pitchFamily="2" charset="2"/>
              </a:rPr>
              <a:t>명령 프롬프트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에서 다음 명령어를 입력한다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421" y="4149080"/>
            <a:ext cx="4365150" cy="6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078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넘파이의</a:t>
            </a:r>
            <a:r>
              <a:rPr lang="ko-KR" altLang="en-US" dirty="0">
                <a:sym typeface="Wingdings" panose="05000000000000000000" pitchFamily="2" charset="2"/>
              </a:rPr>
              <a:t> 핵심인 </a:t>
            </a:r>
            <a:r>
              <a:rPr lang="en-US" altLang="ko-KR" dirty="0">
                <a:sym typeface="Wingdings" panose="05000000000000000000" pitchFamily="2" charset="2"/>
              </a:rPr>
              <a:t>array()</a:t>
            </a:r>
            <a:r>
              <a:rPr lang="ko-KR" altLang="en-US" dirty="0">
                <a:sym typeface="Wingdings" panose="05000000000000000000" pitchFamily="2" charset="2"/>
              </a:rPr>
              <a:t>는 리스트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튜플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배열로 부터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를 생성한다</a:t>
            </a:r>
            <a:r>
              <a:rPr lang="en-US" altLang="ko-KR" dirty="0">
                <a:sym typeface="Wingdings" panose="05000000000000000000" pitchFamily="2" charset="2"/>
              </a:rPr>
              <a:t>. 1</a:t>
            </a:r>
            <a:r>
              <a:rPr lang="ko-KR" altLang="en-US" dirty="0">
                <a:sym typeface="Wingdings" panose="05000000000000000000" pitchFamily="2" charset="2"/>
              </a:rPr>
              <a:t>차원 배열이든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차원 배열이든 상관 없이 </a:t>
            </a:r>
            <a:r>
              <a:rPr lang="en-US" altLang="ko-KR" dirty="0">
                <a:sym typeface="Wingdings" panose="05000000000000000000" pitchFamily="2" charset="2"/>
              </a:rPr>
              <a:t>array</a:t>
            </a:r>
            <a:r>
              <a:rPr lang="ko-KR" altLang="en-US" dirty="0">
                <a:sym typeface="Wingdings" panose="05000000000000000000" pitchFamily="2" charset="2"/>
              </a:rPr>
              <a:t>를 생성할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57" y="2808467"/>
            <a:ext cx="8291278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218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3" y="2727899"/>
            <a:ext cx="8237934" cy="14022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np.array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로 만든 데이터의 타입은 </a:t>
            </a:r>
            <a:r>
              <a:rPr lang="ko-KR" altLang="en-US" dirty="0" err="1">
                <a:sym typeface="Wingdings" panose="05000000000000000000" pitchFamily="2" charset="2"/>
              </a:rPr>
              <a:t>두개</a:t>
            </a:r>
            <a:r>
              <a:rPr lang="ko-KR" altLang="en-US" dirty="0">
                <a:sym typeface="Wingdings" panose="05000000000000000000" pitchFamily="2" charset="2"/>
              </a:rPr>
              <a:t> 다 </a:t>
            </a:r>
            <a:r>
              <a:rPr lang="en-US" altLang="ko-KR" dirty="0" err="1">
                <a:sym typeface="Wingdings" panose="05000000000000000000" pitchFamily="2" charset="2"/>
              </a:rPr>
              <a:t>ndarray</a:t>
            </a:r>
            <a:r>
              <a:rPr lang="ko-KR" altLang="en-US" dirty="0">
                <a:sym typeface="Wingdings" panose="05000000000000000000" pitchFamily="2" charset="2"/>
              </a:rPr>
              <a:t>로 나타나게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421131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array()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np.array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사용하게 되면 배열의 축의 개수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ndim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와 크기</a:t>
            </a:r>
            <a:r>
              <a:rPr lang="en-US" altLang="ko-KR" dirty="0">
                <a:sym typeface="Wingdings" panose="05000000000000000000" pitchFamily="2" charset="2"/>
              </a:rPr>
              <a:t>(shape)</a:t>
            </a:r>
            <a:r>
              <a:rPr lang="ko-KR" altLang="en-US" dirty="0">
                <a:sym typeface="Wingdings" panose="05000000000000000000" pitchFamily="2" charset="2"/>
              </a:rPr>
              <a:t>를 출력 할 수 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1" y="2505518"/>
            <a:ext cx="8268417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600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zores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zeros()</a:t>
            </a:r>
            <a:r>
              <a:rPr lang="ko-KR" altLang="en-US" dirty="0">
                <a:sym typeface="Wingdings" panose="05000000000000000000" pitchFamily="2" charset="2"/>
              </a:rPr>
              <a:t>는 모든 원소의 값이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인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81" y="2434504"/>
            <a:ext cx="8276037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321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ones()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ones()</a:t>
            </a:r>
            <a:r>
              <a:rPr lang="ko-KR" altLang="en-US" dirty="0">
                <a:sym typeface="Wingdings" panose="05000000000000000000" pitchFamily="2" charset="2"/>
              </a:rPr>
              <a:t>는 모든 원소 값이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인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0" y="2571675"/>
            <a:ext cx="8306520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7890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1" y="2430693"/>
            <a:ext cx="8283658" cy="1996613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full()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full()</a:t>
            </a:r>
            <a:r>
              <a:rPr lang="ko-KR" altLang="en-US" dirty="0">
                <a:sym typeface="Wingdings" panose="05000000000000000000" pitchFamily="2" charset="2"/>
              </a:rPr>
              <a:t>은 모든 원소의 값을 지정한 값으로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6655584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eye()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eye()</a:t>
            </a:r>
            <a:r>
              <a:rPr lang="ko-KR" altLang="en-US" dirty="0">
                <a:sym typeface="Wingdings" panose="05000000000000000000" pitchFamily="2" charset="2"/>
              </a:rPr>
              <a:t>는 단위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8" y="2423073"/>
            <a:ext cx="8344623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7062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random.random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random.random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은 임의의 값을 원소로 하여 행렬을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40" y="2598348"/>
            <a:ext cx="830652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23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print(“Hello World”)</a:t>
            </a:r>
            <a:r>
              <a:rPr lang="ko-KR" altLang="en-US" dirty="0"/>
              <a:t>를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Hello World </a:t>
            </a:r>
            <a:r>
              <a:rPr lang="ko-KR" altLang="en-US" dirty="0"/>
              <a:t>가 출력되는 것을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4" cy="20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465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arange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arange</a:t>
            </a:r>
            <a:r>
              <a:rPr lang="en-US" altLang="ko-KR" dirty="0">
                <a:sym typeface="Wingdings" panose="05000000000000000000" pitchFamily="2" charset="2"/>
              </a:rPr>
              <a:t>(n)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부터 </a:t>
            </a:r>
            <a:r>
              <a:rPr lang="en-US" altLang="ko-KR" dirty="0">
                <a:sym typeface="Wingdings" panose="05000000000000000000" pitchFamily="2" charset="2"/>
              </a:rPr>
              <a:t>n-1</a:t>
            </a:r>
            <a:r>
              <a:rPr lang="ko-KR" altLang="en-US" dirty="0">
                <a:sym typeface="Wingdings" panose="05000000000000000000" pitchFamily="2" charset="2"/>
              </a:rPr>
              <a:t>까지의 원소 값을 가지는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2700236"/>
            <a:ext cx="824980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8974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2700236"/>
            <a:ext cx="8221222" cy="145752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en-US" altLang="ko-KR" sz="2300" dirty="0" err="1"/>
              <a:t>arange</a:t>
            </a:r>
            <a:r>
              <a:rPr lang="en-US" altLang="ko-KR" sz="2300" dirty="0"/>
              <a:t>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arange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i,j,k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ko-KR" altLang="en-US" dirty="0">
                <a:sym typeface="Wingdings" panose="05000000000000000000" pitchFamily="2" charset="2"/>
              </a:rPr>
              <a:t>부터 시작해서 </a:t>
            </a:r>
            <a:r>
              <a:rPr lang="en-US" altLang="ko-KR" dirty="0">
                <a:sym typeface="Wingdings" panose="05000000000000000000" pitchFamily="2" charset="2"/>
              </a:rPr>
              <a:t>j-1</a:t>
            </a:r>
            <a:r>
              <a:rPr lang="ko-KR" altLang="en-US" dirty="0">
                <a:sym typeface="Wingdings" panose="05000000000000000000" pitchFamily="2" charset="2"/>
              </a:rPr>
              <a:t>까지 </a:t>
            </a:r>
            <a:r>
              <a:rPr lang="en-US" altLang="ko-KR" dirty="0">
                <a:sym typeface="Wingdings" panose="05000000000000000000" pitchFamily="2" charset="2"/>
              </a:rPr>
              <a:t>k</a:t>
            </a:r>
            <a:r>
              <a:rPr lang="ko-KR" altLang="en-US" dirty="0">
                <a:sym typeface="Wingdings" panose="05000000000000000000" pitchFamily="2" charset="2"/>
              </a:rPr>
              <a:t>씩 증가하는 배열을 생성한다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067215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reshape()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reshape()</a:t>
            </a:r>
            <a:r>
              <a:rPr lang="ko-KR" altLang="en-US" dirty="0">
                <a:sym typeface="Wingdings" panose="05000000000000000000" pitchFamily="2" charset="2"/>
              </a:rPr>
              <a:t>는 배열 내부의 데이터는 변경하지 않고 배열의 구조를 변경한다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78" y="2492896"/>
            <a:ext cx="819264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645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넘파이를</a:t>
            </a:r>
            <a:r>
              <a:rPr lang="ko-KR" altLang="en-US" dirty="0">
                <a:sym typeface="Wingdings" panose="05000000000000000000" pitchFamily="2" charset="2"/>
              </a:rPr>
              <a:t> 사용하면 배열 간의 연산을 쉽게 수행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057849"/>
              </p:ext>
            </p:extLst>
          </p:nvPr>
        </p:nvGraphicFramePr>
        <p:xfrm>
          <a:off x="1524000" y="2708920"/>
          <a:ext cx="6096000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덧셈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a+b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np.add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뺄셈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a-b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np.subtract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곱셈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a*b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np.multiply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나눗셈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a/b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np.divide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3391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덧셈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36" y="1916832"/>
            <a:ext cx="825932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8925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1920201"/>
            <a:ext cx="8240275" cy="28769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뺄셈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72581860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1916832"/>
            <a:ext cx="8221222" cy="279121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곱셈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790375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99" y="1916832"/>
            <a:ext cx="8249801" cy="279121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/>
              <a:t>나눗셈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22718813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넘파이</a:t>
            </a:r>
            <a:r>
              <a:rPr lang="en-US" altLang="ko-KR" sz="2300" dirty="0"/>
              <a:t>(</a:t>
            </a:r>
            <a:r>
              <a:rPr lang="en-US" altLang="ko-KR" sz="2300" dirty="0" err="1"/>
              <a:t>Numpy</a:t>
            </a:r>
            <a:r>
              <a:rPr lang="en-US" altLang="ko-KR" sz="2300" dirty="0"/>
              <a:t>) – </a:t>
            </a:r>
            <a:r>
              <a:rPr lang="ko-KR" altLang="en-US" sz="2300" dirty="0"/>
              <a:t>연산</a:t>
            </a:r>
            <a:r>
              <a:rPr lang="en-US" altLang="ko-KR" sz="2300" dirty="0"/>
              <a:t>(</a:t>
            </a:r>
            <a:r>
              <a:rPr lang="ko-KR" altLang="en-US" sz="2300" dirty="0" err="1"/>
              <a:t>행렬곱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앞의 곱셈인 </a:t>
            </a:r>
            <a:r>
              <a:rPr lang="en-US" altLang="ko-KR" dirty="0" err="1">
                <a:sym typeface="Wingdings" panose="05000000000000000000" pitchFamily="2" charset="2"/>
              </a:rPr>
              <a:t>np.multiply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ko-KR" altLang="en-US" dirty="0" err="1">
                <a:sym typeface="Wingdings" panose="05000000000000000000" pitchFamily="2" charset="2"/>
              </a:rPr>
              <a:t>요소별</a:t>
            </a:r>
            <a:r>
              <a:rPr lang="ko-KR" altLang="en-US" dirty="0">
                <a:sym typeface="Wingdings" panose="05000000000000000000" pitchFamily="2" charset="2"/>
              </a:rPr>
              <a:t> 곱이다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err="1">
                <a:sym typeface="Wingdings" panose="05000000000000000000" pitchFamily="2" charset="2"/>
              </a:rPr>
              <a:t>넘파이는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요소별</a:t>
            </a:r>
            <a:r>
              <a:rPr lang="ko-KR" altLang="en-US" dirty="0">
                <a:sym typeface="Wingdings" panose="05000000000000000000" pitchFamily="2" charset="2"/>
              </a:rPr>
              <a:t> 곱만이 아닌 </a:t>
            </a:r>
            <a:r>
              <a:rPr lang="ko-KR" altLang="en-US" dirty="0" err="1">
                <a:sym typeface="Wingdings" panose="05000000000000000000" pitchFamily="2" charset="2"/>
              </a:rPr>
              <a:t>백터와</a:t>
            </a:r>
            <a:r>
              <a:rPr lang="ko-KR" altLang="en-US" dirty="0">
                <a:sym typeface="Wingdings" panose="05000000000000000000" pitchFamily="2" charset="2"/>
              </a:rPr>
              <a:t> 행렬의 곱 또는 </a:t>
            </a:r>
            <a:r>
              <a:rPr lang="ko-KR" altLang="en-US" dirty="0" err="1">
                <a:sym typeface="Wingdings" panose="05000000000000000000" pitchFamily="2" charset="2"/>
              </a:rPr>
              <a:t>행렬곱을</a:t>
            </a:r>
            <a:r>
              <a:rPr lang="ko-KR" altLang="en-US" dirty="0">
                <a:sym typeface="Wingdings" panose="05000000000000000000" pitchFamily="2" charset="2"/>
              </a:rPr>
              <a:t> 하기 위해서는 </a:t>
            </a:r>
            <a:r>
              <a:rPr lang="en-US" altLang="ko-KR" dirty="0">
                <a:sym typeface="Wingdings" panose="05000000000000000000" pitchFamily="2" charset="2"/>
              </a:rPr>
              <a:t>dot()</a:t>
            </a:r>
            <a:r>
              <a:rPr lang="ko-KR" altLang="en-US" dirty="0">
                <a:sym typeface="Wingdings" panose="05000000000000000000" pitchFamily="2" charset="2"/>
              </a:rPr>
              <a:t>를 사용한다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2708920"/>
            <a:ext cx="8240275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535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맷플롯립은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파이썬에서</a:t>
            </a:r>
            <a:r>
              <a:rPr lang="ko-KR" altLang="en-US" dirty="0">
                <a:sym typeface="Wingdings" panose="05000000000000000000" pitchFamily="2" charset="2"/>
              </a:rPr>
              <a:t> 데이터를 </a:t>
            </a:r>
            <a:r>
              <a:rPr lang="ko-KR" altLang="en-US" dirty="0" err="1">
                <a:sym typeface="Wingdings" panose="05000000000000000000" pitchFamily="2" charset="2"/>
              </a:rPr>
              <a:t>챠트나</a:t>
            </a:r>
            <a:r>
              <a:rPr lang="ko-KR" altLang="en-US" dirty="0">
                <a:sym typeface="Wingdings" panose="05000000000000000000" pitchFamily="2" charset="2"/>
              </a:rPr>
              <a:t> 플롯</a:t>
            </a:r>
            <a:r>
              <a:rPr lang="en-US" altLang="ko-KR" dirty="0">
                <a:sym typeface="Wingdings" panose="05000000000000000000" pitchFamily="2" charset="2"/>
              </a:rPr>
              <a:t>(plot)</a:t>
            </a:r>
            <a:r>
              <a:rPr lang="ko-KR" altLang="en-US" dirty="0">
                <a:sym typeface="Wingdings" panose="05000000000000000000" pitchFamily="2" charset="2"/>
              </a:rPr>
              <a:t>으로 그려주는 라이브러리이다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흔히 데이터 시각화 패키지로 </a:t>
            </a:r>
            <a:r>
              <a:rPr lang="ko-KR" altLang="en-US" dirty="0" err="1">
                <a:sym typeface="Wingdings" panose="05000000000000000000" pitchFamily="2" charset="2"/>
              </a:rPr>
              <a:t>알려져있다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라인 플롯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바 </a:t>
            </a:r>
            <a:r>
              <a:rPr lang="ko-KR" altLang="en-US" dirty="0" err="1">
                <a:sym typeface="Wingdings" panose="05000000000000000000" pitchFamily="2" charset="2"/>
              </a:rPr>
              <a:t>챠트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파이 </a:t>
            </a:r>
            <a:r>
              <a:rPr lang="ko-KR" altLang="en-US" dirty="0" err="1">
                <a:sym typeface="Wingdings" panose="05000000000000000000" pitchFamily="2" charset="2"/>
              </a:rPr>
              <a:t>챠트</a:t>
            </a:r>
            <a:r>
              <a:rPr lang="en-US" altLang="ko-KR" dirty="0">
                <a:sym typeface="Wingdings" panose="05000000000000000000" pitchFamily="2" charset="2"/>
              </a:rPr>
              <a:t>, Scatter </a:t>
            </a:r>
            <a:r>
              <a:rPr lang="ko-KR" altLang="en-US" dirty="0">
                <a:sym typeface="Wingdings" panose="05000000000000000000" pitchFamily="2" charset="2"/>
              </a:rPr>
              <a:t>등 다양한 </a:t>
            </a:r>
            <a:r>
              <a:rPr lang="ko-KR" altLang="en-US" dirty="0" err="1">
                <a:sym typeface="Wingdings" panose="05000000000000000000" pitchFamily="2" charset="2"/>
              </a:rPr>
              <a:t>챠트와</a:t>
            </a:r>
            <a:r>
              <a:rPr lang="ko-KR" altLang="en-US" dirty="0">
                <a:sym typeface="Wingdings" panose="05000000000000000000" pitchFamily="2" charset="2"/>
              </a:rPr>
              <a:t> 플롯을 지원한다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165" y="3356992"/>
            <a:ext cx="5171670" cy="6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25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+ 20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 + 20</a:t>
            </a:r>
            <a:r>
              <a:rPr lang="ko-KR" altLang="en-US" dirty="0"/>
              <a:t>은 </a:t>
            </a:r>
            <a:r>
              <a:rPr lang="en-US" altLang="ko-KR" dirty="0"/>
              <a:t>30</a:t>
            </a:r>
            <a:r>
              <a:rPr lang="ko-KR" altLang="en-US" dirty="0"/>
              <a:t>으로 출력되는 것을 확인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161483509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</a:t>
            </a:r>
            <a:r>
              <a:rPr lang="ko-KR" altLang="en-US" sz="2300" dirty="0"/>
              <a:t> </a:t>
            </a:r>
            <a:r>
              <a:rPr lang="en-US" altLang="ko-KR" sz="2300" dirty="0"/>
              <a:t>plot()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.plot() </a:t>
            </a:r>
            <a:r>
              <a:rPr lang="ko-KR" altLang="en-US" dirty="0">
                <a:sym typeface="Wingdings" panose="05000000000000000000" pitchFamily="2" charset="2"/>
              </a:rPr>
              <a:t>함수에 하나의 숫자로 이루어진 리스트를 입력하여 그래프를 지정한다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리스트의 값들은 </a:t>
            </a:r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ko-KR" altLang="en-US" dirty="0">
                <a:sym typeface="Wingdings" panose="05000000000000000000" pitchFamily="2" charset="2"/>
              </a:rPr>
              <a:t>값으로 나타나고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축은 자동으로 </a:t>
            </a:r>
            <a:r>
              <a:rPr lang="en-US" altLang="ko-KR" dirty="0">
                <a:sym typeface="Wingdings" panose="05000000000000000000" pitchFamily="2" charset="2"/>
              </a:rPr>
              <a:t>0,1,2,3 </a:t>
            </a:r>
            <a:r>
              <a:rPr lang="ko-KR" altLang="en-US" dirty="0">
                <a:sym typeface="Wingdings" panose="05000000000000000000" pitchFamily="2" charset="2"/>
              </a:rPr>
              <a:t>순으로 지정된다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show() </a:t>
            </a:r>
            <a:r>
              <a:rPr lang="ko-KR" altLang="en-US" dirty="0">
                <a:sym typeface="Wingdings" panose="05000000000000000000" pitchFamily="2" charset="2"/>
              </a:rPr>
              <a:t>함수를 통하여 그래프를 화면에 출력한다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65" y="3315998"/>
            <a:ext cx="5877469" cy="32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6772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plot()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.plot() </a:t>
            </a:r>
            <a:r>
              <a:rPr lang="ko-KR" altLang="en-US" dirty="0">
                <a:sym typeface="Wingdings" panose="05000000000000000000" pitchFamily="2" charset="2"/>
              </a:rPr>
              <a:t>함수에 </a:t>
            </a:r>
            <a:r>
              <a:rPr lang="ko-KR" altLang="en-US" dirty="0" err="1">
                <a:sym typeface="Wingdings" panose="05000000000000000000" pitchFamily="2" charset="2"/>
              </a:rPr>
              <a:t>두개의</a:t>
            </a:r>
            <a:r>
              <a:rPr lang="ko-KR" altLang="en-US" dirty="0">
                <a:sym typeface="Wingdings" panose="05000000000000000000" pitchFamily="2" charset="2"/>
              </a:rPr>
              <a:t> 숫자로 이루어진 리스트를 입력하여 그래프를 지정한다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첫 리스트의 값이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 </a:t>
            </a:r>
            <a:r>
              <a:rPr lang="ko-KR" altLang="en-US" dirty="0" err="1">
                <a:sym typeface="Wingdings" panose="05000000000000000000" pitchFamily="2" charset="2"/>
              </a:rPr>
              <a:t>두번째</a:t>
            </a:r>
            <a:r>
              <a:rPr lang="ko-KR" altLang="en-US" dirty="0">
                <a:sym typeface="Wingdings" panose="05000000000000000000" pitchFamily="2" charset="2"/>
              </a:rPr>
              <a:t> 리스트의 값이 </a:t>
            </a:r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ko-KR" altLang="en-US" dirty="0">
                <a:sym typeface="Wingdings" panose="05000000000000000000" pitchFamily="2" charset="2"/>
              </a:rPr>
              <a:t>축의 값이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97" y="3426564"/>
            <a:ext cx="6177603" cy="29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072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색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8" y="3370259"/>
            <a:ext cx="5431692" cy="2651029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52194"/>
              </p:ext>
            </p:extLst>
          </p:nvPr>
        </p:nvGraphicFramePr>
        <p:xfrm>
          <a:off x="6300192" y="3414608"/>
          <a:ext cx="2092205" cy="2966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blue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g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green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red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cyan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magenta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y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yellow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k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black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white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plot(‘x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’, 'y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', ‘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r>
              <a:rPr lang="en-US" altLang="ko-KR" dirty="0">
                <a:sym typeface="Wingdings" panose="05000000000000000000" pitchFamily="2" charset="2"/>
              </a:rPr>
              <a:t>＇)   </a:t>
            </a:r>
            <a:r>
              <a:rPr lang="ko-KR" altLang="en-US" dirty="0">
                <a:sym typeface="Wingdings" panose="05000000000000000000" pitchFamily="2" charset="2"/>
              </a:rPr>
              <a:t>옵션 부분에 색상 인자 값이나 </a:t>
            </a:r>
            <a:r>
              <a:rPr lang="ko-KR" altLang="en-US" dirty="0" err="1">
                <a:sym typeface="Wingdings" panose="05000000000000000000" pitchFamily="2" charset="2"/>
              </a:rPr>
              <a:t>헥스</a:t>
            </a:r>
            <a:r>
              <a:rPr lang="ko-KR" altLang="en-US" dirty="0">
                <a:sym typeface="Wingdings" panose="05000000000000000000" pitchFamily="2" charset="2"/>
              </a:rPr>
              <a:t> 값을 넣어주면 선의 색이 변경이 가능하다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716422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종류 변경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plot(‘x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’, 'y</a:t>
            </a:r>
            <a:r>
              <a:rPr lang="ko-KR" altLang="en-US" dirty="0">
                <a:sym typeface="Wingdings" panose="05000000000000000000" pitchFamily="2" charset="2"/>
              </a:rPr>
              <a:t>축 리스트</a:t>
            </a:r>
            <a:r>
              <a:rPr lang="en-US" altLang="ko-KR" dirty="0">
                <a:sym typeface="Wingdings" panose="05000000000000000000" pitchFamily="2" charset="2"/>
              </a:rPr>
              <a:t>', ‘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r>
              <a:rPr lang="en-US" altLang="ko-KR" dirty="0">
                <a:sym typeface="Wingdings" panose="05000000000000000000" pitchFamily="2" charset="2"/>
              </a:rPr>
              <a:t>＇)   </a:t>
            </a:r>
            <a:r>
              <a:rPr lang="ko-KR" altLang="en-US" dirty="0">
                <a:sym typeface="Wingdings" panose="05000000000000000000" pitchFamily="2" charset="2"/>
              </a:rPr>
              <a:t>옵션 부분에 선 종류 인자 값을 넣어주면 선의 종류가 변경된다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73703"/>
              </p:ext>
            </p:extLst>
          </p:nvPr>
        </p:nvGraphicFramePr>
        <p:xfrm>
          <a:off x="1427820" y="2996952"/>
          <a:ext cx="628836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8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5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Solid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o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Circle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--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Dashed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v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/>
                        <a:t>Triangle_down</a:t>
                      </a:r>
                      <a:r>
                        <a:rPr lang="en-US" altLang="ko-KR" b="0" dirty="0"/>
                        <a:t>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-.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Dash-dot line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Star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.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Point marker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x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X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,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Pixel marker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Diamond marker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3663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선 종류 변경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676" y="2158823"/>
            <a:ext cx="5412640" cy="29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40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레이블</a:t>
            </a:r>
            <a:r>
              <a:rPr lang="en-US" altLang="ko-KR" sz="2300" dirty="0"/>
              <a:t>, </a:t>
            </a:r>
            <a:r>
              <a:rPr lang="ko-KR" altLang="en-US" sz="2300" dirty="0"/>
              <a:t>타이틀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plt.xlabel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plt.ylabel</a:t>
            </a:r>
            <a:r>
              <a:rPr lang="en-US" altLang="ko-KR" dirty="0">
                <a:sym typeface="Wingdings" panose="05000000000000000000" pitchFamily="2" charset="2"/>
              </a:rPr>
              <a:t>()   </a:t>
            </a:r>
            <a:r>
              <a:rPr lang="en-US" altLang="ko-KR" dirty="0" err="1">
                <a:sym typeface="Wingdings" panose="05000000000000000000" pitchFamily="2" charset="2"/>
              </a:rPr>
              <a:t>x,y</a:t>
            </a:r>
            <a:r>
              <a:rPr lang="ko-KR" altLang="en-US" dirty="0">
                <a:sym typeface="Wingdings" panose="05000000000000000000" pitchFamily="2" charset="2"/>
              </a:rPr>
              <a:t>축 레이블 추가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plt.title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ko-KR" altLang="en-US" dirty="0">
                <a:sym typeface="Wingdings" panose="05000000000000000000" pitchFamily="2" charset="2"/>
              </a:rPr>
              <a:t>그래프 제목 추가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54" y="2957104"/>
            <a:ext cx="5602287" cy="347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5899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ko-KR" altLang="en-US" dirty="0">
                <a:sym typeface="Wingdings" panose="05000000000000000000" pitchFamily="2" charset="2"/>
              </a:rPr>
              <a:t>그래프 라인의 범례를 추가</a:t>
            </a:r>
            <a:r>
              <a:rPr lang="en-US" altLang="ko-KR" dirty="0">
                <a:sym typeface="Wingdings" panose="05000000000000000000" pitchFamily="2" charset="2"/>
              </a:rPr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821" y="2420888"/>
            <a:ext cx="5470358" cy="36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4991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en-US" altLang="ko-KR" dirty="0" err="1">
                <a:sym typeface="Wingdings" panose="05000000000000000000" pitchFamily="2" charset="2"/>
              </a:rPr>
              <a:t>loc</a:t>
            </a:r>
            <a:r>
              <a:rPr lang="en-US" altLang="ko-KR" dirty="0">
                <a:sym typeface="Wingdings" panose="05000000000000000000" pitchFamily="2" charset="2"/>
              </a:rPr>
              <a:t>=“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 를 지정하면 지정된 위치에 범례가 나타난다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527" y="2564904"/>
            <a:ext cx="5498937" cy="367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6608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범례 추가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plt.legend</a:t>
            </a:r>
            <a:r>
              <a:rPr lang="en-US" altLang="ko-KR" dirty="0">
                <a:sym typeface="Wingdings" panose="05000000000000000000" pitchFamily="2" charset="2"/>
              </a:rPr>
              <a:t>()  </a:t>
            </a:r>
            <a:r>
              <a:rPr lang="en-US" altLang="ko-KR" dirty="0" err="1">
                <a:sym typeface="Wingdings" panose="05000000000000000000" pitchFamily="2" charset="2"/>
              </a:rPr>
              <a:t>loc</a:t>
            </a:r>
            <a:r>
              <a:rPr lang="en-US" altLang="ko-KR" dirty="0">
                <a:sym typeface="Wingdings" panose="05000000000000000000" pitchFamily="2" charset="2"/>
              </a:rPr>
              <a:t>=“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 를 지정하면 지정된 위치에 범례가 나타난다</a:t>
            </a:r>
            <a:r>
              <a:rPr lang="en-US" altLang="ko-KR" dirty="0">
                <a:sym typeface="Wingdings" panose="05000000000000000000" pitchFamily="2" charset="2"/>
              </a:rPr>
              <a:t>.(</a:t>
            </a:r>
            <a:r>
              <a:rPr lang="ko-KR" altLang="en-US" dirty="0">
                <a:sym typeface="Wingdings" panose="05000000000000000000" pitchFamily="2" charset="2"/>
              </a:rPr>
              <a:t>위치는  </a:t>
            </a:r>
            <a:r>
              <a:rPr lang="en-US" altLang="ko-KR" dirty="0">
                <a:sym typeface="Wingdings" panose="05000000000000000000" pitchFamily="2" charset="2"/>
              </a:rPr>
              <a:t>string</a:t>
            </a:r>
            <a:r>
              <a:rPr lang="ko-KR" altLang="en-US" dirty="0">
                <a:sym typeface="Wingdings" panose="05000000000000000000" pitchFamily="2" charset="2"/>
              </a:rPr>
              <a:t>이나 </a:t>
            </a:r>
            <a:r>
              <a:rPr lang="en-US" altLang="ko-KR" dirty="0">
                <a:sym typeface="Wingdings" panose="05000000000000000000" pitchFamily="2" charset="2"/>
              </a:rPr>
              <a:t>code</a:t>
            </a:r>
            <a:r>
              <a:rPr lang="ko-KR" altLang="en-US" dirty="0">
                <a:sym typeface="Wingdings" panose="05000000000000000000" pitchFamily="2" charset="2"/>
              </a:rPr>
              <a:t> 값으로 지정 가능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078367"/>
              </p:ext>
            </p:extLst>
          </p:nvPr>
        </p:nvGraphicFramePr>
        <p:xfrm>
          <a:off x="1487996" y="2636912"/>
          <a:ext cx="609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string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upper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center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left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center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lower 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best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right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5202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서브플롯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여러 개의 그래프를 그리는 경우 사용한다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그래프의 위치를 </a:t>
            </a:r>
            <a:r>
              <a:rPr lang="ko-KR" altLang="en-US" dirty="0" err="1">
                <a:sym typeface="Wingdings" panose="05000000000000000000" pitchFamily="2" charset="2"/>
              </a:rPr>
              <a:t>격자형으로</a:t>
            </a:r>
            <a:r>
              <a:rPr lang="ko-KR" altLang="en-US" dirty="0">
                <a:sym typeface="Wingdings" panose="05000000000000000000" pitchFamily="2" charset="2"/>
              </a:rPr>
              <a:t> 지정하여 그래프를 출력한다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plt.subplot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nrow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ncol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pos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nrow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 행의 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ncol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열의 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err="1">
                <a:sym typeface="Wingdings" panose="05000000000000000000" pitchFamily="2" charset="2"/>
              </a:rPr>
              <a:t>pos</a:t>
            </a:r>
            <a:r>
              <a:rPr lang="en-US" altLang="ko-KR" dirty="0">
                <a:sym typeface="Wingdings" panose="05000000000000000000" pitchFamily="2" charset="2"/>
              </a:rPr>
              <a:t> : </a:t>
            </a:r>
            <a:r>
              <a:rPr lang="ko-KR" altLang="en-US" dirty="0">
                <a:sym typeface="Wingdings" panose="05000000000000000000" pitchFamily="2" charset="2"/>
              </a:rPr>
              <a:t>위치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r>
              <a:rPr lang="ko-KR" altLang="en-US" dirty="0">
                <a:sym typeface="Wingdings" panose="05000000000000000000" pitchFamily="2" charset="2"/>
              </a:rPr>
              <a:t>예를 들어 </a:t>
            </a:r>
            <a:r>
              <a:rPr lang="en-US" altLang="ko-KR" dirty="0" err="1">
                <a:sym typeface="Wingdings" panose="05000000000000000000" pitchFamily="2" charset="2"/>
              </a:rPr>
              <a:t>plt.subplot</a:t>
            </a:r>
            <a:r>
              <a:rPr lang="en-US" altLang="ko-KR" dirty="0">
                <a:sym typeface="Wingdings" panose="05000000000000000000" pitchFamily="2" charset="2"/>
              </a:rPr>
              <a:t>(3,4,1) </a:t>
            </a:r>
            <a:r>
              <a:rPr lang="ko-KR" altLang="en-US" dirty="0">
                <a:sym typeface="Wingdings" panose="05000000000000000000" pitchFamily="2" charset="2"/>
              </a:rPr>
              <a:t>지정하면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endParaRPr lang="en-US" altLang="ko-KR" dirty="0">
              <a:sym typeface="Wingdings" panose="05000000000000000000" pitchFamily="2" charset="2"/>
            </a:endParaRPr>
          </a:p>
          <a:p>
            <a:pPr lvl="1" indent="-457200"/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의 위치에 그래프가 출력이 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062914"/>
              </p:ext>
            </p:extLst>
          </p:nvPr>
        </p:nvGraphicFramePr>
        <p:xfrm>
          <a:off x="3900264" y="4293096"/>
          <a:ext cx="1391816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7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</a:t>
                      </a:r>
                      <a:endParaRPr lang="ko-KR" altLang="en-US" sz="1000" b="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2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3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4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5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6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7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8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9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10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12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76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 * 456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56088</a:t>
            </a:r>
            <a:r>
              <a:rPr lang="ko-KR" altLang="en-US" dirty="0"/>
              <a:t>이 출력되는 것을 확인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353246889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72816"/>
            <a:ext cx="6379586" cy="38763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/>
              <a:t>서브플롯</a:t>
            </a:r>
          </a:p>
        </p:txBody>
      </p:sp>
    </p:spTree>
    <p:extLst>
      <p:ext uri="{BB962C8B-B14F-4D97-AF65-F5344CB8AC3E}">
        <p14:creationId xmlns:p14="http://schemas.microsoft.com/office/powerpoint/2010/main" val="375891382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선 그래프는 </a:t>
            </a:r>
            <a:r>
              <a:rPr lang="en-US" altLang="ko-KR" dirty="0">
                <a:sym typeface="Wingdings" panose="05000000000000000000" pitchFamily="2" charset="2"/>
              </a:rPr>
              <a:t>plot()</a:t>
            </a:r>
            <a:r>
              <a:rPr lang="ko-KR" altLang="en-US" dirty="0">
                <a:sym typeface="Wingdings" panose="05000000000000000000" pitchFamily="2" charset="2"/>
              </a:rPr>
              <a:t>을 사용하였고 </a:t>
            </a:r>
            <a:r>
              <a:rPr lang="ko-KR" altLang="en-US" dirty="0" err="1">
                <a:sym typeface="Wingdings" panose="05000000000000000000" pitchFamily="2" charset="2"/>
              </a:rPr>
              <a:t>바형</a:t>
            </a:r>
            <a:r>
              <a:rPr lang="ko-KR" altLang="en-US" dirty="0">
                <a:sym typeface="Wingdings" panose="05000000000000000000" pitchFamily="2" charset="2"/>
              </a:rPr>
              <a:t> 그래프를 출력하기 위해서는 </a:t>
            </a:r>
            <a:r>
              <a:rPr lang="en-US" altLang="ko-KR" dirty="0">
                <a:sym typeface="Wingdings" panose="05000000000000000000" pitchFamily="2" charset="2"/>
              </a:rPr>
              <a:t>bar() </a:t>
            </a:r>
            <a:r>
              <a:rPr lang="ko-KR" altLang="en-US" dirty="0">
                <a:sym typeface="Wingdings" panose="05000000000000000000" pitchFamily="2" charset="2"/>
              </a:rPr>
              <a:t>함수를 사용하면 </a:t>
            </a:r>
            <a:r>
              <a:rPr lang="ko-KR" altLang="en-US" dirty="0" err="1">
                <a:sym typeface="Wingdings" panose="05000000000000000000" pitchFamily="2" charset="2"/>
              </a:rPr>
              <a:t>바형</a:t>
            </a:r>
            <a:r>
              <a:rPr lang="ko-KR" altLang="en-US" dirty="0">
                <a:sym typeface="Wingdings" panose="05000000000000000000" pitchFamily="2" charset="2"/>
              </a:rPr>
              <a:t> 그래프를 출력 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90" y="2502508"/>
            <a:ext cx="6511812" cy="35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1477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ym typeface="Wingdings" panose="05000000000000000000" pitchFamily="2" charset="2"/>
              </a:rPr>
              <a:t>xticks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축의 레이블 값의 변경이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87" y="2270085"/>
            <a:ext cx="6219017" cy="35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0316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색상 변경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07546"/>
            <a:ext cx="8002117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7242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색상 변경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27" y="1616682"/>
            <a:ext cx="7973538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2035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바형</a:t>
            </a:r>
            <a:r>
              <a:rPr lang="ko-KR" altLang="en-US" sz="2300" dirty="0"/>
              <a:t> 그래프 폭 지정하기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2" y="1607546"/>
            <a:ext cx="7973538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6636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endParaRPr lang="ko-KR" alt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ym typeface="Wingdings" panose="05000000000000000000" pitchFamily="2" charset="2"/>
              </a:rPr>
              <a:t>산점도를</a:t>
            </a:r>
            <a:r>
              <a:rPr lang="ko-KR" altLang="en-US" dirty="0">
                <a:sym typeface="Wingdings" panose="05000000000000000000" pitchFamily="2" charset="2"/>
              </a:rPr>
              <a:t> 출력하기 위해서는 </a:t>
            </a:r>
            <a:r>
              <a:rPr lang="en-US" altLang="ko-KR" dirty="0" err="1">
                <a:sym typeface="Wingdings" panose="05000000000000000000" pitchFamily="2" charset="2"/>
              </a:rPr>
              <a:t>matplotlib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scatter()</a:t>
            </a:r>
            <a:r>
              <a:rPr lang="ko-KR" altLang="en-US" dirty="0">
                <a:sym typeface="Wingdings" panose="05000000000000000000" pitchFamily="2" charset="2"/>
              </a:rPr>
              <a:t>를 사용하면 출력이 가능하다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83" y="2420888"/>
            <a:ext cx="6363033" cy="401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875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크기 및 색상 지정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86" y="1532013"/>
            <a:ext cx="7254819" cy="49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3911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맷플롯립</a:t>
            </a:r>
            <a:r>
              <a:rPr lang="en-US" altLang="ko-KR" sz="2300" dirty="0"/>
              <a:t>(</a:t>
            </a:r>
            <a:r>
              <a:rPr lang="en-US" altLang="ko-KR" sz="2300" dirty="0" err="1"/>
              <a:t>Matplotlib</a:t>
            </a:r>
            <a:r>
              <a:rPr lang="en-US" altLang="ko-KR" sz="2300" dirty="0"/>
              <a:t>) – </a:t>
            </a:r>
            <a:r>
              <a:rPr lang="ko-KR" altLang="en-US" sz="2300" dirty="0" err="1"/>
              <a:t>산점도</a:t>
            </a:r>
            <a:r>
              <a:rPr lang="ko-KR" altLang="en-US" sz="2300" dirty="0"/>
              <a:t> 투명도와 </a:t>
            </a:r>
            <a:r>
              <a:rPr lang="ko-KR" altLang="en-US" sz="2300" dirty="0" err="1"/>
              <a:t>컬러맵</a:t>
            </a:r>
            <a:r>
              <a:rPr lang="ko-KR" altLang="en-US" sz="2300"/>
              <a:t> 설정</a:t>
            </a:r>
            <a:endParaRPr lang="ko-KR" altLang="en-US" sz="2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86" y="1532013"/>
            <a:ext cx="7254819" cy="49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4059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888" y="3212976"/>
            <a:ext cx="6588225" cy="207914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123 * 456 </a:t>
            </a:r>
            <a:r>
              <a:rPr lang="ko-KR" altLang="en-US" dirty="0"/>
              <a:t>을 입력한 뒤 </a:t>
            </a:r>
            <a:r>
              <a:rPr lang="en-US" altLang="ko-KR" dirty="0"/>
              <a:t>[Enter]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56088</a:t>
            </a:r>
            <a:r>
              <a:rPr lang="ko-KR" altLang="en-US" dirty="0"/>
              <a:t>이 출력되는 것을 확인 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코드 입력</a:t>
            </a:r>
          </a:p>
        </p:txBody>
      </p:sp>
    </p:spTree>
    <p:extLst>
      <p:ext uri="{BB962C8B-B14F-4D97-AF65-F5344CB8AC3E}">
        <p14:creationId xmlns:p14="http://schemas.microsoft.com/office/powerpoint/2010/main" val="420149555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Flask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Flask</a:t>
            </a:r>
            <a:r>
              <a:rPr lang="ko-KR" altLang="en-US" dirty="0"/>
              <a:t>는 </a:t>
            </a:r>
            <a:r>
              <a:rPr lang="en-US" altLang="ko-KR" dirty="0"/>
              <a:t>2004</a:t>
            </a:r>
            <a:r>
              <a:rPr lang="ko-KR" altLang="en-US" dirty="0"/>
              <a:t>년 오스트리아의 </a:t>
            </a:r>
            <a:r>
              <a:rPr lang="ko-KR" altLang="en-US" dirty="0" err="1"/>
              <a:t>오픈소스</a:t>
            </a:r>
            <a:r>
              <a:rPr lang="ko-KR" altLang="en-US" dirty="0"/>
              <a:t> 개발자 </a:t>
            </a:r>
            <a:r>
              <a:rPr lang="ko-KR" altLang="en-US" dirty="0" err="1"/>
              <a:t>아르민</a:t>
            </a:r>
            <a:r>
              <a:rPr lang="ko-KR" altLang="en-US" dirty="0"/>
              <a:t> </a:t>
            </a:r>
            <a:r>
              <a:rPr lang="ko-KR" altLang="en-US" dirty="0" err="1"/>
              <a:t>로나허가</a:t>
            </a:r>
            <a:r>
              <a:rPr lang="ko-KR" altLang="en-US" dirty="0"/>
              <a:t> 만든 웹 프레임워크이다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Flask</a:t>
            </a:r>
            <a:r>
              <a:rPr lang="ko-KR" altLang="en-US" dirty="0"/>
              <a:t>는 홈페이지에서도 “</a:t>
            </a:r>
            <a:r>
              <a:rPr lang="en-US" altLang="ko-KR" dirty="0"/>
              <a:t>micro” </a:t>
            </a:r>
            <a:r>
              <a:rPr lang="ko-KR" altLang="en-US" dirty="0"/>
              <a:t>프레임워크라는 점을 강조하고 있는데 최소한의 구성 요소와 요구 사항을 제공하기 때문에 시작하기 쉽고 필요에 따라 유연하게 사용이 가능하다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267732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웹 서버란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서버는 하드웨어 </a:t>
            </a:r>
            <a:r>
              <a:rPr lang="en-US" altLang="ko-KR" dirty="0"/>
              <a:t>, </a:t>
            </a:r>
            <a:r>
              <a:rPr lang="ko-KR" altLang="en-US" dirty="0"/>
              <a:t>소프트웨어 두 가지 측면으로 구분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하드웨어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웹사이트의 컴포넌트 파일들을 저장하는 컴퓨터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컴포넌트 파일에는 </a:t>
            </a:r>
            <a:r>
              <a:rPr lang="en-US" altLang="ko-KR" dirty="0"/>
              <a:t>HTML, Image, CSS, </a:t>
            </a:r>
            <a:r>
              <a:rPr lang="en-US" altLang="ko-KR" dirty="0" err="1"/>
              <a:t>Javascript</a:t>
            </a:r>
            <a:r>
              <a:rPr lang="ko-KR" altLang="en-US" dirty="0"/>
              <a:t>가 존재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컴포넌트 파일을 인터넷을 통해 클라이언트에게 전달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소프트웨어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사용자가 어떻게 호스트 파일들에 접근하는지 관리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웹 서버는 주소 </a:t>
            </a:r>
            <a:r>
              <a:rPr lang="en-US" altLang="ko-KR" dirty="0"/>
              <a:t>HTTP </a:t>
            </a:r>
            <a:r>
              <a:rPr lang="ko-KR" altLang="en-US" dirty="0"/>
              <a:t>프로토콜을 사용하여 클라이언트의 </a:t>
            </a:r>
            <a:r>
              <a:rPr lang="en-US" altLang="ko-KR" dirty="0"/>
              <a:t>	</a:t>
            </a:r>
            <a:r>
              <a:rPr lang="ko-KR" altLang="en-US" dirty="0"/>
              <a:t>요청을 처리 및 응답</a:t>
            </a:r>
          </a:p>
        </p:txBody>
      </p:sp>
    </p:spTree>
    <p:extLst>
      <p:ext uri="{BB962C8B-B14F-4D97-AF65-F5344CB8AC3E}">
        <p14:creationId xmlns:p14="http://schemas.microsoft.com/office/powerpoint/2010/main" val="406827341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웹 서버란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3663022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브라우저가 웹 서버에서 불려진 파일을 필요로 할 때</a:t>
            </a:r>
            <a:r>
              <a:rPr lang="en-US" altLang="ko-KR" dirty="0"/>
              <a:t>, </a:t>
            </a:r>
            <a:r>
              <a:rPr lang="ko-KR" altLang="en-US" dirty="0"/>
              <a:t>브라우저는 </a:t>
            </a:r>
            <a:r>
              <a:rPr lang="en-US" altLang="ko-KR" dirty="0"/>
              <a:t>HTTP</a:t>
            </a:r>
            <a:r>
              <a:rPr lang="ko-KR" altLang="en-US" dirty="0"/>
              <a:t>를 통해 파일을 요청한다</a:t>
            </a:r>
            <a:r>
              <a:rPr lang="en-US" altLang="ko-KR" dirty="0"/>
              <a:t>. </a:t>
            </a:r>
            <a:r>
              <a:rPr lang="ko-KR" altLang="en-US" dirty="0"/>
              <a:t>요청이 올바른 웹 서버</a:t>
            </a:r>
            <a:r>
              <a:rPr lang="en-US" altLang="ko-KR" dirty="0"/>
              <a:t>(</a:t>
            </a:r>
            <a:r>
              <a:rPr lang="ko-KR" altLang="en-US" dirty="0"/>
              <a:t>하드웨어</a:t>
            </a:r>
            <a:r>
              <a:rPr lang="en-US" altLang="ko-KR" dirty="0"/>
              <a:t>)</a:t>
            </a:r>
            <a:r>
              <a:rPr lang="ko-KR" altLang="en-US" dirty="0"/>
              <a:t>에 도달하였을 때</a:t>
            </a:r>
            <a:r>
              <a:rPr lang="en-US" altLang="ko-KR" dirty="0"/>
              <a:t>, HTTP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/>
              <a:t>소프트웨어</a:t>
            </a:r>
            <a:r>
              <a:rPr lang="en-US" altLang="ko-KR" dirty="0"/>
              <a:t>)</a:t>
            </a:r>
            <a:r>
              <a:rPr lang="ko-KR" altLang="en-US" dirty="0"/>
              <a:t>는 요청된 문서를 </a:t>
            </a:r>
            <a:r>
              <a:rPr lang="en-US" altLang="ko-KR" dirty="0"/>
              <a:t>HTTP</a:t>
            </a:r>
            <a:r>
              <a:rPr lang="ko-KR" altLang="en-US" dirty="0"/>
              <a:t>를 이용하여 보낸다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D5AD64-2BB9-4858-9798-94CE2B8F0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676990"/>
            <a:ext cx="5742325" cy="201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6043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정적 </a:t>
            </a:r>
            <a:r>
              <a:rPr lang="en-US" altLang="ko-KR" sz="2300" dirty="0"/>
              <a:t>/ </a:t>
            </a:r>
            <a:r>
              <a:rPr lang="ko-KR" altLang="en-US" sz="2300" dirty="0"/>
              <a:t>동적 웹 페이지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정적 웹 페이지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웹 서버에 미리 저장된 파일이 그대로 전달되는 웹 페이지</a:t>
            </a:r>
          </a:p>
          <a:p>
            <a:pPr lvl="1"/>
            <a:r>
              <a:rPr lang="ko-KR" altLang="en-US" dirty="0"/>
              <a:t>유저는 서버에 저장된 데이터가 변경되지 않는 한 고정된 페이지를 보게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동적 웹 페이지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웹 서버에 있는 데이터들을 스크립트에 의해 가공 처리 된 후 생성되어 전달되는 웹 페이지 유저는 상황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요청 등에 따라 달라지는 </a:t>
            </a:r>
            <a:r>
              <a:rPr lang="ko-KR" altLang="en-US" dirty="0" err="1"/>
              <a:t>웹페이지를</a:t>
            </a:r>
            <a:r>
              <a:rPr lang="ko-KR" altLang="en-US" dirty="0"/>
              <a:t> 보게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88557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정적 </a:t>
            </a:r>
            <a:r>
              <a:rPr lang="en-US" altLang="ko-KR" sz="2300" dirty="0"/>
              <a:t>/ </a:t>
            </a:r>
            <a:r>
              <a:rPr lang="ko-KR" altLang="en-US" sz="2300" dirty="0"/>
              <a:t>동적 웹 페이지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B90D0900-C753-4D72-8A15-0080A86BB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244897"/>
              </p:ext>
            </p:extLst>
          </p:nvPr>
        </p:nvGraphicFramePr>
        <p:xfrm>
          <a:off x="832037" y="2492896"/>
          <a:ext cx="7407918" cy="2199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69306">
                  <a:extLst>
                    <a:ext uri="{9D8B030D-6E8A-4147-A177-3AD203B41FA5}">
                      <a16:colId xmlns:a16="http://schemas.microsoft.com/office/drawing/2014/main" val="734188149"/>
                    </a:ext>
                  </a:extLst>
                </a:gridCol>
                <a:gridCol w="2469306">
                  <a:extLst>
                    <a:ext uri="{9D8B030D-6E8A-4147-A177-3AD203B41FA5}">
                      <a16:colId xmlns:a16="http://schemas.microsoft.com/office/drawing/2014/main" val="3531019179"/>
                    </a:ext>
                  </a:extLst>
                </a:gridCol>
                <a:gridCol w="2469306">
                  <a:extLst>
                    <a:ext uri="{9D8B030D-6E8A-4147-A177-3AD203B41FA5}">
                      <a16:colId xmlns:a16="http://schemas.microsoft.com/office/drawing/2014/main" val="2503353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단점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88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속도가 빠르다 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비용이 적게 든다</a:t>
                      </a:r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서비스가 한정적이다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페이지의 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등 작업이 모두 수동임으로 관리가 힘들다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2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동적 웹 페이지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서비스가 다양하다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웹 사이트의 구조에 따라 추가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수정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삭제 작업이 용이하여 관리가 쉽다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정적 웹 페이지에 비해 상대적으로 느리다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웹 서버 외의 어플리케이션 서버가 필요함으로 추가 비용이 발생한다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6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2504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 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</a:t>
            </a:r>
            <a:r>
              <a:rPr lang="ko-KR" altLang="en-US" dirty="0"/>
              <a:t>은 웹페이지를 기술하기 위한 마크업 언어이다</a:t>
            </a:r>
            <a:r>
              <a:rPr lang="en-US" altLang="ko-KR" dirty="0"/>
              <a:t>. </a:t>
            </a:r>
            <a:r>
              <a:rPr lang="ko-KR" altLang="en-US" dirty="0"/>
              <a:t>조금 더 자세히 말하면 웹페이지의 내용</a:t>
            </a:r>
            <a:r>
              <a:rPr lang="en-US" altLang="ko-KR" dirty="0"/>
              <a:t>(content)</a:t>
            </a:r>
            <a:r>
              <a:rPr lang="ko-KR" altLang="en-US" dirty="0"/>
              <a:t>과 구조</a:t>
            </a:r>
            <a:r>
              <a:rPr lang="en-US" altLang="ko-KR" dirty="0"/>
              <a:t>(structure)</a:t>
            </a:r>
            <a:r>
              <a:rPr lang="ko-KR" altLang="en-US" dirty="0"/>
              <a:t>을 담당하는 언어로써 </a:t>
            </a:r>
            <a:r>
              <a:rPr lang="en-US" altLang="ko-KR" dirty="0"/>
              <a:t>HTML </a:t>
            </a:r>
            <a:r>
              <a:rPr lang="ko-KR" altLang="en-US" dirty="0"/>
              <a:t>태그를 통해 정보를 </a:t>
            </a:r>
            <a:r>
              <a:rPr lang="ko-KR" altLang="en-US" dirty="0" err="1"/>
              <a:t>구조화하는</a:t>
            </a:r>
            <a:r>
              <a:rPr lang="ko-KR" altLang="en-US" dirty="0"/>
              <a:t> 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마크업 언어 </a:t>
            </a:r>
            <a:r>
              <a:rPr lang="en-US" altLang="ko-KR" dirty="0"/>
              <a:t>- </a:t>
            </a:r>
            <a:r>
              <a:rPr lang="ko-KR" altLang="en-US" dirty="0"/>
              <a:t>특별한 기호나 표기를 사용하여 글의 서식과 스타일을 정해주는 언어 </a:t>
            </a:r>
            <a:r>
              <a:rPr lang="en-US" altLang="ko-KR" dirty="0"/>
              <a:t>(</a:t>
            </a:r>
            <a:r>
              <a:rPr lang="ko-KR" altLang="en-US" dirty="0"/>
              <a:t>프로그래밍 언어 </a:t>
            </a:r>
            <a:r>
              <a:rPr lang="en-US" altLang="ko-KR" dirty="0"/>
              <a:t>X)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944505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4607448" y="1700955"/>
            <a:ext cx="3564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문서는 반드시 </a:t>
            </a:r>
            <a:r>
              <a:rPr lang="en-US" altLang="ko-KR" dirty="0"/>
              <a:t>&lt;!DOCTYPE html&gt;</a:t>
            </a:r>
            <a:r>
              <a:rPr lang="ko-KR" altLang="en-US" dirty="0"/>
              <a:t>으로 문서의 형식을 지정해주어야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html document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행부터 시작되고 </a:t>
            </a:r>
            <a:r>
              <a:rPr lang="en-US" altLang="ko-KR" dirty="0"/>
              <a:t>&lt;html&gt;…&lt;/html&gt;</a:t>
            </a:r>
            <a:r>
              <a:rPr lang="ko-KR" altLang="en-US" dirty="0"/>
              <a:t>에 기술한다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&lt;head&gt;…&lt;/head&gt;</a:t>
            </a:r>
            <a:r>
              <a:rPr lang="ko-KR" altLang="en-US" dirty="0"/>
              <a:t>에는 </a:t>
            </a:r>
            <a:r>
              <a:rPr lang="en-US" altLang="ko-KR" dirty="0"/>
              <a:t>title, </a:t>
            </a:r>
            <a:r>
              <a:rPr lang="ko-KR" altLang="en-US" dirty="0"/>
              <a:t>외부 파일 참조</a:t>
            </a:r>
            <a:r>
              <a:rPr lang="en-US" altLang="ko-KR" dirty="0"/>
              <a:t>, </a:t>
            </a:r>
            <a:r>
              <a:rPr lang="ko-KR" altLang="en-US" dirty="0"/>
              <a:t>메타데이터 설정 등이 위치하며 웹 </a:t>
            </a:r>
            <a:r>
              <a:rPr lang="ko-KR" altLang="en-US" dirty="0" err="1"/>
              <a:t>브라우져에는</a:t>
            </a:r>
            <a:r>
              <a:rPr lang="ko-KR" altLang="en-US" dirty="0"/>
              <a:t> 표시되지 않는다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웹 브라우저에 표시가 되는 부분은</a:t>
            </a:r>
            <a:endParaRPr lang="en-US" altLang="ko-KR" dirty="0"/>
          </a:p>
          <a:p>
            <a:r>
              <a:rPr lang="en-US" altLang="ko-KR" dirty="0"/>
              <a:t>&lt;body&gt;…&lt;/body&gt;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DC6B6E-1BA2-426F-87A2-7E792350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0" y="2636912"/>
            <a:ext cx="400105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9755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 </a:t>
            </a:r>
            <a:r>
              <a:rPr lang="ko-KR" altLang="en-US" sz="2300" dirty="0"/>
              <a:t>문법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요소</a:t>
            </a:r>
            <a:r>
              <a:rPr lang="en-US" altLang="ko-KR" dirty="0"/>
              <a:t>(Element)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요소는 시작태그와 종료태그 사이에 위한 콘텐츠로 구성된다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실제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HTML document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요소들의 집합으로 이루어진다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 </a:t>
            </a:r>
            <a:r>
              <a:rPr lang="en-US" altLang="ko-KR" dirty="0">
                <a:solidFill>
                  <a:schemeClr val="tx1"/>
                </a:solidFill>
                <a:latin typeface="+mn-lt"/>
                <a:hlinkClick r:id="rId3"/>
              </a:rPr>
              <a:t>https://www.w3schools.com/tags/default.asp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  <a:p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F6E8F0-8729-45E0-A41C-DD5A0E52A3A0}"/>
              </a:ext>
            </a:extLst>
          </p:cNvPr>
          <p:cNvGrpSpPr/>
          <p:nvPr/>
        </p:nvGrpSpPr>
        <p:grpSpPr>
          <a:xfrm>
            <a:off x="2878649" y="2420888"/>
            <a:ext cx="3314694" cy="1124920"/>
            <a:chOff x="4157960" y="2699824"/>
            <a:chExt cx="3314694" cy="11249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172EDB-297E-40EB-B28C-99EEEC56B7E4}"/>
                </a:ext>
              </a:extLst>
            </p:cNvPr>
            <p:cNvSpPr txBox="1"/>
            <p:nvPr/>
          </p:nvSpPr>
          <p:spPr>
            <a:xfrm>
              <a:off x="4653506" y="2699824"/>
              <a:ext cx="2405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&lt;p&gt;Hello world&lt;/p&gt;</a:t>
              </a:r>
              <a:endParaRPr lang="ko-KR" altLang="en-US" dirty="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C6F2C9A-E87C-4E60-9CB0-48E01922F142}"/>
                </a:ext>
              </a:extLst>
            </p:cNvPr>
            <p:cNvCxnSpPr/>
            <p:nvPr/>
          </p:nvCxnSpPr>
          <p:spPr>
            <a:xfrm>
              <a:off x="4793942" y="3060278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F4C8E71-E9B8-463D-A2DF-200B64A23DB3}"/>
                </a:ext>
              </a:extLst>
            </p:cNvPr>
            <p:cNvCxnSpPr>
              <a:cxnSpLocks/>
            </p:cNvCxnSpPr>
            <p:nvPr/>
          </p:nvCxnSpPr>
          <p:spPr>
            <a:xfrm>
              <a:off x="5221549" y="3059237"/>
              <a:ext cx="1170373" cy="9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726CAE5-72F9-44D9-825F-63C4CEF61727}"/>
                </a:ext>
              </a:extLst>
            </p:cNvPr>
            <p:cNvCxnSpPr/>
            <p:nvPr/>
          </p:nvCxnSpPr>
          <p:spPr>
            <a:xfrm>
              <a:off x="6519169" y="3069156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D5E163DD-DDFF-4F5A-A5D6-E956DC1471C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06585" y="3116813"/>
              <a:ext cx="499256" cy="4039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71C4F8B-7A16-416F-841C-8BC04949E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590" y="3069156"/>
              <a:ext cx="1" cy="49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B55DF64F-6915-4DA7-B990-771F7413A03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21689" y="3130871"/>
              <a:ext cx="499256" cy="3758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FFCB23-343F-4593-94B0-0BF80837F399}"/>
                </a:ext>
              </a:extLst>
            </p:cNvPr>
            <p:cNvSpPr txBox="1"/>
            <p:nvPr/>
          </p:nvSpPr>
          <p:spPr>
            <a:xfrm>
              <a:off x="4157960" y="35477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시작태그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D89370-159B-4F19-A227-5F59F76B59A1}"/>
                </a:ext>
              </a:extLst>
            </p:cNvPr>
            <p:cNvSpPr txBox="1"/>
            <p:nvPr/>
          </p:nvSpPr>
          <p:spPr>
            <a:xfrm>
              <a:off x="5453302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콘텐츠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2A02EB-9740-4185-A733-F557C7FFF48C}"/>
                </a:ext>
              </a:extLst>
            </p:cNvPr>
            <p:cNvSpPr txBox="1"/>
            <p:nvPr/>
          </p:nvSpPr>
          <p:spPr>
            <a:xfrm>
              <a:off x="6672435" y="354774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종료태그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73854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 </a:t>
            </a:r>
            <a:r>
              <a:rPr lang="ko-KR" altLang="en-US" sz="2300" dirty="0"/>
              <a:t>문법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4713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속성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(Attribute)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이란 요소의 성질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특징을 정의하는 명세이다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요소는 속성을 가질 수 있으며 요소에 추가적 정보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예를 들어 이미지 파일의 경로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크기 등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를 제공한다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속성은 시작 태그에 위치해야 하며 이름과 값의 쌍을 이룬다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html 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속성  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 https://www.w3schools.com/tags/ref_attributes.asp 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4F95F17-1B6F-43FA-9453-21146F4B3AD7}"/>
              </a:ext>
            </a:extLst>
          </p:cNvPr>
          <p:cNvGrpSpPr/>
          <p:nvPr/>
        </p:nvGrpSpPr>
        <p:grpSpPr>
          <a:xfrm>
            <a:off x="3207556" y="2204864"/>
            <a:ext cx="2728888" cy="1124919"/>
            <a:chOff x="4653506" y="2699824"/>
            <a:chExt cx="2728888" cy="112491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A687EF-9DD3-4176-B9A7-89D6343DA83B}"/>
                </a:ext>
              </a:extLst>
            </p:cNvPr>
            <p:cNvSpPr txBox="1"/>
            <p:nvPr/>
          </p:nvSpPr>
          <p:spPr>
            <a:xfrm>
              <a:off x="4653506" y="2699824"/>
              <a:ext cx="2549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en-US" altLang="ko-KR" dirty="0" err="1"/>
                <a:t>img</a:t>
              </a:r>
              <a:r>
                <a:rPr lang="en-US" altLang="ko-KR" dirty="0"/>
                <a:t> </a:t>
              </a:r>
              <a:r>
                <a:rPr lang="en-US" altLang="ko-KR" dirty="0" err="1"/>
                <a:t>src</a:t>
              </a:r>
              <a:r>
                <a:rPr lang="en-US" altLang="ko-KR" dirty="0"/>
                <a:t>=“html.png”&gt;</a:t>
              </a:r>
              <a:endParaRPr lang="ko-KR" altLang="en-US" dirty="0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96D118D-F18C-4121-B128-1DF9D3582004}"/>
                </a:ext>
              </a:extLst>
            </p:cNvPr>
            <p:cNvCxnSpPr/>
            <p:nvPr/>
          </p:nvCxnSpPr>
          <p:spPr>
            <a:xfrm>
              <a:off x="5353236" y="3069154"/>
              <a:ext cx="3284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A90DF8E-02E7-42E7-B477-034870D5E417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5928022" y="3069156"/>
              <a:ext cx="9196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E5B58A80-87C2-43A6-BD2B-3830775F00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54325" y="3082501"/>
              <a:ext cx="478589" cy="4518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6C08308D-77DA-4DA6-A278-E4471FFD663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21689" y="3130871"/>
              <a:ext cx="499256" cy="3758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B5A5E3-3B2F-4D1D-B2B5-15A86A8C14BC}"/>
                </a:ext>
              </a:extLst>
            </p:cNvPr>
            <p:cNvSpPr txBox="1"/>
            <p:nvPr/>
          </p:nvSpPr>
          <p:spPr>
            <a:xfrm>
              <a:off x="4744504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속성명</a:t>
              </a:r>
              <a:endParaRPr lang="ko-KR" alt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EF3114-EC14-4122-A5AB-056A40F51FE6}"/>
                </a:ext>
              </a:extLst>
            </p:cNvPr>
            <p:cNvSpPr txBox="1"/>
            <p:nvPr/>
          </p:nvSpPr>
          <p:spPr>
            <a:xfrm>
              <a:off x="6736063" y="3547744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속성값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49196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HTML </a:t>
            </a:r>
            <a:r>
              <a:rPr lang="ko-KR" altLang="en-US" sz="2300" dirty="0"/>
              <a:t>문법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497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주석</a:t>
            </a:r>
            <a:r>
              <a:rPr lang="en-US" altLang="ko-KR" dirty="0"/>
              <a:t>(comments)</a:t>
            </a: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/>
          </a:p>
          <a:p>
            <a:pPr marL="114300" indent="0">
              <a:lnSpc>
                <a:spcPct val="200000"/>
              </a:lnSpc>
              <a:buNone/>
            </a:pPr>
            <a:endParaRPr lang="en-US" altLang="ko-KR" dirty="0">
              <a:solidFill>
                <a:schemeClr val="tx1"/>
              </a:solidFill>
              <a:latin typeface="+mn-lt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ko-KR" altLang="en-US" dirty="0">
                <a:solidFill>
                  <a:schemeClr val="tx1"/>
                </a:solidFill>
                <a:latin typeface="+mn-lt"/>
              </a:rPr>
              <a:t>주석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(comment)</a:t>
            </a:r>
            <a:r>
              <a:rPr lang="ko-KR" altLang="en-US" dirty="0">
                <a:solidFill>
                  <a:schemeClr val="tx1"/>
                </a:solidFill>
                <a:latin typeface="+mn-lt"/>
              </a:rPr>
              <a:t>는 주로 개발자에게 코드를 설명하기 위해 사용되며 브라우저는 주석을 화면에 표시하지 않는다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.</a:t>
            </a:r>
            <a:endParaRPr lang="ko-KR" altLang="en-US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FD6B422-362A-4DE0-887A-F56A74AE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78" y="2244586"/>
            <a:ext cx="240063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2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5040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TAG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&lt;!DOCTYPE html&gt; : </a:t>
            </a:r>
            <a:r>
              <a:rPr lang="ko-KR" altLang="en-US" dirty="0"/>
              <a:t>문서 형식 정의 태그는 출력할 웹 페이지의 형식을 브라우저에게 전달한다</a:t>
            </a:r>
            <a:r>
              <a:rPr lang="en-US" altLang="ko-KR" dirty="0"/>
              <a:t>. </a:t>
            </a:r>
            <a:r>
              <a:rPr lang="ko-KR" altLang="en-US" dirty="0"/>
              <a:t>문서의 최상위에 위치해야 하며 대소문자를 구별하지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&lt;html&gt; : </a:t>
            </a:r>
            <a:r>
              <a:rPr lang="ko-KR" altLang="en-US" dirty="0"/>
              <a:t>전체 </a:t>
            </a:r>
            <a:r>
              <a:rPr lang="en-US" altLang="ko-KR" dirty="0"/>
              <a:t>HTML </a:t>
            </a:r>
            <a:r>
              <a:rPr lang="ko-KR" altLang="en-US" dirty="0"/>
              <a:t>문서를 감싸는 태그</a:t>
            </a:r>
            <a:r>
              <a:rPr lang="en-US" altLang="ko-KR" dirty="0"/>
              <a:t>, </a:t>
            </a:r>
            <a:r>
              <a:rPr lang="ko-KR" altLang="en-US" dirty="0"/>
              <a:t>브라우저에게 </a:t>
            </a:r>
            <a:r>
              <a:rPr lang="en-US" altLang="ko-KR" dirty="0"/>
              <a:t>HTML </a:t>
            </a:r>
            <a:r>
              <a:rPr lang="ko-KR" altLang="en-US" dirty="0"/>
              <a:t>코드가 해당 태그 내부에 존재한다고 알려준다</a:t>
            </a:r>
            <a:r>
              <a:rPr lang="en-US" altLang="ko-KR" dirty="0"/>
              <a:t>. </a:t>
            </a:r>
            <a:r>
              <a:rPr lang="ko-KR" altLang="en-US" dirty="0"/>
              <a:t>하나만 존재해야 하고 </a:t>
            </a:r>
            <a:r>
              <a:rPr lang="en-US" altLang="ko-KR" dirty="0"/>
              <a:t>HTML </a:t>
            </a:r>
            <a:r>
              <a:rPr lang="ko-KR" altLang="en-US" dirty="0"/>
              <a:t>바깥에 </a:t>
            </a:r>
            <a:r>
              <a:rPr lang="en-US" altLang="ko-KR" dirty="0"/>
              <a:t>DOCTYPE</a:t>
            </a:r>
            <a:r>
              <a:rPr lang="ko-KR" altLang="en-US" dirty="0"/>
              <a:t>을 제외한 다른 태그가 있으면 안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&lt;head&gt; : HTML </a:t>
            </a:r>
            <a:r>
              <a:rPr lang="ko-KR" altLang="en-US" dirty="0"/>
              <a:t>문서에 대한 정보를 나타내는 부분이며 주로 외부 소스를 참조해야 할 경우 사용한다</a:t>
            </a:r>
            <a:r>
              <a:rPr lang="en-US" altLang="ko-KR" dirty="0"/>
              <a:t>. </a:t>
            </a:r>
            <a:r>
              <a:rPr lang="ko-KR" altLang="en-US" dirty="0"/>
              <a:t>하나만 존재해야 하고</a:t>
            </a:r>
            <a:r>
              <a:rPr lang="en-US" altLang="ko-KR" dirty="0"/>
              <a:t>, HTML </a:t>
            </a:r>
            <a:r>
              <a:rPr lang="ko-KR" altLang="en-US" dirty="0"/>
              <a:t>바로 아래에 있어야한다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&lt;body&gt; : HTML </a:t>
            </a:r>
            <a:r>
              <a:rPr lang="ko-KR" altLang="en-US" dirty="0"/>
              <a:t>문서에서 실제적으로 보여지는 부분이며 하나만 존재해야 하고</a:t>
            </a:r>
            <a:r>
              <a:rPr lang="en-US" altLang="ko-KR" dirty="0"/>
              <a:t>, html </a:t>
            </a:r>
            <a:r>
              <a:rPr lang="ko-KR" altLang="en-US" dirty="0"/>
              <a:t>바로 아래</a:t>
            </a:r>
            <a:r>
              <a:rPr lang="en-US" altLang="ko-KR" dirty="0"/>
              <a:t>, head </a:t>
            </a:r>
            <a:r>
              <a:rPr lang="ko-KR" altLang="en-US" dirty="0"/>
              <a:t>다음에 위치해야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11553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 Tag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문서의 제목을 정의</a:t>
            </a:r>
            <a:r>
              <a:rPr lang="en-US" altLang="ko-KR" dirty="0"/>
              <a:t>. </a:t>
            </a:r>
            <a:r>
              <a:rPr lang="ko-KR" altLang="en-US" dirty="0"/>
              <a:t>정의된 제목은 브라우저의 탭에 표시된다</a:t>
            </a:r>
            <a:r>
              <a:rPr lang="en-US" altLang="ko-KR" dirty="0"/>
              <a:t>.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5DFF8DB-FCC1-410D-ADAF-BA03E930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80" y="2852936"/>
            <a:ext cx="493463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9528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style Tag</a:t>
            </a:r>
          </a:p>
          <a:p>
            <a:r>
              <a:rPr lang="en-US" altLang="ko-KR" dirty="0"/>
              <a:t>- HTML </a:t>
            </a:r>
            <a:r>
              <a:rPr lang="ko-KR" altLang="en-US" dirty="0"/>
              <a:t>문서의 </a:t>
            </a:r>
            <a:r>
              <a:rPr lang="en-US" altLang="ko-KR" dirty="0"/>
              <a:t>style </a:t>
            </a:r>
            <a:r>
              <a:rPr lang="ko-KR" altLang="en-US" dirty="0"/>
              <a:t>정보를 정의한다</a:t>
            </a:r>
            <a:r>
              <a:rPr lang="en-US" altLang="ko-KR" dirty="0"/>
              <a:t>.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29415A1-CE32-4464-B3B3-F9E1061F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64" y="2924944"/>
            <a:ext cx="534427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4174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link Tag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외부 리소스와의 연계 정보를 정의한다</a:t>
            </a:r>
            <a:r>
              <a:rPr lang="en-US" altLang="ko-KR" dirty="0"/>
              <a:t>. </a:t>
            </a:r>
            <a:r>
              <a:rPr lang="ko-KR" altLang="en-US" dirty="0"/>
              <a:t>주로 외부 </a:t>
            </a:r>
            <a:r>
              <a:rPr lang="en-US" altLang="ko-KR" dirty="0"/>
              <a:t>CSS</a:t>
            </a:r>
            <a:r>
              <a:rPr lang="ko-KR" altLang="en-US" dirty="0"/>
              <a:t>파일을 연계하는데 사용한다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3778BF-542A-4EA9-B346-BADB878EF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835" y="3212976"/>
            <a:ext cx="409632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0167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script Tag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데이터와 실행 가능한 코드를 문서에 포함할 때 사용하며 보통 </a:t>
            </a:r>
            <a:r>
              <a:rPr lang="en-US" altLang="ko-KR" dirty="0"/>
              <a:t>JavaScript </a:t>
            </a:r>
            <a:r>
              <a:rPr lang="ko-KR" altLang="en-US" dirty="0"/>
              <a:t>코드와 함께 사용한다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B0A4095-612D-48AC-8BCA-4CE0BC240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992" y="2996952"/>
            <a:ext cx="470600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172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head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script Tag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속성을 사용하여 외부의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/>
              <a:t>파일을 로드 할 수 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ECA1F1D-B45F-4628-9E86-55B507BE1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625" y="3140968"/>
            <a:ext cx="388674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6139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body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Headings Tag (</a:t>
            </a:r>
            <a:r>
              <a:rPr lang="ko-KR" altLang="en-US" dirty="0"/>
              <a:t>제목 태그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제목을 나타날 때 사용하는 태그로 </a:t>
            </a:r>
            <a:r>
              <a:rPr lang="en-US" altLang="ko-KR" dirty="0"/>
              <a:t>h1</a:t>
            </a:r>
            <a:r>
              <a:rPr lang="ko-KR" altLang="en-US" dirty="0"/>
              <a:t>부터 </a:t>
            </a:r>
            <a:r>
              <a:rPr lang="en-US" altLang="ko-KR" dirty="0"/>
              <a:t>h6</a:t>
            </a:r>
            <a:r>
              <a:rPr lang="ko-KR" altLang="en-US" dirty="0"/>
              <a:t>까지 태그가 존재한다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h1</a:t>
            </a:r>
            <a:r>
              <a:rPr lang="ko-KR" altLang="en-US" dirty="0"/>
              <a:t>이 가장 중요한 제목을 뜻하며 글자의 크기도 가장 크다</a:t>
            </a:r>
            <a:r>
              <a:rPr lang="en-US" altLang="ko-KR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94BB03-56EF-4859-B1D3-2E16A27F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784883"/>
            <a:ext cx="2200582" cy="202910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8FCFA2-D3DB-4D49-8FC8-32171F267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603" y="3432408"/>
            <a:ext cx="2238687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3516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body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 Tag (</a:t>
            </a:r>
            <a:r>
              <a:rPr lang="ko-KR" altLang="en-US" dirty="0"/>
              <a:t>글자 태그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굵은 글씨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2E9D68-1A62-4D36-835A-C2FA59001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68960"/>
            <a:ext cx="4163006" cy="16956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D296DE-36BC-4331-8B6B-1F2932D77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943" y="3068960"/>
            <a:ext cx="3172268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3212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body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Tag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단락을 지정하는 태그로 본문 내용에서 많이 사용된다</a:t>
            </a:r>
            <a:r>
              <a:rPr lang="en-US" altLang="ko-KR" dirty="0"/>
              <a:t>.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F68F53B-588F-49B8-99E0-2D2C6700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140968"/>
            <a:ext cx="4211960" cy="24636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14E3A55-B448-4FBD-B0C8-E7A299FEA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733228"/>
            <a:ext cx="3829576" cy="142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811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Hyperlink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Hyperlink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하이퍼텍스트 문서 안에서 직접 모든 형식의 자료를 연결하고 가리킬 수 있는 참조 고리이다</a:t>
            </a:r>
            <a:r>
              <a:rPr lang="en-US" altLang="ko-KR" dirty="0"/>
              <a:t>. </a:t>
            </a:r>
            <a:r>
              <a:rPr lang="ko-KR" altLang="en-US" dirty="0"/>
              <a:t>이를테면 동영상</a:t>
            </a:r>
            <a:r>
              <a:rPr lang="en-US" altLang="ko-KR" dirty="0"/>
              <a:t>, </a:t>
            </a:r>
            <a:r>
              <a:rPr lang="ko-KR" altLang="en-US" dirty="0"/>
              <a:t>음악</a:t>
            </a:r>
            <a:r>
              <a:rPr lang="en-US" altLang="ko-KR" dirty="0"/>
              <a:t>, </a:t>
            </a:r>
            <a:r>
              <a:rPr lang="ko-KR" altLang="en-US" dirty="0"/>
              <a:t>그림</a:t>
            </a:r>
            <a:r>
              <a:rPr lang="en-US" altLang="ko-KR" dirty="0"/>
              <a:t>, </a:t>
            </a:r>
            <a:r>
              <a:rPr lang="ko-KR" altLang="en-US" dirty="0"/>
              <a:t>프로그램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글 등의 특정 위치를 지정할 수 있다</a:t>
            </a:r>
            <a:r>
              <a:rPr lang="en-US" altLang="ko-KR" dirty="0"/>
              <a:t>. </a:t>
            </a:r>
            <a:r>
              <a:rPr lang="ko-KR" altLang="en-US" dirty="0"/>
              <a:t>이는 하이퍼텍스트의 핵심 개념이며</a:t>
            </a:r>
            <a:r>
              <a:rPr lang="en-US" altLang="ko-KR" dirty="0"/>
              <a:t>, HTML</a:t>
            </a:r>
            <a:r>
              <a:rPr lang="ko-KR" altLang="en-US" dirty="0"/>
              <a:t>을 비롯한 마크업 언어에서 구현하고 있다</a:t>
            </a:r>
            <a:r>
              <a:rPr lang="en-US" altLang="ko-KR" dirty="0"/>
              <a:t>. </a:t>
            </a:r>
            <a:r>
              <a:rPr lang="ko-KR" altLang="en-US" dirty="0"/>
              <a:t>이 용어는 단순히 링크</a:t>
            </a:r>
            <a:r>
              <a:rPr lang="en-US" altLang="ko-KR" dirty="0"/>
              <a:t>(link, </a:t>
            </a:r>
            <a:r>
              <a:rPr lang="ko-KR" altLang="en-US" dirty="0"/>
              <a:t>고리</a:t>
            </a:r>
            <a:r>
              <a:rPr lang="en-US" altLang="ko-KR" dirty="0"/>
              <a:t>)</a:t>
            </a:r>
            <a:r>
              <a:rPr lang="ko-KR" altLang="en-US" dirty="0"/>
              <a:t>라고 줄여 말하기도 한다</a:t>
            </a:r>
            <a:r>
              <a:rPr lang="en-US" altLang="ko-KR" dirty="0"/>
              <a:t>. </a:t>
            </a:r>
            <a:r>
              <a:rPr lang="ko-KR" altLang="en-US" dirty="0"/>
              <a:t>한마디로 누르면 웹 사이트나 프로그램 등으로 이동하는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하이퍼텍스트는 한 문서에서 다른 문서로 즉시 접근할 수 있는 텍스트이다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10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변수의 사전적인 의미는 메모리에 데이터를 저장하는데 사용되는 공간의 이름이다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변수에 저장되는 데이터 또는 객체는 프로그램 안에서 계속 변경이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(Variables)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291609" y="3367866"/>
            <a:ext cx="2560782" cy="1512169"/>
            <a:chOff x="3032830" y="3501007"/>
            <a:chExt cx="2560782" cy="1512169"/>
          </a:xfrm>
        </p:grpSpPr>
        <p:sp>
          <p:nvSpPr>
            <p:cNvPr id="5" name="TextBox 4"/>
            <p:cNvSpPr txBox="1"/>
            <p:nvPr/>
          </p:nvSpPr>
          <p:spPr>
            <a:xfrm>
              <a:off x="3671900" y="3501008"/>
              <a:ext cx="1332148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  =  10</a:t>
              </a:r>
            </a:p>
            <a:p>
              <a:r>
                <a:rPr lang="en-US" altLang="ko-KR" dirty="0"/>
                <a:t>b  =  “test”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71900" y="3501007"/>
              <a:ext cx="252028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95936" y="3502749"/>
              <a:ext cx="288032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355976" y="3501007"/>
              <a:ext cx="648072" cy="64633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꺾인 연결선 14"/>
            <p:cNvCxnSpPr>
              <a:stCxn id="10" idx="2"/>
            </p:cNvCxnSpPr>
            <p:nvPr/>
          </p:nvCxnSpPr>
          <p:spPr>
            <a:xfrm rot="5400000">
              <a:off x="3311931" y="4246279"/>
              <a:ext cx="584924" cy="387043"/>
            </a:xfrm>
            <a:prstGeom prst="bentConnector3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032830" y="4766955"/>
              <a:ext cx="8100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변수 이름</a:t>
              </a:r>
            </a:p>
          </p:txBody>
        </p:sp>
        <p:cxnSp>
          <p:nvCxnSpPr>
            <p:cNvPr id="19" name="직선 화살표 연결선 18"/>
            <p:cNvCxnSpPr>
              <a:stCxn id="13" idx="2"/>
            </p:cNvCxnSpPr>
            <p:nvPr/>
          </p:nvCxnSpPr>
          <p:spPr>
            <a:xfrm>
              <a:off x="4139952" y="4149080"/>
              <a:ext cx="0" cy="583183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80901" y="4766955"/>
              <a:ext cx="9181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할당 연산자</a:t>
              </a:r>
            </a:p>
          </p:txBody>
        </p:sp>
        <p:cxnSp>
          <p:nvCxnSpPr>
            <p:cNvPr id="23" name="꺾인 연결선 22"/>
            <p:cNvCxnSpPr>
              <a:stCxn id="14" idx="2"/>
            </p:cNvCxnSpPr>
            <p:nvPr/>
          </p:nvCxnSpPr>
          <p:spPr>
            <a:xfrm rot="16200000" flipH="1">
              <a:off x="4665748" y="4161602"/>
              <a:ext cx="586590" cy="558062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900535" y="4759637"/>
              <a:ext cx="69307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변수 값</a:t>
              </a:r>
              <a:endParaRPr lang="ko-KR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024149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Hyperlink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C9FD8-DD29-4C53-8259-86708A11C5AE}"/>
              </a:ext>
            </a:extLst>
          </p:cNvPr>
          <p:cNvSpPr txBox="1"/>
          <p:nvPr/>
        </p:nvSpPr>
        <p:spPr>
          <a:xfrm>
            <a:off x="461856" y="1772816"/>
            <a:ext cx="8430624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디렉토리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파일의 경로</a:t>
            </a:r>
            <a:endParaRPr lang="en-US" altLang="ko-KR" dirty="0"/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E35F577E-34EF-4F93-89A0-04DC29D99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490763"/>
              </p:ext>
            </p:extLst>
          </p:nvPr>
        </p:nvGraphicFramePr>
        <p:xfrm>
          <a:off x="658156" y="4854922"/>
          <a:ext cx="7580563" cy="975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7473">
                  <a:extLst>
                    <a:ext uri="{9D8B030D-6E8A-4147-A177-3AD203B41FA5}">
                      <a16:colId xmlns:a16="http://schemas.microsoft.com/office/drawing/2014/main" val="2347420877"/>
                    </a:ext>
                  </a:extLst>
                </a:gridCol>
                <a:gridCol w="3051545">
                  <a:extLst>
                    <a:ext uri="{9D8B030D-6E8A-4147-A177-3AD203B41FA5}">
                      <a16:colId xmlns:a16="http://schemas.microsoft.com/office/drawing/2014/main" val="3004166223"/>
                    </a:ext>
                  </a:extLst>
                </a:gridCol>
                <a:gridCol w="3051545">
                  <a:extLst>
                    <a:ext uri="{9D8B030D-6E8A-4147-A177-3AD203B41FA5}">
                      <a16:colId xmlns:a16="http://schemas.microsoft.com/office/drawing/2014/main" val="3063406605"/>
                    </a:ext>
                  </a:extLst>
                </a:gridCol>
              </a:tblGrid>
              <a:tr h="367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절대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현재 작업 디렉토리와 관계없이 특정 파일의 절대적인 위치를 지정한다</a:t>
                      </a:r>
                      <a:r>
                        <a:rPr lang="en-US" altLang="ko-KR" sz="1300" b="0" dirty="0"/>
                        <a:t>.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>
                          <a:hlinkClick r:id="rId3"/>
                        </a:rPr>
                        <a:t>http://www.google.com</a:t>
                      </a:r>
                      <a:br>
                        <a:rPr lang="en-US" altLang="ko-KR" sz="1300" b="0" dirty="0"/>
                      </a:br>
                      <a:r>
                        <a:rPr lang="en-US" altLang="ko-KR" sz="1300" b="0" dirty="0"/>
                        <a:t>c:\users\test\Desktop\index.html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568955"/>
                  </a:ext>
                </a:extLst>
              </a:tr>
              <a:tr h="367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상대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현재 작업 디렉토리를 기준으로 특정 파일의 상대적인 위치를 지정한다</a:t>
                      </a:r>
                      <a:r>
                        <a:rPr lang="en-US" altLang="ko-KR" sz="1300" b="0" dirty="0"/>
                        <a:t>.</a:t>
                      </a:r>
                      <a:endParaRPr lang="ko-KR" alt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./index.html</a:t>
                      </a:r>
                      <a:br>
                        <a:rPr lang="en-US" altLang="ko-KR" sz="1300" b="0" dirty="0"/>
                      </a:br>
                      <a:r>
                        <a:rPr lang="en-US" altLang="ko-KR" sz="1300" b="0" dirty="0"/>
                        <a:t>../route/second.html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57581"/>
                  </a:ext>
                </a:extLst>
              </a:tr>
            </a:tbl>
          </a:graphicData>
        </a:graphic>
      </p:graphicFrame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60FA5E85-6939-4FE8-89B4-127A0E41B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034477"/>
              </p:ext>
            </p:extLst>
          </p:nvPr>
        </p:nvGraphicFramePr>
        <p:xfrm>
          <a:off x="658157" y="2428418"/>
          <a:ext cx="7580565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4715">
                  <a:extLst>
                    <a:ext uri="{9D8B030D-6E8A-4147-A177-3AD203B41FA5}">
                      <a16:colId xmlns:a16="http://schemas.microsoft.com/office/drawing/2014/main" val="70334567"/>
                    </a:ext>
                  </a:extLst>
                </a:gridCol>
                <a:gridCol w="3578995">
                  <a:extLst>
                    <a:ext uri="{9D8B030D-6E8A-4147-A177-3AD203B41FA5}">
                      <a16:colId xmlns:a16="http://schemas.microsoft.com/office/drawing/2014/main" val="17333985"/>
                    </a:ext>
                  </a:extLst>
                </a:gridCol>
                <a:gridCol w="2526855">
                  <a:extLst>
                    <a:ext uri="{9D8B030D-6E8A-4147-A177-3AD203B41FA5}">
                      <a16:colId xmlns:a16="http://schemas.microsoft.com/office/drawing/2014/main" val="129274666"/>
                    </a:ext>
                  </a:extLst>
                </a:gridCol>
              </a:tblGrid>
              <a:tr h="27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루트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파일 시스템 계층 최상위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C:\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009878"/>
                  </a:ext>
                </a:extLst>
              </a:tr>
              <a:tr h="27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홈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시스템의 사용자에게 할당된 개별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C:\Users\{</a:t>
                      </a:r>
                      <a:r>
                        <a:rPr lang="ko-KR" altLang="en-US" sz="1300" b="0" dirty="0" err="1"/>
                        <a:t>계정명</a:t>
                      </a:r>
                      <a:r>
                        <a:rPr lang="en-US" altLang="ko-KR" sz="1300" b="0" dirty="0"/>
                        <a:t>}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208434"/>
                  </a:ext>
                </a:extLst>
              </a:tr>
              <a:tr h="27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중인 파일의 위치한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./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15140"/>
                  </a:ext>
                </a:extLst>
              </a:tr>
              <a:tr h="279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부모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/>
                        <a:t>작업 디렉토리의 부모 디렉토리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b="0" dirty="0"/>
                        <a:t>../</a:t>
                      </a:r>
                      <a:endParaRPr lang="ko-KR" altLang="en-US" sz="13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18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55287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Hyperlink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F554A-BA46-4DA5-94D9-D4EA154F5409}"/>
              </a:ext>
            </a:extLst>
          </p:cNvPr>
          <p:cNvSpPr txBox="1"/>
          <p:nvPr/>
        </p:nvSpPr>
        <p:spPr>
          <a:xfrm>
            <a:off x="343251" y="1758951"/>
            <a:ext cx="9039447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href</a:t>
            </a:r>
            <a:r>
              <a:rPr lang="ko-KR" altLang="en-US" b="1" dirty="0"/>
              <a:t> 속성에서</a:t>
            </a:r>
            <a:r>
              <a:rPr lang="en-US" altLang="ko-KR" b="1" dirty="0"/>
              <a:t> </a:t>
            </a:r>
            <a:r>
              <a:rPr lang="ko-KR" altLang="en-US" b="1" dirty="0"/>
              <a:t>사용 가능한 값</a:t>
            </a:r>
            <a:endParaRPr lang="en-US" altLang="ko-KR" b="1" dirty="0"/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CB1A995D-0D1E-43DB-B8EE-E19132B22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20976"/>
              </p:ext>
            </p:extLst>
          </p:nvPr>
        </p:nvGraphicFramePr>
        <p:xfrm>
          <a:off x="539552" y="2780928"/>
          <a:ext cx="81280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47542">
                  <a:extLst>
                    <a:ext uri="{9D8B030D-6E8A-4147-A177-3AD203B41FA5}">
                      <a16:colId xmlns:a16="http://schemas.microsoft.com/office/drawing/2014/main" val="948379959"/>
                    </a:ext>
                  </a:extLst>
                </a:gridCol>
                <a:gridCol w="6280458">
                  <a:extLst>
                    <a:ext uri="{9D8B030D-6E8A-4147-A177-3AD203B41FA5}">
                      <a16:colId xmlns:a16="http://schemas.microsoft.com/office/drawing/2014/main" val="37816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절대 </a:t>
                      </a:r>
                      <a:r>
                        <a:rPr lang="en-US" altLang="ko-KR" sz="1500" b="0" dirty="0"/>
                        <a:t>URL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웹사이트의 </a:t>
                      </a:r>
                      <a:r>
                        <a:rPr lang="en-US" altLang="ko-KR" sz="1500" b="0" dirty="0"/>
                        <a:t>URL(http://www.google.com)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상대 </a:t>
                      </a:r>
                      <a:r>
                        <a:rPr lang="en-US" altLang="ko-KR" sz="1500" b="0" dirty="0"/>
                        <a:t>URL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자신의 위치를 기준으로 한 대상 </a:t>
                      </a:r>
                      <a:r>
                        <a:rPr lang="en-US" altLang="ko-KR" sz="1500" b="0" dirty="0"/>
                        <a:t>URL (html/index.html)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1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Fragment identifier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페이지 내의 특정 </a:t>
                      </a:r>
                      <a:r>
                        <a:rPr lang="en-US" altLang="ko-KR" sz="1500" b="0" dirty="0"/>
                        <a:t>id </a:t>
                      </a:r>
                      <a:r>
                        <a:rPr lang="ko-KR" altLang="en-US" sz="1500" b="0" dirty="0"/>
                        <a:t>요소에 대한 링크 </a:t>
                      </a:r>
                      <a:r>
                        <a:rPr lang="en-US" altLang="ko-KR" sz="1500" b="0" dirty="0"/>
                        <a:t>(#{id</a:t>
                      </a:r>
                      <a:r>
                        <a:rPr lang="ko-KR" altLang="en-US" sz="1500" b="0" dirty="0"/>
                        <a:t>값</a:t>
                      </a:r>
                      <a:r>
                        <a:rPr lang="en-US" altLang="ko-KR" sz="1500" b="0" dirty="0"/>
                        <a:t>})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22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mailto: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script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/>
                        <a:t>javascript:alert</a:t>
                      </a:r>
                      <a:r>
                        <a:rPr lang="en-US" altLang="ko-KR" sz="1500" b="0" dirty="0"/>
                        <a:t>(‘test’);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5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11011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list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비순서형 리스트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FB31F3-2528-4520-BD2E-F1F6D2954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689726"/>
            <a:ext cx="2295845" cy="24673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379D7D-52EA-43FC-83DF-457C37A90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264258"/>
            <a:ext cx="201958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49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list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순서형 리스트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88A02A-C5B4-4988-B758-B28A0D7AF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85" y="2851673"/>
            <a:ext cx="2124371" cy="23053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7A1B83-0777-4C35-AB73-D95296A51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3140968"/>
            <a:ext cx="172426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9467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table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table tag</a:t>
            </a:r>
            <a:r>
              <a:rPr lang="ko-KR" altLang="en-US" dirty="0"/>
              <a:t>는 웹상 테이블을 생성 시킨다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table : </a:t>
            </a:r>
            <a:r>
              <a:rPr lang="ko-KR" altLang="en-US" dirty="0"/>
              <a:t>표를 감싸는 태그</a:t>
            </a:r>
          </a:p>
          <a:p>
            <a:r>
              <a:rPr lang="en-US" altLang="ko-KR" dirty="0"/>
              <a:t>tr : </a:t>
            </a:r>
            <a:r>
              <a:rPr lang="ko-KR" altLang="en-US" dirty="0"/>
              <a:t>표의 행을 나타내는 태그</a:t>
            </a:r>
          </a:p>
          <a:p>
            <a:r>
              <a:rPr lang="en-US" altLang="ko-KR" dirty="0" err="1"/>
              <a:t>th</a:t>
            </a:r>
            <a:r>
              <a:rPr lang="en-US" altLang="ko-KR" dirty="0"/>
              <a:t>: </a:t>
            </a:r>
            <a:r>
              <a:rPr lang="ko-KR" altLang="en-US" dirty="0"/>
              <a:t>표의 열을 나타내는 태그 중 제목을 표현</a:t>
            </a:r>
          </a:p>
          <a:p>
            <a:r>
              <a:rPr lang="en-US" altLang="ko-KR" dirty="0"/>
              <a:t>td: </a:t>
            </a:r>
            <a:r>
              <a:rPr lang="ko-KR" altLang="en-US" dirty="0"/>
              <a:t>표의 열을 나타내는 태그</a:t>
            </a:r>
          </a:p>
        </p:txBody>
      </p:sp>
    </p:spTree>
    <p:extLst>
      <p:ext uri="{BB962C8B-B14F-4D97-AF65-F5344CB8AC3E}">
        <p14:creationId xmlns:p14="http://schemas.microsoft.com/office/powerpoint/2010/main" val="292473202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table Tag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AD6DF7C-6CFF-4732-BE1F-A314D5AB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51577"/>
            <a:ext cx="3705141" cy="38206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12A20B-8479-49A9-B8E2-2519B1F15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135" y="2852936"/>
            <a:ext cx="373432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9689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D99BB-6068-40AD-9ADE-A9299B487F3F}"/>
              </a:ext>
            </a:extLst>
          </p:cNvPr>
          <p:cNvSpPr txBox="1"/>
          <p:nvPr/>
        </p:nvSpPr>
        <p:spPr>
          <a:xfrm>
            <a:off x="683568" y="1844824"/>
            <a:ext cx="9039447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페이지에 이미지를 삽입하는 경우 </a:t>
            </a:r>
            <a:r>
              <a:rPr lang="en-US" altLang="ko-KR" dirty="0" err="1"/>
              <a:t>img</a:t>
            </a:r>
            <a:r>
              <a:rPr lang="en-US" altLang="ko-KR" dirty="0"/>
              <a:t> tag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img</a:t>
            </a:r>
            <a:r>
              <a:rPr lang="ko-KR" altLang="en-US" b="1" dirty="0"/>
              <a:t> 속성</a:t>
            </a:r>
            <a:r>
              <a:rPr lang="en-US" altLang="ko-KR" dirty="0"/>
              <a:t> </a:t>
            </a:r>
            <a:endParaRPr lang="en-US" altLang="ko-KR" sz="1500" dirty="0"/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B199160B-2BEF-4E62-B7EC-15F84A94F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17743"/>
              </p:ext>
            </p:extLst>
          </p:nvPr>
        </p:nvGraphicFramePr>
        <p:xfrm>
          <a:off x="2267744" y="3429814"/>
          <a:ext cx="5114524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7042">
                  <a:extLst>
                    <a:ext uri="{9D8B030D-6E8A-4147-A177-3AD203B41FA5}">
                      <a16:colId xmlns:a16="http://schemas.microsoft.com/office/drawing/2014/main" val="876843489"/>
                    </a:ext>
                  </a:extLst>
                </a:gridCol>
                <a:gridCol w="4147482">
                  <a:extLst>
                    <a:ext uri="{9D8B030D-6E8A-4147-A177-3AD203B41FA5}">
                      <a16:colId xmlns:a16="http://schemas.microsoft.com/office/drawing/2014/main" val="3293869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 err="1"/>
                        <a:t>src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이미지 파일의 경로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72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/>
                        <a:t>alt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이미지 파일이 없을 경우 나타나는 메시지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89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width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이미지의 너비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4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0" dirty="0"/>
                        <a:t>height</a:t>
                      </a:r>
                      <a:endParaRPr lang="ko-KR" altLang="en-US" sz="15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0" dirty="0"/>
                        <a:t>이미지의 높이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4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87579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image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75ECE9D-68A9-4574-9B35-B36958D18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11" y="1988840"/>
            <a:ext cx="7337978" cy="15146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542C71-10C1-4F9E-BF2A-DA59684BD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98" y="3861048"/>
            <a:ext cx="372479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5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form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 Tag</a:t>
            </a:r>
            <a:r>
              <a:rPr lang="ko-KR" altLang="en-US" dirty="0"/>
              <a:t>는 유저가 입력한 데이터를 수집하기 위하여 사용된다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입력 방식으로는 </a:t>
            </a:r>
            <a:r>
              <a:rPr lang="en-US" altLang="ko-KR" dirty="0"/>
              <a:t>input, </a:t>
            </a:r>
            <a:r>
              <a:rPr lang="en-US" altLang="ko-KR" dirty="0" err="1"/>
              <a:t>textarea</a:t>
            </a:r>
            <a:r>
              <a:rPr lang="en-US" altLang="ko-KR" dirty="0"/>
              <a:t>, button, select, checkbox, radio button, submit button</a:t>
            </a:r>
            <a:r>
              <a:rPr lang="ko-KR" altLang="en-US" dirty="0"/>
              <a:t>등 태그들이 있다</a:t>
            </a:r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속성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en-US" altLang="ko-KR" dirty="0"/>
              <a:t>action : </a:t>
            </a:r>
            <a:r>
              <a:rPr lang="ko-KR" altLang="en-US" dirty="0"/>
              <a:t>입력 데이터가 전송될 </a:t>
            </a:r>
            <a:r>
              <a:rPr lang="en-US" altLang="ko-KR" dirty="0"/>
              <a:t>URL </a:t>
            </a:r>
            <a:r>
              <a:rPr lang="ko-KR" altLang="en-US" dirty="0"/>
              <a:t>지정</a:t>
            </a:r>
          </a:p>
          <a:p>
            <a:r>
              <a:rPr lang="en-US" altLang="ko-KR" dirty="0"/>
              <a:t>method : </a:t>
            </a:r>
            <a:r>
              <a:rPr lang="ko-KR" altLang="en-US" dirty="0"/>
              <a:t>입력 데이터 전달 방식 지정 </a:t>
            </a:r>
            <a:r>
              <a:rPr lang="en-US" altLang="ko-KR" dirty="0"/>
              <a:t>( get / post ) </a:t>
            </a:r>
          </a:p>
        </p:txBody>
      </p:sp>
    </p:spTree>
    <p:extLst>
      <p:ext uri="{BB962C8B-B14F-4D97-AF65-F5344CB8AC3E}">
        <p14:creationId xmlns:p14="http://schemas.microsoft.com/office/powerpoint/2010/main" val="42919211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form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get</a:t>
            </a:r>
          </a:p>
          <a:p>
            <a:endParaRPr lang="en-US" altLang="ko-KR" dirty="0"/>
          </a:p>
          <a:p>
            <a:r>
              <a:rPr lang="ko-KR" altLang="en-US" dirty="0"/>
              <a:t>전송 </a:t>
            </a:r>
            <a:r>
              <a:rPr lang="en-US" altLang="ko-KR" dirty="0"/>
              <a:t>URL</a:t>
            </a:r>
            <a:r>
              <a:rPr lang="ko-KR" altLang="en-US" dirty="0"/>
              <a:t>에 입력 데이터를 </a:t>
            </a:r>
            <a:r>
              <a:rPr lang="ko-KR" altLang="en-US" dirty="0" err="1"/>
              <a:t>쿼리스트링</a:t>
            </a:r>
            <a:r>
              <a:rPr lang="ko-KR" altLang="en-US" dirty="0"/>
              <a:t> 형식으로 보내는 방식</a:t>
            </a:r>
          </a:p>
          <a:p>
            <a:r>
              <a:rPr lang="ko-KR" altLang="en-US" dirty="0"/>
              <a:t>전송 </a:t>
            </a:r>
            <a:r>
              <a:rPr lang="en-US" altLang="ko-KR" dirty="0"/>
              <a:t>URL </a:t>
            </a:r>
            <a:r>
              <a:rPr lang="ko-KR" altLang="en-US" dirty="0"/>
              <a:t>바로 뒤에 ‘</a:t>
            </a:r>
            <a:r>
              <a:rPr lang="en-US" altLang="ko-KR" dirty="0"/>
              <a:t>?’</a:t>
            </a:r>
            <a:r>
              <a:rPr lang="ko-KR" altLang="en-US" dirty="0"/>
              <a:t>를 통하여 데이터의 시작을 알리고 ‘</a:t>
            </a:r>
            <a:r>
              <a:rPr lang="en-US" altLang="ko-KR" dirty="0"/>
              <a:t>key=value’ </a:t>
            </a:r>
            <a:r>
              <a:rPr lang="ko-KR" altLang="en-US" dirty="0"/>
              <a:t>형태의 데이터를 추가한다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URL</a:t>
            </a:r>
            <a:r>
              <a:rPr lang="ko-KR" altLang="en-US" dirty="0"/>
              <a:t>에 전송 데이터가 노출되기 때문에 보안에 문제가 있을 수 있으며 전송할 수 있는 데이터의 한계가 존재한다</a:t>
            </a:r>
            <a:r>
              <a:rPr lang="en-US" altLang="ko-KR" dirty="0"/>
              <a:t>. ( </a:t>
            </a:r>
            <a:r>
              <a:rPr lang="ko-KR" altLang="en-US" dirty="0"/>
              <a:t>최대 </a:t>
            </a:r>
            <a:r>
              <a:rPr lang="en-US" altLang="ko-KR" dirty="0"/>
              <a:t>255</a:t>
            </a:r>
            <a:r>
              <a:rPr lang="ko-KR" altLang="en-US" dirty="0"/>
              <a:t>자 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post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get </a:t>
            </a:r>
            <a:r>
              <a:rPr lang="ko-KR" altLang="en-US" dirty="0"/>
              <a:t>형식과 다르게 </a:t>
            </a:r>
            <a:r>
              <a:rPr lang="en-US" altLang="ko-KR" dirty="0"/>
              <a:t>request body</a:t>
            </a:r>
            <a:r>
              <a:rPr lang="ko-KR" altLang="en-US" dirty="0"/>
              <a:t>에 데이터를 담아 보내는 방식</a:t>
            </a:r>
          </a:p>
          <a:p>
            <a:r>
              <a:rPr lang="en-US" altLang="ko-KR" dirty="0"/>
              <a:t>URL</a:t>
            </a:r>
            <a:r>
              <a:rPr lang="ko-KR" altLang="en-US" dirty="0"/>
              <a:t>에 전송 데이터가 노출되지 않아 보안적으로는 뛰어나지만 </a:t>
            </a:r>
            <a:r>
              <a:rPr lang="en-US" altLang="ko-KR" dirty="0"/>
              <a:t>get </a:t>
            </a:r>
            <a:r>
              <a:rPr lang="ko-KR" altLang="en-US" dirty="0"/>
              <a:t>형식에 비해 속도가 느리다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842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변수의 이름은 자유롭게 만들어도 되지만</a:t>
            </a:r>
            <a:r>
              <a:rPr lang="en-US" altLang="ko-KR" dirty="0"/>
              <a:t>, </a:t>
            </a:r>
            <a:r>
              <a:rPr lang="ko-KR" altLang="en-US" dirty="0"/>
              <a:t>몇 가지 유의 사항이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_</a:t>
            </a:r>
            <a:r>
              <a:rPr lang="ko-KR" altLang="en-US" dirty="0"/>
              <a:t>나 영문자로 시작해야 한다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숫자로 시작할 수 없다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특수문자를 사용할 수 없다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이름에는 공백이 존재하면 안 된다</a:t>
            </a:r>
            <a:r>
              <a:rPr lang="en-US" altLang="ko-KR" dirty="0"/>
              <a:t>.(</a:t>
            </a:r>
            <a:r>
              <a:rPr lang="ko-KR" altLang="en-US" dirty="0"/>
              <a:t>공백은 </a:t>
            </a:r>
            <a:r>
              <a:rPr lang="en-US" altLang="ko-KR" dirty="0"/>
              <a:t>_</a:t>
            </a:r>
            <a:r>
              <a:rPr lang="ko-KR" altLang="en-US" dirty="0"/>
              <a:t>로 표시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예약어</a:t>
            </a:r>
            <a:r>
              <a:rPr lang="en-US" altLang="ko-KR" dirty="0"/>
              <a:t>(if, while, for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사용할 수 없다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(Variables)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93179980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input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form </a:t>
            </a:r>
            <a:r>
              <a:rPr lang="ko-KR" altLang="en-US" dirty="0"/>
              <a:t>태그 중에서 사용자로부터 데이터를 입력 받기 위해 사용되는 태그이다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form </a:t>
            </a:r>
            <a:r>
              <a:rPr lang="ko-KR" altLang="en-US" dirty="0"/>
              <a:t>태그 내에 존재하여야 입력 데이터를 전송할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서버에 전송되는 데이터는 </a:t>
            </a:r>
            <a:r>
              <a:rPr lang="en-US" altLang="ko-KR" dirty="0"/>
              <a:t>name</a:t>
            </a:r>
            <a:r>
              <a:rPr lang="ko-KR" altLang="en-US" dirty="0"/>
              <a:t>이라는 속성을 키로 </a:t>
            </a:r>
            <a:r>
              <a:rPr lang="en-US" altLang="ko-KR" dirty="0"/>
              <a:t>value </a:t>
            </a:r>
            <a:r>
              <a:rPr lang="ko-KR" altLang="en-US" dirty="0"/>
              <a:t>속성을 값으로 하여 ‘</a:t>
            </a:r>
            <a:r>
              <a:rPr lang="en-US" altLang="ko-KR" dirty="0"/>
              <a:t>key=value’ </a:t>
            </a:r>
            <a:r>
              <a:rPr lang="ko-KR" altLang="en-US" dirty="0"/>
              <a:t>형태로 전송된다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841933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input Tag</a:t>
            </a: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70DBA070-14F2-4DAF-9EBA-19B13F4B5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9287"/>
              </p:ext>
            </p:extLst>
          </p:nvPr>
        </p:nvGraphicFramePr>
        <p:xfrm>
          <a:off x="778513" y="2084459"/>
          <a:ext cx="3489911" cy="3291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val="4114356000"/>
                    </a:ext>
                  </a:extLst>
                </a:gridCol>
                <a:gridCol w="2601158">
                  <a:extLst>
                    <a:ext uri="{9D8B030D-6E8A-4147-A177-3AD203B41FA5}">
                      <a16:colId xmlns:a16="http://schemas.microsoft.com/office/drawing/2014/main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Button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버튼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Checkbox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Checkbox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Color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색상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2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Date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날짜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 err="1"/>
                        <a:t>년월일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6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Email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이메일 입력 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File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파일 선택 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7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Image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이미지로 된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3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Morth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월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96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Number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숫자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155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Password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비밀번호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471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Radio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Radio </a:t>
                      </a:r>
                      <a:r>
                        <a:rPr lang="ko-KR" altLang="en-US" sz="1200" b="0" dirty="0"/>
                        <a:t>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96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Range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범위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43358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75DD8A8D-D41D-4302-9DF9-91B50286E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392904"/>
              </p:ext>
            </p:extLst>
          </p:nvPr>
        </p:nvGraphicFramePr>
        <p:xfrm>
          <a:off x="4986528" y="2082547"/>
          <a:ext cx="3489912" cy="2194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val="4114356000"/>
                    </a:ext>
                  </a:extLst>
                </a:gridCol>
                <a:gridCol w="2601159">
                  <a:extLst>
                    <a:ext uri="{9D8B030D-6E8A-4147-A177-3AD203B41FA5}">
                      <a16:colId xmlns:a16="http://schemas.microsoft.com/office/drawing/2014/main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Reset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초기화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Search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검색어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Submit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제출 버튼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2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Tel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전화번호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6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Text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텍스트 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6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Time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시간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17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url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url</a:t>
                      </a:r>
                      <a:r>
                        <a:rPr lang="en-US" altLang="ko-KR" sz="1200" b="0" dirty="0"/>
                        <a:t> </a:t>
                      </a:r>
                      <a:r>
                        <a:rPr lang="ko-KR" altLang="en-US" sz="1200" b="0" dirty="0"/>
                        <a:t>입력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34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Week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/>
                        <a:t>주 선택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96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957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input Tag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7DAA25-3D81-4887-9706-2CDBD65B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36" y="1692379"/>
            <a:ext cx="4173112" cy="45941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79F13E-DF8F-4B63-9271-3434F6588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700387"/>
            <a:ext cx="1851646" cy="45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4876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select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여러 개의 리스트 중 여러 개의 아이템을 선택할 때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서버에 전송되는 데이터는 </a:t>
            </a:r>
            <a:r>
              <a:rPr lang="en-US" altLang="ko-KR" dirty="0"/>
              <a:t>select </a:t>
            </a:r>
            <a:r>
              <a:rPr lang="ko-KR" altLang="en-US" dirty="0"/>
              <a:t>요소의 </a:t>
            </a:r>
            <a:r>
              <a:rPr lang="en-US" altLang="ko-KR" dirty="0"/>
              <a:t>name</a:t>
            </a:r>
            <a:r>
              <a:rPr lang="ko-KR" altLang="en-US" dirty="0"/>
              <a:t>을 속성의 키 값으로</a:t>
            </a:r>
            <a:r>
              <a:rPr lang="en-US" altLang="ko-KR" dirty="0"/>
              <a:t>, option </a:t>
            </a:r>
            <a:r>
              <a:rPr lang="ko-KR" altLang="en-US" dirty="0"/>
              <a:t>요소의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key </a:t>
            </a:r>
            <a:r>
              <a:rPr lang="ko-KR" altLang="en-US" dirty="0"/>
              <a:t>값으로 하여 </a:t>
            </a:r>
            <a:r>
              <a:rPr lang="en-US" altLang="ko-KR" dirty="0"/>
              <a:t>key=value </a:t>
            </a:r>
            <a:r>
              <a:rPr lang="ko-KR" altLang="en-US" dirty="0"/>
              <a:t>형태로 전송된다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select</a:t>
            </a:r>
            <a:r>
              <a:rPr lang="ko-KR" altLang="en-US" b="1" dirty="0"/>
              <a:t>에서 사용하는 태그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D4713A6-8B7F-40C8-A9A5-2F05650BD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944563"/>
              </p:ext>
            </p:extLst>
          </p:nvPr>
        </p:nvGraphicFramePr>
        <p:xfrm>
          <a:off x="2791040" y="3429000"/>
          <a:ext cx="3489912" cy="822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8753">
                  <a:extLst>
                    <a:ext uri="{9D8B030D-6E8A-4147-A177-3AD203B41FA5}">
                      <a16:colId xmlns:a16="http://schemas.microsoft.com/office/drawing/2014/main" val="4114356000"/>
                    </a:ext>
                  </a:extLst>
                </a:gridCol>
                <a:gridCol w="2601159">
                  <a:extLst>
                    <a:ext uri="{9D8B030D-6E8A-4147-A177-3AD203B41FA5}">
                      <a16:colId xmlns:a16="http://schemas.microsoft.com/office/drawing/2014/main" val="3419683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Select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Select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80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 </a:t>
                      </a:r>
                      <a:r>
                        <a:rPr lang="ko-KR" altLang="en-US" sz="1200" b="0" dirty="0"/>
                        <a:t>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29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 err="1"/>
                        <a:t>optgroup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/>
                        <a:t>Option</a:t>
                      </a:r>
                      <a:r>
                        <a:rPr lang="ko-KR" altLang="en-US" sz="1200" b="0" dirty="0"/>
                        <a:t>을 그룹화하여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02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73325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select Tag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314B059-A3A1-4D41-89F9-BA1ED8D7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069470"/>
            <a:ext cx="4177681" cy="27190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A1486A-292F-444F-98AC-D38CFEE09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208" y="2566867"/>
            <a:ext cx="134321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3141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>
                <a:solidFill>
                  <a:schemeClr val="tx1"/>
                </a:solidFill>
                <a:latin typeface="+mn-lt"/>
              </a:rPr>
              <a:t>적용 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dirty="0"/>
              <a:t>Link Style</a:t>
            </a:r>
          </a:p>
          <a:p>
            <a:pPr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ko-KR" altLang="en-US" dirty="0"/>
              <a:t>외부에 있는 </a:t>
            </a:r>
            <a:r>
              <a:rPr lang="en-US" altLang="ko-KR" dirty="0"/>
              <a:t>CSS </a:t>
            </a:r>
            <a:r>
              <a:rPr lang="ko-KR" altLang="en-US" dirty="0"/>
              <a:t>파일을 </a:t>
            </a:r>
            <a:r>
              <a:rPr lang="ko-KR" altLang="en-US" dirty="0" err="1"/>
              <a:t>로드하는</a:t>
            </a:r>
            <a:r>
              <a:rPr lang="ko-KR" altLang="en-US" dirty="0"/>
              <a:t> 방식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667DC0-750B-4C4B-ABF9-6FA71BC2D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206" y="3068960"/>
            <a:ext cx="527758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8440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>
                <a:solidFill>
                  <a:schemeClr val="tx1"/>
                </a:solidFill>
                <a:latin typeface="+mn-lt"/>
              </a:rPr>
              <a:t>적용 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dirty="0"/>
              <a:t>Embedding Style</a:t>
            </a:r>
          </a:p>
          <a:p>
            <a:pPr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/>
              <a:t>HTML </a:t>
            </a:r>
            <a:r>
              <a:rPr lang="ko-KR" altLang="en-US" dirty="0"/>
              <a:t>내부에 </a:t>
            </a:r>
            <a:r>
              <a:rPr lang="en-US" altLang="ko-KR" dirty="0"/>
              <a:t>CSS</a:t>
            </a:r>
            <a:r>
              <a:rPr lang="ko-KR" altLang="en-US" dirty="0"/>
              <a:t>를 포함시키는 방식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EE25D5-AF81-4360-BCCC-006AA7F0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04" y="2924944"/>
            <a:ext cx="292458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9600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>
                <a:solidFill>
                  <a:schemeClr val="tx1"/>
                </a:solidFill>
                <a:latin typeface="+mn-lt"/>
              </a:rPr>
              <a:t>적용 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ko-KR" dirty="0"/>
              <a:t>Inline Style</a:t>
            </a:r>
          </a:p>
          <a:p>
            <a:pPr>
              <a:spcBef>
                <a:spcPts val="0"/>
              </a:spcBef>
            </a:pPr>
            <a:endParaRPr lang="en-US" altLang="ko-KR" dirty="0"/>
          </a:p>
          <a:p>
            <a:pPr>
              <a:spcBef>
                <a:spcPts val="0"/>
              </a:spcBef>
            </a:pPr>
            <a:r>
              <a:rPr lang="en-US" altLang="ko-KR" dirty="0"/>
              <a:t>HTML</a:t>
            </a:r>
            <a:r>
              <a:rPr lang="ko-KR" altLang="en-US" dirty="0"/>
              <a:t>요소의 </a:t>
            </a:r>
            <a:r>
              <a:rPr lang="en-US" altLang="ko-KR" dirty="0"/>
              <a:t>style</a:t>
            </a:r>
            <a:r>
              <a:rPr lang="ko-KR" altLang="en-US" dirty="0"/>
              <a:t>에 </a:t>
            </a:r>
            <a:r>
              <a:rPr lang="en-US" altLang="ko-KR" dirty="0"/>
              <a:t>CSS</a:t>
            </a:r>
            <a:r>
              <a:rPr lang="ko-KR" altLang="en-US" dirty="0"/>
              <a:t>를 기술하는 방식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732ADCC-B98C-4943-9263-5C44930C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12" y="3140968"/>
            <a:ext cx="502037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8221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>
                <a:solidFill>
                  <a:schemeClr val="tx1"/>
                </a:solidFill>
                <a:latin typeface="+mn-lt"/>
              </a:rPr>
              <a:t>문법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태그의 글자의 크기는 </a:t>
            </a:r>
            <a:r>
              <a:rPr lang="en-US" altLang="ko-KR" dirty="0"/>
              <a:t>12px, </a:t>
            </a:r>
            <a:r>
              <a:rPr lang="ko-KR" altLang="en-US" dirty="0"/>
              <a:t>글자의 색은 </a:t>
            </a:r>
            <a:r>
              <a:rPr lang="en-US" altLang="ko-KR" dirty="0"/>
              <a:t>white</a:t>
            </a:r>
            <a:r>
              <a:rPr lang="ko-KR" altLang="en-US" dirty="0"/>
              <a:t>로 지정</a:t>
            </a:r>
            <a:endParaRPr lang="en-US" altLang="ko-KR" dirty="0"/>
          </a:p>
          <a:p>
            <a:r>
              <a:rPr lang="ko-KR" altLang="en-US" dirty="0" err="1"/>
              <a:t>셀렉터는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 요소를 지정한다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복수의 </a:t>
            </a:r>
            <a:r>
              <a:rPr lang="ko-KR" altLang="en-US" dirty="0" err="1"/>
              <a:t>셀렉터를</a:t>
            </a:r>
            <a:r>
              <a:rPr lang="ko-KR" altLang="en-US" dirty="0"/>
              <a:t> 지정하는 경우는 </a:t>
            </a:r>
            <a:r>
              <a:rPr lang="en-US" altLang="ko-KR" dirty="0"/>
              <a:t>(,)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구분</a:t>
            </a:r>
            <a:endParaRPr lang="en-US" altLang="ko-KR" dirty="0"/>
          </a:p>
          <a:p>
            <a:r>
              <a:rPr lang="en-US" altLang="ko-KR" dirty="0"/>
              <a:t>h1, p { color : white; }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0DD4897-7417-491B-B215-CAC4B878968C}"/>
              </a:ext>
            </a:extLst>
          </p:cNvPr>
          <p:cNvGrpSpPr/>
          <p:nvPr/>
        </p:nvGrpSpPr>
        <p:grpSpPr>
          <a:xfrm>
            <a:off x="311700" y="2200670"/>
            <a:ext cx="8520600" cy="1340104"/>
            <a:chOff x="1835700" y="2132856"/>
            <a:chExt cx="8520600" cy="1340104"/>
          </a:xfrm>
        </p:grpSpPr>
        <p:sp>
          <p:nvSpPr>
            <p:cNvPr id="14" name="Google Shape;174;p33">
              <a:extLst>
                <a:ext uri="{FF2B5EF4-FFF2-40B4-BE49-F238E27FC236}">
                  <a16:creationId xmlns:a16="http://schemas.microsoft.com/office/drawing/2014/main" id="{04B51B3E-EAB4-495A-A0CF-5E0B6F28847D}"/>
                </a:ext>
              </a:extLst>
            </p:cNvPr>
            <p:cNvSpPr txBox="1">
              <a:spLocks/>
            </p:cNvSpPr>
            <p:nvPr/>
          </p:nvSpPr>
          <p:spPr>
            <a:xfrm>
              <a:off x="1835700" y="2132856"/>
              <a:ext cx="8520600" cy="5727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Wingdings" panose="05000000000000000000" pitchFamily="2" charset="2"/>
                <a:buChar char="Ø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2400" b="1" dirty="0">
                  <a:highlight>
                    <a:schemeClr val="lt1"/>
                  </a:highlight>
                </a:rPr>
                <a:t>p{ color : white; font-size : 12px; }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A7F83D2-2B76-405B-A484-F0274AD85883}"/>
                </a:ext>
              </a:extLst>
            </p:cNvPr>
            <p:cNvCxnSpPr/>
            <p:nvPr/>
          </p:nvCxnSpPr>
          <p:spPr>
            <a:xfrm>
              <a:off x="3698081" y="2705556"/>
              <a:ext cx="0" cy="4904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B00D1A4-B590-4E9A-8D43-C746443ECF36}"/>
                </a:ext>
              </a:extLst>
            </p:cNvPr>
            <p:cNvCxnSpPr>
              <a:cxnSpLocks/>
            </p:cNvCxnSpPr>
            <p:nvPr/>
          </p:nvCxnSpPr>
          <p:spPr>
            <a:xfrm>
              <a:off x="3609975" y="2665075"/>
              <a:ext cx="1762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D313A7E-A6C4-482C-A5F3-E34F1315CDB5}"/>
                </a:ext>
              </a:extLst>
            </p:cNvPr>
            <p:cNvCxnSpPr/>
            <p:nvPr/>
          </p:nvCxnSpPr>
          <p:spPr>
            <a:xfrm>
              <a:off x="4038600" y="2665075"/>
              <a:ext cx="7191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4A37855-45CE-4808-A544-2B8BD1FB0E7D}"/>
                </a:ext>
              </a:extLst>
            </p:cNvPr>
            <p:cNvCxnSpPr/>
            <p:nvPr/>
          </p:nvCxnSpPr>
          <p:spPr>
            <a:xfrm>
              <a:off x="4376738" y="2665075"/>
              <a:ext cx="0" cy="53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141E06A-DD49-4617-B3E8-E7006CCC7EEB}"/>
                </a:ext>
              </a:extLst>
            </p:cNvPr>
            <p:cNvCxnSpPr/>
            <p:nvPr/>
          </p:nvCxnSpPr>
          <p:spPr>
            <a:xfrm>
              <a:off x="5091113" y="2665075"/>
              <a:ext cx="8239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18ABC1A-C19F-45C4-8138-59CDB5978C79}"/>
                </a:ext>
              </a:extLst>
            </p:cNvPr>
            <p:cNvCxnSpPr/>
            <p:nvPr/>
          </p:nvCxnSpPr>
          <p:spPr>
            <a:xfrm>
              <a:off x="5486400" y="2665075"/>
              <a:ext cx="0" cy="530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AB0426-3FD4-43E5-B7FB-F20C917C7DF3}"/>
                </a:ext>
              </a:extLst>
            </p:cNvPr>
            <p:cNvSpPr txBox="1"/>
            <p:nvPr/>
          </p:nvSpPr>
          <p:spPr>
            <a:xfrm>
              <a:off x="3374915" y="319596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셀렉터</a:t>
              </a:r>
              <a:endParaRPr lang="ko-KR" alt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9ECD85-FCA9-4FD4-A066-C1992ECAA7EA}"/>
                </a:ext>
              </a:extLst>
            </p:cNvPr>
            <p:cNvSpPr txBox="1"/>
            <p:nvPr/>
          </p:nvSpPr>
          <p:spPr>
            <a:xfrm>
              <a:off x="3976628" y="319596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프로퍼티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BF11A8-E894-4032-B70E-82F27AED6A0E}"/>
                </a:ext>
              </a:extLst>
            </p:cNvPr>
            <p:cNvSpPr txBox="1"/>
            <p:nvPr/>
          </p:nvSpPr>
          <p:spPr>
            <a:xfrm>
              <a:off x="5317123" y="319596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80975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highlight>
                  <a:schemeClr val="lt1"/>
                </a:highlight>
              </a:rPr>
              <a:t>*  -&gt; </a:t>
            </a:r>
            <a:r>
              <a:rPr lang="ko-KR" altLang="en-US" sz="1800" dirty="0">
                <a:highlight>
                  <a:schemeClr val="lt1"/>
                </a:highlight>
              </a:rPr>
              <a:t>문서내의 모든 요소에 적용</a:t>
            </a:r>
            <a:endParaRPr lang="en-US" altLang="ko-KR" sz="1800" b="1" dirty="0">
              <a:highlight>
                <a:schemeClr val="lt1"/>
              </a:highlight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D8EE6D4-3B8D-4DDE-A2E7-B0AB2886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585991"/>
            <a:ext cx="2762636" cy="217200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5969998-22DB-4DA6-A18E-973FFAF7D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924944"/>
            <a:ext cx="226726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16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변수 선언과 동시에 값을 할당을 해주어야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259870"/>
            <a:ext cx="5760640" cy="1745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print(type(b))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9268" y="4293096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라는 변수 이름에 숫자 </a:t>
            </a:r>
            <a:r>
              <a:rPr lang="en-US" altLang="ko-KR" dirty="0"/>
              <a:t>10</a:t>
            </a:r>
            <a:r>
              <a:rPr lang="ko-KR" altLang="en-US" dirty="0"/>
              <a:t>이라는 값을 할당하였다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b</a:t>
            </a:r>
            <a:r>
              <a:rPr lang="ko-KR" altLang="en-US" dirty="0"/>
              <a:t>라는 변수 이름에 문자 </a:t>
            </a:r>
            <a:r>
              <a:rPr lang="en-US" altLang="ko-KR" dirty="0"/>
              <a:t>“test”</a:t>
            </a:r>
            <a:r>
              <a:rPr lang="ko-KR" altLang="en-US" dirty="0"/>
              <a:t>라는 값을 할당하였다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따로 지정을 하지 않더라도 할당되는 값에 따라서 자동으로 변수의 형태가 지정이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519045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ko-KR" altLang="en-US" sz="1800" dirty="0" err="1">
                <a:highlight>
                  <a:schemeClr val="lt1"/>
                </a:highlight>
              </a:rPr>
              <a:t>태그명</a:t>
            </a:r>
            <a:r>
              <a:rPr lang="ko-KR" altLang="en-US" sz="1800" dirty="0">
                <a:highlight>
                  <a:schemeClr val="lt1"/>
                </a:highlight>
              </a:rPr>
              <a:t>  </a:t>
            </a:r>
            <a:r>
              <a:rPr lang="en-US" altLang="ko-KR" sz="1800" dirty="0">
                <a:highlight>
                  <a:schemeClr val="lt1"/>
                </a:highlight>
              </a:rPr>
              <a:t>-&gt; </a:t>
            </a:r>
            <a:r>
              <a:rPr lang="ko-KR" altLang="en-US" sz="1800" dirty="0">
                <a:highlight>
                  <a:schemeClr val="lt1"/>
                </a:highlight>
              </a:rPr>
              <a:t>지정된 </a:t>
            </a:r>
            <a:r>
              <a:rPr lang="ko-KR" altLang="en-US" sz="1800" dirty="0" err="1">
                <a:highlight>
                  <a:schemeClr val="lt1"/>
                </a:highlight>
              </a:rPr>
              <a:t>태크명을</a:t>
            </a:r>
            <a:r>
              <a:rPr lang="ko-KR" altLang="en-US" sz="1800" dirty="0">
                <a:highlight>
                  <a:schemeClr val="lt1"/>
                </a:highlight>
              </a:rPr>
              <a:t> 가지는 요소만 적용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2A8D94-D240-4045-B137-B98DF446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14" y="2677518"/>
            <a:ext cx="2724530" cy="25149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42651A-0520-42AE-B306-5702E994F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3015817"/>
            <a:ext cx="247684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6920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highlight>
                  <a:schemeClr val="lt1"/>
                </a:highlight>
              </a:rPr>
              <a:t>#id </a:t>
            </a:r>
            <a:r>
              <a:rPr lang="ko-KR" altLang="en-US" sz="1800" dirty="0">
                <a:highlight>
                  <a:schemeClr val="lt1"/>
                </a:highlight>
              </a:rPr>
              <a:t>값  </a:t>
            </a:r>
            <a:r>
              <a:rPr lang="en-US" altLang="ko-KR" sz="1800" dirty="0">
                <a:highlight>
                  <a:schemeClr val="lt1"/>
                </a:highlight>
              </a:rPr>
              <a:t>-&gt; id </a:t>
            </a:r>
            <a:r>
              <a:rPr lang="ko-KR" altLang="en-US" sz="1800" dirty="0">
                <a:highlight>
                  <a:schemeClr val="lt1"/>
                </a:highlight>
              </a:rPr>
              <a:t>속성 값과 일치하는 요소에 적용</a:t>
            </a:r>
            <a:r>
              <a:rPr lang="en-US" altLang="ko-KR" sz="1800" dirty="0">
                <a:highlight>
                  <a:schemeClr val="lt1"/>
                </a:highlight>
              </a:rPr>
              <a:t>. id </a:t>
            </a:r>
            <a:r>
              <a:rPr lang="ko-KR" altLang="en-US" sz="1800" dirty="0">
                <a:highlight>
                  <a:schemeClr val="lt1"/>
                </a:highlight>
              </a:rPr>
              <a:t>속성값은 중복될 수 없는 유일한 값이다</a:t>
            </a:r>
            <a:r>
              <a:rPr lang="en-US" altLang="ko-KR" sz="1800" dirty="0">
                <a:highlight>
                  <a:schemeClr val="lt1"/>
                </a:highlight>
              </a:rPr>
              <a:t>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C7774D9-3954-4262-9690-94B07509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39" y="2893844"/>
            <a:ext cx="3258005" cy="24863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DD0301D-B606-49A2-B244-9A67C3EC3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212976"/>
            <a:ext cx="219105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1456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 dirty="0">
                <a:highlight>
                  <a:schemeClr val="lt1"/>
                </a:highlight>
              </a:rPr>
              <a:t>.class </a:t>
            </a:r>
            <a:r>
              <a:rPr lang="ko-KR" altLang="en-US" sz="1800" dirty="0">
                <a:highlight>
                  <a:schemeClr val="lt1"/>
                </a:highlight>
              </a:rPr>
              <a:t>값  </a:t>
            </a:r>
            <a:r>
              <a:rPr lang="en-US" altLang="ko-KR" sz="1800" dirty="0">
                <a:highlight>
                  <a:schemeClr val="lt1"/>
                </a:highlight>
              </a:rPr>
              <a:t>-&gt; class </a:t>
            </a:r>
            <a:r>
              <a:rPr lang="ko-KR" altLang="en-US" sz="1800" dirty="0">
                <a:highlight>
                  <a:schemeClr val="lt1"/>
                </a:highlight>
              </a:rPr>
              <a:t>값이 일치하는 요소에 적용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D79096-E772-4A96-A7B2-89BC4CB5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339" y="2646159"/>
            <a:ext cx="3686689" cy="2829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911F0D-F19A-4BB5-82E0-D1F413265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212976"/>
            <a:ext cx="233395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247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10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플라스크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CSS </a:t>
            </a:r>
            <a:r>
              <a:rPr lang="ko-KR" altLang="en-US" sz="2400" b="1" dirty="0" err="1">
                <a:solidFill>
                  <a:schemeClr val="tx1"/>
                </a:solidFill>
                <a:latin typeface="+mn-lt"/>
              </a:rPr>
              <a:t>셀렉터</a:t>
            </a:r>
            <a:r>
              <a:rPr lang="en-US" altLang="ko-KR" sz="2400" b="1" dirty="0">
                <a:solidFill>
                  <a:schemeClr val="tx1"/>
                </a:solidFill>
                <a:latin typeface="+mn-lt"/>
              </a:rPr>
              <a:t>(selector)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highlight>
                  <a:schemeClr val="lt1"/>
                </a:highlight>
              </a:rPr>
              <a:t>class </a:t>
            </a:r>
            <a:r>
              <a:rPr lang="ko-KR" altLang="en-US" sz="1800" dirty="0">
                <a:highlight>
                  <a:schemeClr val="lt1"/>
                </a:highlight>
              </a:rPr>
              <a:t>값을 이용한 </a:t>
            </a:r>
            <a:r>
              <a:rPr lang="ko-KR" altLang="en-US" sz="1800" dirty="0" err="1">
                <a:highlight>
                  <a:schemeClr val="lt1"/>
                </a:highlight>
              </a:rPr>
              <a:t>셀렉터는</a:t>
            </a:r>
            <a:r>
              <a:rPr lang="ko-KR" altLang="en-US" sz="1800" dirty="0">
                <a:highlight>
                  <a:schemeClr val="lt1"/>
                </a:highlight>
              </a:rPr>
              <a:t> 여러 개 지정이 가능</a:t>
            </a:r>
            <a:r>
              <a:rPr lang="en-US" altLang="ko-KR" sz="1800" dirty="0">
                <a:highlight>
                  <a:schemeClr val="lt1"/>
                </a:highlight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6DCA708-9DDC-4E95-8436-F5763E3C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082" y="2223840"/>
            <a:ext cx="4994190" cy="24070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F0CA35-96CE-4B2C-AA4B-E9B58E572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4686284"/>
            <a:ext cx="3744416" cy="191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3547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3500" b="1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429000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print(a)</a:t>
            </a:r>
            <a:r>
              <a:rPr lang="ko-KR" altLang="en-US" dirty="0"/>
              <a:t>는 변수 </a:t>
            </a:r>
            <a:r>
              <a:rPr lang="en-US" altLang="ko-KR" dirty="0"/>
              <a:t>a</a:t>
            </a:r>
            <a:r>
              <a:rPr lang="ko-KR" altLang="en-US" dirty="0"/>
              <a:t>의 값인 </a:t>
            </a:r>
            <a:r>
              <a:rPr lang="en-US" altLang="ko-KR" dirty="0"/>
              <a:t>10</a:t>
            </a:r>
            <a:r>
              <a:rPr lang="ko-KR" altLang="en-US" dirty="0"/>
              <a:t>이 출력이 되고 </a:t>
            </a:r>
            <a:endParaRPr lang="en-US" altLang="ko-KR" dirty="0"/>
          </a:p>
          <a:p>
            <a:r>
              <a:rPr lang="en-US" altLang="ko-KR" dirty="0"/>
              <a:t>print(type(a))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변수 타입이 숫자이기 때문에 </a:t>
            </a:r>
            <a:r>
              <a:rPr lang="en-US" altLang="ko-KR" dirty="0" err="1"/>
              <a:t>int</a:t>
            </a:r>
            <a:r>
              <a:rPr lang="ko-KR" altLang="en-US" dirty="0"/>
              <a:t>가 출력된다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print(b)</a:t>
            </a:r>
            <a:r>
              <a:rPr lang="ko-KR" altLang="en-US" dirty="0"/>
              <a:t>는 변수 </a:t>
            </a:r>
            <a:r>
              <a:rPr lang="en-US" altLang="ko-KR" dirty="0"/>
              <a:t>b</a:t>
            </a:r>
            <a:r>
              <a:rPr lang="ko-KR" altLang="en-US" dirty="0"/>
              <a:t>의 값인 </a:t>
            </a:r>
            <a:r>
              <a:rPr lang="en-US" altLang="ko-KR" dirty="0"/>
              <a:t>“test”</a:t>
            </a:r>
            <a:r>
              <a:rPr lang="ko-KR" altLang="en-US" dirty="0"/>
              <a:t>가 출력이 되고</a:t>
            </a:r>
            <a:endParaRPr lang="en-US" altLang="ko-KR" dirty="0"/>
          </a:p>
          <a:p>
            <a:r>
              <a:rPr lang="en-US" altLang="ko-KR" dirty="0"/>
              <a:t>print(type(b))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의 변수 타입이 문자이기 때문에 </a:t>
            </a:r>
            <a:r>
              <a:rPr lang="en-US" altLang="ko-KR" dirty="0" err="1"/>
              <a:t>str</a:t>
            </a:r>
            <a:r>
              <a:rPr lang="ko-KR" altLang="en-US" dirty="0"/>
              <a:t>이 출력된다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484784"/>
            <a:ext cx="7524328" cy="16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0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앞에서 설명에서 변수에 할당된 값을 변경이 가능하다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276872"/>
            <a:ext cx="5760640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a =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print(type(a))</a:t>
            </a:r>
          </a:p>
        </p:txBody>
      </p:sp>
    </p:spTree>
    <p:extLst>
      <p:ext uri="{BB962C8B-B14F-4D97-AF65-F5344CB8AC3E}">
        <p14:creationId xmlns:p14="http://schemas.microsoft.com/office/powerpoint/2010/main" val="262129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36" y="1484785"/>
            <a:ext cx="7524328" cy="161703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429000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print(a)</a:t>
            </a:r>
            <a:r>
              <a:rPr lang="ko-KR" altLang="en-US" dirty="0"/>
              <a:t>는 변수 </a:t>
            </a:r>
            <a:r>
              <a:rPr lang="en-US" altLang="ko-KR" dirty="0"/>
              <a:t>a</a:t>
            </a:r>
            <a:r>
              <a:rPr lang="ko-KR" altLang="en-US" dirty="0"/>
              <a:t>의 값인 </a:t>
            </a:r>
            <a:r>
              <a:rPr lang="en-US" altLang="ko-KR" dirty="0"/>
              <a:t>10</a:t>
            </a:r>
            <a:r>
              <a:rPr lang="ko-KR" altLang="en-US" dirty="0"/>
              <a:t>이 출력이 되고 </a:t>
            </a:r>
            <a:endParaRPr lang="en-US" altLang="ko-KR" dirty="0"/>
          </a:p>
          <a:p>
            <a:r>
              <a:rPr lang="en-US" altLang="ko-KR" dirty="0"/>
              <a:t>print(type(a))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변수 타입이 숫자이기 때문에 </a:t>
            </a:r>
            <a:r>
              <a:rPr lang="en-US" altLang="ko-KR" dirty="0" err="1"/>
              <a:t>int</a:t>
            </a:r>
            <a:r>
              <a:rPr lang="ko-KR" altLang="en-US" dirty="0"/>
              <a:t>가 출력된다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“test”</a:t>
            </a:r>
            <a:r>
              <a:rPr lang="ko-KR" altLang="en-US" dirty="0"/>
              <a:t>라는 값으로 변경을 한 후 </a:t>
            </a:r>
            <a:endParaRPr lang="en-US" altLang="ko-KR" dirty="0"/>
          </a:p>
          <a:p>
            <a:r>
              <a:rPr lang="en-US" altLang="ko-KR" dirty="0"/>
              <a:t>print(a)</a:t>
            </a:r>
            <a:r>
              <a:rPr lang="ko-KR" altLang="en-US" dirty="0"/>
              <a:t>는 변경된 </a:t>
            </a:r>
            <a:r>
              <a:rPr lang="en-US" altLang="ko-KR" dirty="0"/>
              <a:t>“test”</a:t>
            </a:r>
            <a:r>
              <a:rPr lang="ko-KR" altLang="en-US" dirty="0"/>
              <a:t>라는 값이 출력이 되고</a:t>
            </a:r>
            <a:endParaRPr lang="en-US" altLang="ko-KR" dirty="0"/>
          </a:p>
          <a:p>
            <a:r>
              <a:rPr lang="en-US" altLang="ko-KR" dirty="0"/>
              <a:t>print(type(a)) </a:t>
            </a:r>
            <a:r>
              <a:rPr lang="ko-KR" altLang="en-US" dirty="0"/>
              <a:t>역시 값의 데이터 타입이 </a:t>
            </a:r>
            <a:r>
              <a:rPr lang="en-US" altLang="ko-KR" dirty="0" err="1"/>
              <a:t>str</a:t>
            </a:r>
            <a:r>
              <a:rPr lang="ko-KR" altLang="en-US" dirty="0"/>
              <a:t>으로 변경되었기 때문에 </a:t>
            </a:r>
            <a:r>
              <a:rPr lang="en-US" altLang="ko-KR" dirty="0" err="1"/>
              <a:t>str</a:t>
            </a:r>
            <a:r>
              <a:rPr lang="ko-KR" altLang="en-US" dirty="0"/>
              <a:t>이 출력이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이전의 </a:t>
            </a:r>
            <a:r>
              <a:rPr lang="en-US" altLang="ko-KR" dirty="0"/>
              <a:t>a = 10</a:t>
            </a:r>
            <a:r>
              <a:rPr lang="ko-KR" altLang="en-US" dirty="0"/>
              <a:t>을 출력할 수는 없다</a:t>
            </a:r>
            <a:r>
              <a:rPr lang="en-US" altLang="ko-KR" dirty="0"/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893100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값을 여러 변수에 동시에 지정을 할 수 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각각 변수들에 다른 값들을 동시에 지정할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/>
              <a:t>선언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745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b = c = 10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d, e, f = 10, 3.14, “test”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print(d, e, f)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626651"/>
            <a:ext cx="7308304" cy="15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0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869940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숫자의 형태는 정수형과 </a:t>
            </a:r>
            <a:r>
              <a:rPr lang="ko-KR" altLang="en-US" dirty="0" err="1"/>
              <a:t>실수형으로</a:t>
            </a:r>
            <a:r>
              <a:rPr lang="ko-KR" altLang="en-US" dirty="0"/>
              <a:t> 나누어 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정수형은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 err="1"/>
              <a:t>실수형은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로 표시된다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숫자형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1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 = 100 ** 100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325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ko-KR" altLang="en-US" dirty="0"/>
              <a:t>의 크기는 제한이 따로 존재하진 않다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379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271725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정수형은 </a:t>
            </a:r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2</a:t>
            </a:r>
            <a:r>
              <a:rPr lang="ko-KR" altLang="en-US" dirty="0"/>
              <a:t>진수도 사용이 가능하다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실수형은</a:t>
            </a:r>
            <a:r>
              <a:rPr lang="ko-KR" altLang="en-US" dirty="0"/>
              <a:t> 소수점 데이터를 뜻한다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숫자형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706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0xFFF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0o77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0b11011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3.14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 = 3.14e3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print(d, 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594928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3.14e3</a:t>
            </a:r>
            <a:r>
              <a:rPr lang="ko-KR" altLang="en-US" dirty="0"/>
              <a:t>은 </a:t>
            </a:r>
            <a:r>
              <a:rPr lang="en-US" altLang="ko-KR" dirty="0"/>
              <a:t>3.14*10^3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뜻한다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8182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4171535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</a:t>
            </a:r>
            <a:r>
              <a:rPr lang="en-US" altLang="ko-KR" dirty="0"/>
              <a:t>(bool)</a:t>
            </a:r>
            <a:r>
              <a:rPr lang="ko-KR" altLang="en-US" dirty="0"/>
              <a:t>형은 </a:t>
            </a:r>
            <a:r>
              <a:rPr lang="en-US" altLang="ko-KR" dirty="0"/>
              <a:t>True, False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가지의 값만 존재한다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비교의 결과를 참이나 거짓으로 출력하여 사용하기도 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 err="1"/>
              <a:t>불형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500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True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 = (100 &gt; 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(100 &lt; 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d = (100 == 100)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print(b, c, d)</a:t>
            </a:r>
          </a:p>
        </p:txBody>
      </p:sp>
    </p:spTree>
    <p:extLst>
      <p:ext uri="{BB962C8B-B14F-4D97-AF65-F5344CB8AC3E}">
        <p14:creationId xmlns:p14="http://schemas.microsoft.com/office/powerpoint/2010/main" val="578488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33056"/>
            <a:ext cx="7266927" cy="156172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문자형은 문자의 집합을 의미한다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문자열은 </a:t>
            </a:r>
            <a:r>
              <a:rPr lang="en-US" altLang="ko-KR" dirty="0"/>
              <a:t>“”(</a:t>
            </a:r>
            <a:r>
              <a:rPr lang="ko-KR" altLang="en-US" dirty="0"/>
              <a:t>큰따옴표</a:t>
            </a:r>
            <a:r>
              <a:rPr lang="en-US" altLang="ko-KR" dirty="0"/>
              <a:t>) ‘’(</a:t>
            </a:r>
            <a:r>
              <a:rPr lang="ko-KR" altLang="en-US" dirty="0"/>
              <a:t>작은따옴표</a:t>
            </a:r>
            <a:r>
              <a:rPr lang="en-US" altLang="ko-KR" dirty="0"/>
              <a:t>)</a:t>
            </a:r>
            <a:r>
              <a:rPr lang="ko-KR" altLang="en-US" dirty="0"/>
              <a:t>로 양쪽을 감싸야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변수</a:t>
            </a:r>
            <a:r>
              <a:rPr lang="en-US" altLang="ko-KR" sz="2300" dirty="0"/>
              <a:t> </a:t>
            </a:r>
            <a:r>
              <a:rPr lang="ko-KR" altLang="en-US" sz="2300" dirty="0" err="1"/>
              <a:t>데이터형</a:t>
            </a:r>
            <a:r>
              <a:rPr lang="en-US" altLang="ko-KR" sz="2300" dirty="0"/>
              <a:t>(</a:t>
            </a:r>
            <a:r>
              <a:rPr lang="ko-KR" altLang="en-US" sz="2300" dirty="0"/>
              <a:t>문자형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“test”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“1234”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type(a)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type(b)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숫자형</a:t>
            </a:r>
            <a:r>
              <a:rPr lang="ko-KR" altLang="en-US" dirty="0"/>
              <a:t> 데이터를 </a:t>
            </a:r>
            <a:r>
              <a:rPr lang="en-US" altLang="ko-KR" dirty="0"/>
              <a:t>“”</a:t>
            </a:r>
            <a:r>
              <a:rPr lang="ko-KR" altLang="en-US" dirty="0"/>
              <a:t>로 묶으면 </a:t>
            </a:r>
            <a:r>
              <a:rPr lang="ko-KR" altLang="en-US" dirty="0" err="1"/>
              <a:t>문자형으로</a:t>
            </a:r>
            <a:r>
              <a:rPr lang="ko-KR" altLang="en-US" dirty="0"/>
              <a:t> 인식한다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055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8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산술 연산자는 사칙연산을 다루는 기본적이면서 가장 많이 사용되는 연산자이다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09810"/>
              </p:ext>
            </p:extLst>
          </p:nvPr>
        </p:nvGraphicFramePr>
        <p:xfrm>
          <a:off x="1524000" y="2488879"/>
          <a:ext cx="6084000" cy="3268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5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대입 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덧셈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+ 3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와</a:t>
                      </a:r>
                      <a:r>
                        <a:rPr lang="en-US" altLang="ko-KR" sz="1000" baseline="0" dirty="0"/>
                        <a:t> 3</a:t>
                      </a:r>
                      <a:r>
                        <a:rPr lang="ko-KR" altLang="en-US" sz="1000" baseline="0" dirty="0"/>
                        <a:t>을 더한 값</a:t>
                      </a:r>
                      <a:r>
                        <a:rPr lang="en-US" altLang="ko-KR" sz="1000" baseline="0" dirty="0"/>
                        <a:t>(8)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뺄셈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–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baseline="0" dirty="0"/>
                        <a:t>에 </a:t>
                      </a:r>
                      <a:r>
                        <a:rPr lang="en-US" altLang="ko-KR" sz="1000" baseline="0" dirty="0"/>
                        <a:t>5</a:t>
                      </a:r>
                      <a:r>
                        <a:rPr lang="ko-KR" altLang="en-US" sz="1000" baseline="0" dirty="0"/>
                        <a:t>에서 </a:t>
                      </a:r>
                      <a:r>
                        <a:rPr lang="en-US" altLang="ko-KR" sz="1000" baseline="0" dirty="0"/>
                        <a:t>3</a:t>
                      </a:r>
                      <a:r>
                        <a:rPr lang="ko-KR" altLang="en-US" sz="1000" baseline="0" dirty="0"/>
                        <a:t>을 뺀 값</a:t>
                      </a:r>
                      <a:r>
                        <a:rPr lang="en-US" altLang="ko-KR" sz="1000" baseline="0" dirty="0"/>
                        <a:t>(2)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곱셈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*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와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곱한 값</a:t>
                      </a:r>
                      <a:r>
                        <a:rPr lang="en-US" altLang="ko-KR" sz="1000" dirty="0"/>
                        <a:t>(15)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나눗셈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/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값</a:t>
                      </a:r>
                      <a:r>
                        <a:rPr lang="en-US" altLang="ko-KR" sz="1000" dirty="0"/>
                        <a:t>(1.666…)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//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나눗셈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몫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//3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값에서 소수점을 버린 값</a:t>
                      </a:r>
                      <a:r>
                        <a:rPr lang="en-US" altLang="ko-KR" sz="1000" dirty="0"/>
                        <a:t>(1)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나머지 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5 %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을 나눈 후 나머지 값</a:t>
                      </a:r>
                      <a:r>
                        <a:rPr lang="en-US" altLang="ko-KR" sz="1000" dirty="0"/>
                        <a:t>(2)</a:t>
                      </a:r>
                      <a:r>
                        <a:rPr lang="ko-KR" altLang="en-US" sz="1000" dirty="0"/>
                        <a:t>을 할당한다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5 **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변수 </a:t>
                      </a:r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에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제곱</a:t>
                      </a:r>
                      <a:r>
                        <a:rPr lang="ko-KR" altLang="en-US" sz="1000" baseline="0" dirty="0"/>
                        <a:t> 값</a:t>
                      </a:r>
                      <a:r>
                        <a:rPr lang="en-US" altLang="ko-KR" sz="1000" baseline="0" dirty="0"/>
                        <a:t>(125)</a:t>
                      </a:r>
                      <a:r>
                        <a:rPr lang="ko-KR" altLang="en-US" sz="1000" baseline="0" dirty="0"/>
                        <a:t>을 할당한다</a:t>
                      </a:r>
                      <a:r>
                        <a:rPr lang="en-US" altLang="ko-KR" sz="1000" baseline="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3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1991</a:t>
            </a:r>
            <a:r>
              <a:rPr lang="ko-KR" altLang="en-US" dirty="0"/>
              <a:t>년 귀도 반 </a:t>
            </a:r>
            <a:r>
              <a:rPr lang="ko-KR" altLang="en-US" dirty="0" err="1"/>
              <a:t>로섬</a:t>
            </a:r>
            <a:r>
              <a:rPr lang="en-US" altLang="ko-KR" dirty="0"/>
              <a:t>(Guido van Rossum)</a:t>
            </a:r>
            <a:r>
              <a:rPr lang="ko-KR" altLang="en-US" dirty="0"/>
              <a:t>이라는 프로그래머에 의해 개발된 언어로</a:t>
            </a:r>
            <a:r>
              <a:rPr lang="en-US" altLang="ko-KR" dirty="0"/>
              <a:t>, </a:t>
            </a:r>
            <a:r>
              <a:rPr lang="ko-KR" altLang="en-US" dirty="0" err="1"/>
              <a:t>가독성이</a:t>
            </a:r>
            <a:r>
              <a:rPr lang="ko-KR" altLang="en-US" dirty="0"/>
              <a:t> 높고 쉬운 문법 덕택에 다른 프로그래밍 언어보다 빠른 습득이 가능하다는 특징이 있다</a:t>
            </a:r>
            <a:r>
              <a:rPr lang="en-US" altLang="ko-KR" dirty="0"/>
              <a:t>. </a:t>
            </a:r>
            <a:r>
              <a:rPr lang="ko-KR" altLang="en-US" dirty="0"/>
              <a:t>그 덕에 프로그래밍을 전공하지 않은 비전공자 중심으로 인기를 얻어 데이터 분석과 모델링을 다루는 통계학부터 </a:t>
            </a:r>
            <a:r>
              <a:rPr lang="ko-KR" altLang="en-US" dirty="0" err="1"/>
              <a:t>딥러닝과</a:t>
            </a:r>
            <a:r>
              <a:rPr lang="ko-KR" altLang="en-US" dirty="0"/>
              <a:t> 인공지능을 활용하는 의학에까지 다양한 분야에 두루 활용되고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검색량을</a:t>
            </a:r>
            <a:r>
              <a:rPr lang="ko-KR" altLang="en-US" dirty="0"/>
              <a:t> 기준으로 프로그래밍 언어 선호도를 조사하는 </a:t>
            </a:r>
            <a:r>
              <a:rPr lang="en-US" altLang="ko-KR" dirty="0"/>
              <a:t>TIOBE index</a:t>
            </a:r>
            <a:r>
              <a:rPr lang="ko-KR" altLang="en-US" dirty="0"/>
              <a:t>에서 </a:t>
            </a: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기준 </a:t>
            </a:r>
            <a:r>
              <a:rPr lang="ko-KR" altLang="en-US" dirty="0" err="1"/>
              <a:t>파이썬은</a:t>
            </a:r>
            <a:r>
              <a:rPr lang="ko-KR" altLang="en-US" dirty="0"/>
              <a:t> 선호하는 프로그래밍 언어 </a:t>
            </a:r>
            <a:r>
              <a:rPr lang="en-US" altLang="ko-KR" dirty="0"/>
              <a:t>3</a:t>
            </a:r>
            <a:r>
              <a:rPr lang="ko-KR" altLang="en-US" dirty="0"/>
              <a:t>위</a:t>
            </a:r>
            <a:r>
              <a:rPr lang="en-US" altLang="ko-KR" dirty="0"/>
              <a:t>(10.86%)</a:t>
            </a:r>
            <a:r>
              <a:rPr lang="ko-KR" altLang="en-US" dirty="0"/>
              <a:t>를 차지했으며</a:t>
            </a:r>
            <a:r>
              <a:rPr lang="en-US" altLang="ko-KR" dirty="0"/>
              <a:t>, </a:t>
            </a:r>
            <a:r>
              <a:rPr lang="ko-KR" altLang="en-US" dirty="0" err="1"/>
              <a:t>오라일리</a:t>
            </a:r>
            <a:r>
              <a:rPr lang="ko-KR" altLang="en-US" dirty="0"/>
              <a:t> 미디어가 온라인 학습 플랫폼의 학습 과정 및 사용자 선호도를 분석해 발표한 프로그래밍 언어 순위에서는 </a:t>
            </a:r>
            <a:r>
              <a:rPr lang="ko-KR" altLang="en-US" dirty="0" err="1"/>
              <a:t>파이썬이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C++</a:t>
            </a:r>
            <a:r>
              <a:rPr lang="ko-KR" altLang="en-US" dirty="0"/>
              <a:t>을 제치고 가장 높은 사용률을 보였습니다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파이썬이란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4494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3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</a:t>
            </a:r>
            <a:r>
              <a:rPr lang="en-US" altLang="ko-KR" sz="1300" dirty="0" err="1">
                <a:solidFill>
                  <a:schemeClr val="tx1"/>
                </a:solidFill>
              </a:rPr>
              <a:t>a+b</a:t>
            </a:r>
            <a:r>
              <a:rPr lang="en-US" altLang="ko-KR" sz="1300" dirty="0">
                <a:solidFill>
                  <a:schemeClr val="tx1"/>
                </a:solidFill>
              </a:rPr>
              <a:t>, a-b, a*b. a/b, a//b, </a:t>
            </a:r>
            <a:r>
              <a:rPr lang="en-US" altLang="ko-KR" sz="1300" dirty="0" err="1">
                <a:solidFill>
                  <a:schemeClr val="tx1"/>
                </a:solidFill>
              </a:rPr>
              <a:t>a%b</a:t>
            </a:r>
            <a:r>
              <a:rPr lang="en-US" altLang="ko-KR" sz="1300" dirty="0">
                <a:solidFill>
                  <a:schemeClr val="tx1"/>
                </a:solidFill>
              </a:rPr>
              <a:t>, a**b)</a:t>
            </a:r>
          </a:p>
        </p:txBody>
      </p:sp>
    </p:spTree>
    <p:extLst>
      <p:ext uri="{BB962C8B-B14F-4D97-AF65-F5344CB8AC3E}">
        <p14:creationId xmlns:p14="http://schemas.microsoft.com/office/powerpoint/2010/main" val="2444061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9979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연산자가 여러 개일 경우에는 일반적인 사칙연산과 마찬가지로 우선 순위를 잡아서 계산한다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 우선순위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7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2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+ b * c , (a + b) * c)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a+b</a:t>
            </a:r>
            <a:r>
              <a:rPr lang="en-US" altLang="ko-KR" dirty="0"/>
              <a:t>*c -&gt; 7+3*2</a:t>
            </a:r>
            <a:r>
              <a:rPr lang="ko-KR" altLang="en-US" dirty="0"/>
              <a:t>로</a:t>
            </a:r>
            <a:r>
              <a:rPr lang="en-US" altLang="ko-KR" dirty="0"/>
              <a:t> 3*2</a:t>
            </a:r>
            <a:r>
              <a:rPr lang="ko-KR" altLang="en-US" dirty="0"/>
              <a:t>가 먼저 실행이 되고 </a:t>
            </a:r>
            <a:r>
              <a:rPr lang="en-US" altLang="ko-KR" dirty="0"/>
              <a:t>7</a:t>
            </a:r>
            <a:r>
              <a:rPr lang="ko-KR" altLang="en-US" dirty="0"/>
              <a:t>이 더해짐으로 </a:t>
            </a:r>
            <a:r>
              <a:rPr lang="en-US" altLang="ko-KR" dirty="0"/>
              <a:t>13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a+b</a:t>
            </a:r>
            <a:r>
              <a:rPr lang="en-US" altLang="ko-KR" dirty="0"/>
              <a:t>)*c -&gt; (7+3)*2</a:t>
            </a:r>
            <a:r>
              <a:rPr lang="ko-KR" altLang="en-US" dirty="0"/>
              <a:t>로</a:t>
            </a:r>
            <a:r>
              <a:rPr lang="en-US" altLang="ko-KR" dirty="0"/>
              <a:t> 7</a:t>
            </a:r>
            <a:r>
              <a:rPr lang="ko-KR" altLang="en-US" dirty="0"/>
              <a:t>과 </a:t>
            </a:r>
            <a:r>
              <a:rPr lang="en-US" altLang="ko-KR" dirty="0"/>
              <a:t>3</a:t>
            </a:r>
            <a:r>
              <a:rPr lang="ko-KR" altLang="en-US" dirty="0"/>
              <a:t>이 먼저 더해지고 </a:t>
            </a:r>
            <a:r>
              <a:rPr lang="en-US" altLang="ko-KR" dirty="0"/>
              <a:t>2</a:t>
            </a:r>
            <a:r>
              <a:rPr lang="ko-KR" altLang="en-US" dirty="0"/>
              <a:t>가 곱해짐으로 </a:t>
            </a:r>
            <a:r>
              <a:rPr lang="en-US" altLang="ko-K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03949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49979"/>
            <a:ext cx="7254552" cy="159053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형태가 숫자가 아닌 문자열에 산술 연산자를 사용하게 되면 어떻게 되는지 확인해보자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산술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49289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“hello”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“world”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+ b)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57994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문자열은 문자끼리 연결이 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1379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산술 연산자에서 </a:t>
            </a:r>
            <a:r>
              <a:rPr lang="en-US" altLang="ko-KR" dirty="0"/>
              <a:t>= </a:t>
            </a:r>
            <a:r>
              <a:rPr lang="ko-KR" altLang="en-US" dirty="0"/>
              <a:t>이라는 대입 연산자 외에 다른 대입 연산자들이 존재한다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대입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63314"/>
              </p:ext>
            </p:extLst>
          </p:nvPr>
        </p:nvGraphicFramePr>
        <p:xfrm>
          <a:off x="1524000" y="2488879"/>
          <a:ext cx="6144343" cy="3028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1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+=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+=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+ 3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-=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- 3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*=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*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/=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/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0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//=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//=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//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8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%=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 %=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%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2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**=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 **= 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</a:t>
                      </a:r>
                      <a:r>
                        <a:rPr lang="en-US" altLang="ko-KR" sz="1000" baseline="0" dirty="0"/>
                        <a:t> = a ** 3 </a:t>
                      </a:r>
                      <a:r>
                        <a:rPr lang="ko-KR" altLang="en-US" sz="1000" baseline="0" dirty="0"/>
                        <a:t>과 동일하다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569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933056"/>
            <a:ext cx="7254552" cy="1943184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대입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700808"/>
            <a:ext cx="5760640" cy="1944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5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+=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-=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*=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a /=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29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대소 관계와 상등 관계를 나타내는 연산자로 결과 값은 논리 값으로 나타난다</a:t>
            </a:r>
            <a:r>
              <a:rPr lang="en-US" altLang="ko-KR" dirty="0"/>
              <a:t>. (</a:t>
            </a:r>
            <a:r>
              <a:rPr lang="ko-KR" altLang="en-US" dirty="0"/>
              <a:t>논리값은 </a:t>
            </a:r>
            <a:r>
              <a:rPr lang="ko-KR" altLang="en-US" dirty="0" err="1"/>
              <a:t>불형</a:t>
            </a:r>
            <a:r>
              <a:rPr lang="ko-KR" altLang="en-US" dirty="0"/>
              <a:t> </a:t>
            </a:r>
            <a:r>
              <a:rPr lang="en-US" altLang="ko-KR" dirty="0"/>
              <a:t>( True &amp; False ))</a:t>
            </a:r>
          </a:p>
          <a:p>
            <a:r>
              <a:rPr lang="ko-KR" altLang="en-US" dirty="0"/>
              <a:t>조건문과 </a:t>
            </a:r>
            <a:r>
              <a:rPr lang="ko-KR" altLang="en-US" dirty="0" err="1"/>
              <a:t>반복문에서</a:t>
            </a:r>
            <a:r>
              <a:rPr lang="ko-KR" altLang="en-US" dirty="0"/>
              <a:t> 자주 사용된다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관계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060269"/>
              </p:ext>
            </p:extLst>
          </p:nvPr>
        </p:nvGraphicFramePr>
        <p:xfrm>
          <a:off x="1524000" y="2752719"/>
          <a:ext cx="6144344" cy="2590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==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값이 동일하면 참</a:t>
                      </a:r>
                      <a:r>
                        <a:rPr lang="en-US" altLang="ko-KR" sz="1000" dirty="0"/>
                        <a:t>(Ture)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!=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같지 않다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값이 동일하지 않으면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&gt;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크다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크다면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&lt;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작다면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&gt;=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크거나 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크거나 같으면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&lt;=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작거나 같다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왼쪽의 값이 작거나 같으면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324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관계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132856"/>
            <a:ext cx="57606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10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20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 == b, a != b, a &gt; b, a &lt; b, a &gt;= b, a &lt;= b)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501008"/>
            <a:ext cx="7254552" cy="11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6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논리 값을 판단하는 연산자이다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논리 연산자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390774"/>
              </p:ext>
            </p:extLst>
          </p:nvPr>
        </p:nvGraphicFramePr>
        <p:xfrm>
          <a:off x="1524000" y="2492896"/>
          <a:ext cx="6144344" cy="148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의미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이고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그리고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논리값이 </a:t>
                      </a:r>
                      <a:r>
                        <a:rPr lang="ko-KR" altLang="en-US" sz="1000" dirty="0" err="1"/>
                        <a:t>참이여야</a:t>
                      </a:r>
                      <a:r>
                        <a:rPr lang="ko-KR" altLang="en-US" sz="1000" dirty="0"/>
                        <a:t>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이거나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또는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 논리값 중 하나만 </a:t>
                      </a:r>
                      <a:r>
                        <a:rPr lang="ko-KR" altLang="en-US" sz="1000" dirty="0" err="1"/>
                        <a:t>참이여도</a:t>
                      </a:r>
                      <a:r>
                        <a:rPr lang="ko-KR" altLang="en-US" sz="1000" dirty="0"/>
                        <a:t> 참</a:t>
                      </a:r>
                      <a:r>
                        <a:rPr lang="en-US" altLang="ko-KR" sz="100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~</a:t>
                      </a:r>
                      <a:r>
                        <a:rPr lang="ko-KR" altLang="en-US" sz="1000" dirty="0"/>
                        <a:t>아니다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참이면 거짓</a:t>
                      </a:r>
                      <a:r>
                        <a:rPr lang="en-US" altLang="ko-KR" sz="1000" dirty="0"/>
                        <a:t>(False)</a:t>
                      </a:r>
                      <a:r>
                        <a:rPr lang="en-US" altLang="ko-KR" sz="1000" baseline="0" dirty="0"/>
                        <a:t>, </a:t>
                      </a:r>
                      <a:r>
                        <a:rPr lang="ko-KR" altLang="en-US" sz="1000" baseline="0" dirty="0"/>
                        <a:t>거짓이면 참</a:t>
                      </a:r>
                      <a:r>
                        <a:rPr lang="en-US" altLang="ko-KR" sz="1000" baseline="0" dirty="0"/>
                        <a:t>(True)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31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48" y="3493661"/>
            <a:ext cx="7254552" cy="144659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연산자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논리 연산자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132856"/>
            <a:ext cx="5760640" cy="1008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25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(a &gt; 30) and (a &lt; 50)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(a &gt; 30) and (a &lt; 50)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not(a == 30)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47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조건문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3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스크립트 언어</a:t>
            </a:r>
            <a:r>
              <a:rPr lang="en-US" altLang="ko-KR" dirty="0"/>
              <a:t>(Script Language)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스크립트 언어로 컴파일 과정 없이 인터프리터에 의해 실행 결과를 바로 확인하고 수정하며 코드를 작성할 수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동적 타입 언어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변수의 </a:t>
            </a:r>
            <a:r>
              <a:rPr lang="ko-KR" altLang="en-US" dirty="0" err="1"/>
              <a:t>자료형을</a:t>
            </a:r>
            <a:r>
              <a:rPr lang="ko-KR" altLang="en-US" dirty="0"/>
              <a:t> 지정하지 않고 선언하는 것만으로 값을 지정할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플랫폼 독립적 언어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대부분의 운영체제에서 동작하는 언어이기 때문에 어떤 환경에서도 활용이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특징</a:t>
            </a:r>
          </a:p>
        </p:txBody>
      </p:sp>
    </p:spTree>
    <p:extLst>
      <p:ext uri="{BB962C8B-B14F-4D97-AF65-F5344CB8AC3E}">
        <p14:creationId xmlns:p14="http://schemas.microsoft.com/office/powerpoint/2010/main" val="294817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183920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조건문은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뒤 조건식이 참이면</a:t>
            </a:r>
            <a:r>
              <a:rPr lang="en-US" altLang="ko-KR" dirty="0"/>
              <a:t> </a:t>
            </a:r>
            <a:r>
              <a:rPr lang="ko-KR" altLang="en-US" dirty="0"/>
              <a:t>실행할 코드를 실행하고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거짓이라면 코드를 실행하지 않는다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실행할 코드를 들여쓰기를 하여 작성해야 정상적으로 작동을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3671900" y="1288234"/>
            <a:ext cx="2952326" cy="2320786"/>
            <a:chOff x="3671900" y="1288234"/>
            <a:chExt cx="2952326" cy="2320786"/>
          </a:xfrm>
        </p:grpSpPr>
        <p:sp>
          <p:nvSpPr>
            <p:cNvPr id="7" name="다이아몬드 6"/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/>
                <a:t>실행할 코드</a:t>
              </a:r>
            </a:p>
          </p:txBody>
        </p:sp>
        <p:cxnSp>
          <p:nvCxnSpPr>
            <p:cNvPr id="26" name="꺾인 연결선 25"/>
            <p:cNvCxnSpPr>
              <a:stCxn id="7" idx="3"/>
            </p:cNvCxnSpPr>
            <p:nvPr/>
          </p:nvCxnSpPr>
          <p:spPr>
            <a:xfrm>
              <a:off x="5472100" y="1952836"/>
              <a:ext cx="540060" cy="1260140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4572000" y="3221228"/>
              <a:ext cx="144016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2159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/>
                <a:t>거짓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3397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2292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값을 </a:t>
            </a:r>
            <a:r>
              <a:rPr lang="en-US" altLang="ko-KR" dirty="0"/>
              <a:t>10</a:t>
            </a:r>
            <a:r>
              <a:rPr lang="ko-KR" altLang="en-US" dirty="0"/>
              <a:t>보다 큰 수로 변경한 뒤 코드를 실행하면 아무 값도 출력이 되지 않는다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412776"/>
            <a:ext cx="5760640" cy="1177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5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a &lt; 10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작다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56" y="2708920"/>
            <a:ext cx="4058087" cy="23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10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</a:t>
            </a:r>
            <a:r>
              <a:rPr lang="ko-KR" altLang="en-US" sz="2300" dirty="0"/>
              <a:t>문</a:t>
            </a:r>
          </a:p>
        </p:txBody>
      </p:sp>
      <p:sp>
        <p:nvSpPr>
          <p:cNvPr id="7" name="다이아몬드 6"/>
          <p:cNvSpPr/>
          <p:nvPr/>
        </p:nvSpPr>
        <p:spPr>
          <a:xfrm>
            <a:off x="3671900" y="2312876"/>
            <a:ext cx="1800200" cy="6480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r>
              <a:rPr lang="ko-KR" altLang="en-US" sz="1200" dirty="0"/>
              <a:t>는</a:t>
            </a:r>
            <a:r>
              <a:rPr lang="en-US" altLang="ko-KR" sz="1200" dirty="0"/>
              <a:t> 10</a:t>
            </a:r>
            <a:r>
              <a:rPr lang="ko-KR" altLang="en-US" sz="1200" dirty="0"/>
              <a:t>보다 작은가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4563839" y="1972310"/>
            <a:ext cx="0" cy="3405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572000" y="2960948"/>
            <a:ext cx="0" cy="19802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3671900" y="3392996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“a</a:t>
            </a:r>
            <a:r>
              <a:rPr lang="ko-KR" altLang="en-US" sz="1100" dirty="0"/>
              <a:t>는 </a:t>
            </a:r>
            <a:r>
              <a:rPr lang="en-US" altLang="ko-KR" sz="1100" dirty="0"/>
              <a:t>10</a:t>
            </a:r>
            <a:r>
              <a:rPr lang="ko-KR" altLang="en-US" sz="1100" dirty="0"/>
              <a:t>보다 작다</a:t>
            </a:r>
            <a:r>
              <a:rPr lang="en-US" altLang="ko-KR" sz="1100" dirty="0"/>
              <a:t>“ </a:t>
            </a:r>
            <a:r>
              <a:rPr lang="ko-KR" altLang="en-US" sz="1100" dirty="0"/>
              <a:t>출력</a:t>
            </a:r>
          </a:p>
        </p:txBody>
      </p:sp>
      <p:cxnSp>
        <p:nvCxnSpPr>
          <p:cNvPr id="26" name="꺾인 연결선 25"/>
          <p:cNvCxnSpPr>
            <a:stCxn id="7" idx="3"/>
          </p:cNvCxnSpPr>
          <p:nvPr/>
        </p:nvCxnSpPr>
        <p:spPr>
          <a:xfrm>
            <a:off x="5472100" y="2636912"/>
            <a:ext cx="540060" cy="126014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4572000" y="3905304"/>
            <a:ext cx="14401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35997" y="3028600"/>
            <a:ext cx="3240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12159" y="2611794"/>
            <a:ext cx="6120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/>
              <a:t>거짓</a:t>
            </a:r>
            <a:endParaRPr lang="ko-KR" altLang="en-US" sz="13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71900" y="1602533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변수 </a:t>
            </a:r>
            <a:r>
              <a:rPr lang="en-US" altLang="ko-KR" sz="1300" dirty="0"/>
              <a:t>a</a:t>
            </a:r>
            <a:r>
              <a:rPr lang="ko-KR" altLang="en-US" sz="1300" dirty="0"/>
              <a:t>에 </a:t>
            </a:r>
            <a:r>
              <a:rPr lang="en-US" altLang="ko-KR" sz="1300" dirty="0"/>
              <a:t>5</a:t>
            </a:r>
            <a:r>
              <a:rPr lang="ko-KR" altLang="en-US" sz="1300" dirty="0"/>
              <a:t>를</a:t>
            </a:r>
            <a:r>
              <a:rPr lang="en-US" altLang="ko-KR" sz="1300" dirty="0"/>
              <a:t> </a:t>
            </a:r>
            <a:r>
              <a:rPr lang="ko-KR" altLang="en-US" sz="1300" dirty="0"/>
              <a:t>대입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71900" y="4280899"/>
            <a:ext cx="180020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프로그램 종료</a:t>
            </a:r>
          </a:p>
        </p:txBody>
      </p:sp>
    </p:spTree>
    <p:extLst>
      <p:ext uri="{BB962C8B-B14F-4D97-AF65-F5344CB8AC3E}">
        <p14:creationId xmlns:p14="http://schemas.microsoft.com/office/powerpoint/2010/main" val="110861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418392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else</a:t>
            </a:r>
            <a:r>
              <a:rPr lang="ko-KR" altLang="en-US" dirty="0"/>
              <a:t>문은 조건식이 참인 경우 실행할 코드와 거짓인 경우 실행할 코드를 작성한다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584790" y="1288234"/>
            <a:ext cx="3974420" cy="2320786"/>
            <a:chOff x="3671900" y="1288234"/>
            <a:chExt cx="3974420" cy="2320786"/>
          </a:xfrm>
        </p:grpSpPr>
        <p:sp>
          <p:nvSpPr>
            <p:cNvPr id="7" name="다이아몬드 6"/>
            <p:cNvSpPr/>
            <p:nvPr/>
          </p:nvSpPr>
          <p:spPr>
            <a:xfrm>
              <a:off x="3671900" y="1628800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if </a:t>
              </a:r>
              <a:r>
                <a:rPr lang="ko-KR" altLang="en-US" sz="1300" dirty="0" err="1"/>
                <a:t>조건식</a:t>
              </a:r>
              <a:endParaRPr lang="ko-KR" altLang="en-US" sz="13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4563839" y="1288234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4572000" y="2276872"/>
              <a:ext cx="0" cy="13321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367190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1</a:t>
              </a:r>
              <a:endParaRPr lang="ko-KR" altLang="en-US" sz="1300" dirty="0"/>
            </a:p>
          </p:txBody>
        </p:sp>
        <p:cxnSp>
          <p:nvCxnSpPr>
            <p:cNvPr id="26" name="꺾인 연결선 25"/>
            <p:cNvCxnSpPr>
              <a:stCxn id="7" idx="3"/>
            </p:cNvCxnSpPr>
            <p:nvPr/>
          </p:nvCxnSpPr>
          <p:spPr>
            <a:xfrm>
              <a:off x="5472100" y="1952836"/>
              <a:ext cx="1260140" cy="1268392"/>
            </a:xfrm>
            <a:prstGeom prst="bentConnector2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4572000" y="3221228"/>
              <a:ext cx="216024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535997" y="2344524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32240" y="1927718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846120" y="2708920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실행할 코드</a:t>
              </a:r>
              <a:r>
                <a:rPr lang="en-US" altLang="ko-KR" sz="1300" dirty="0"/>
                <a:t>2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6302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956" y="2996952"/>
            <a:ext cx="4058087" cy="249034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5518973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의 값이 조건식인 </a:t>
            </a:r>
            <a:r>
              <a:rPr lang="en-US" altLang="ko-KR" dirty="0"/>
              <a:t>a&lt;10</a:t>
            </a:r>
            <a:r>
              <a:rPr lang="ko-KR" altLang="en-US" dirty="0"/>
              <a:t>에 거짓임으로 </a:t>
            </a:r>
            <a:r>
              <a:rPr lang="en-US" altLang="ko-KR" dirty="0"/>
              <a:t>else </a:t>
            </a:r>
            <a:r>
              <a:rPr lang="ko-KR" altLang="en-US" dirty="0"/>
              <a:t>밑에 있는 코드가 실행이 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484784"/>
            <a:ext cx="5760640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20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a &lt; 10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작다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else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는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보다 크다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86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else</a:t>
            </a:r>
            <a:r>
              <a:rPr lang="ko-KR" altLang="en-US" sz="2300" dirty="0"/>
              <a:t>문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555776" y="1602533"/>
            <a:ext cx="4032448" cy="3338635"/>
            <a:chOff x="2915816" y="1602533"/>
            <a:chExt cx="4032448" cy="3338635"/>
          </a:xfrm>
        </p:grpSpPr>
        <p:sp>
          <p:nvSpPr>
            <p:cNvPr id="7" name="다이아몬드 6"/>
            <p:cNvSpPr/>
            <p:nvPr/>
          </p:nvSpPr>
          <p:spPr>
            <a:xfrm>
              <a:off x="2915816" y="2312876"/>
              <a:ext cx="1800200" cy="64807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</a:t>
              </a:r>
              <a:r>
                <a:rPr lang="ko-KR" altLang="en-US" sz="1200" dirty="0"/>
                <a:t>는</a:t>
              </a:r>
              <a:r>
                <a:rPr lang="en-US" altLang="ko-KR" sz="1200" dirty="0"/>
                <a:t> 10</a:t>
              </a:r>
              <a:r>
                <a:rPr lang="ko-KR" altLang="en-US" sz="1200" dirty="0"/>
                <a:t>보다 작은가</a:t>
              </a:r>
              <a:r>
                <a:rPr lang="en-US" altLang="ko-KR" sz="1200" dirty="0"/>
                <a:t>?</a:t>
              </a:r>
              <a:endParaRPr lang="ko-KR" altLang="en-US" sz="1200" dirty="0"/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3807755" y="1972310"/>
              <a:ext cx="0" cy="34056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3815916" y="2960948"/>
              <a:ext cx="0" cy="198022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모서리가 둥근 직사각형 21"/>
            <p:cNvSpPr/>
            <p:nvPr/>
          </p:nvSpPr>
          <p:spPr>
            <a:xfrm>
              <a:off x="2915816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“a</a:t>
              </a:r>
              <a:r>
                <a:rPr lang="ko-KR" altLang="en-US" sz="1100" dirty="0"/>
                <a:t>는 </a:t>
              </a:r>
              <a:r>
                <a:rPr lang="en-US" altLang="ko-KR" sz="1100" dirty="0"/>
                <a:t>10</a:t>
              </a:r>
              <a:r>
                <a:rPr lang="ko-KR" altLang="en-US" sz="1100" dirty="0"/>
                <a:t>보다 작다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 flipH="1">
              <a:off x="3815916" y="3905304"/>
              <a:ext cx="219624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79913" y="3028600"/>
              <a:ext cx="32403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12160" y="2611794"/>
              <a:ext cx="61206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/>
                <a:t>거짓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915816" y="1602533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/>
                <a:t>변수 </a:t>
              </a:r>
              <a:r>
                <a:rPr lang="en-US" altLang="ko-KR" sz="1300" dirty="0"/>
                <a:t>a</a:t>
              </a:r>
              <a:r>
                <a:rPr lang="ko-KR" altLang="en-US" sz="1300" dirty="0"/>
                <a:t>에 </a:t>
              </a:r>
              <a:r>
                <a:rPr lang="en-US" altLang="ko-KR" sz="1300" dirty="0"/>
                <a:t>20</a:t>
              </a:r>
              <a:r>
                <a:rPr lang="ko-KR" altLang="en-US" sz="1300" dirty="0"/>
                <a:t>를</a:t>
              </a:r>
              <a:r>
                <a:rPr lang="en-US" altLang="ko-KR" sz="1300" dirty="0"/>
                <a:t> </a:t>
              </a:r>
              <a:r>
                <a:rPr lang="ko-KR" altLang="en-US" sz="1300" dirty="0"/>
                <a:t>대입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915816" y="4280899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프로그램 종료</a:t>
              </a:r>
            </a:p>
          </p:txBody>
        </p:sp>
        <p:cxnSp>
          <p:nvCxnSpPr>
            <p:cNvPr id="10" name="직선 연결선 9"/>
            <p:cNvCxnSpPr>
              <a:stCxn id="7" idx="3"/>
            </p:cNvCxnSpPr>
            <p:nvPr/>
          </p:nvCxnSpPr>
          <p:spPr>
            <a:xfrm>
              <a:off x="4716016" y="2636912"/>
              <a:ext cx="129614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6012160" y="2636912"/>
              <a:ext cx="0" cy="126839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5148064" y="3392996"/>
              <a:ext cx="1800200" cy="36004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“a</a:t>
              </a:r>
              <a:r>
                <a:rPr lang="ko-KR" altLang="en-US" sz="1100" dirty="0"/>
                <a:t>는 </a:t>
              </a:r>
              <a:r>
                <a:rPr lang="en-US" altLang="ko-KR" sz="1100" dirty="0"/>
                <a:t>10</a:t>
              </a:r>
              <a:r>
                <a:rPr lang="ko-KR" altLang="en-US" sz="1100" dirty="0"/>
                <a:t>보다 크다</a:t>
              </a:r>
              <a:r>
                <a:rPr lang="en-US" altLang="ko-KR" sz="1100" dirty="0"/>
                <a:t>“ </a:t>
              </a:r>
              <a:r>
                <a:rPr lang="ko-KR" altLang="en-US" sz="1100" dirty="0"/>
                <a:t>출력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331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</a:t>
            </a:r>
            <a:r>
              <a:rPr lang="en-US" altLang="ko-KR" dirty="0" err="1"/>
              <a:t>elif</a:t>
            </a:r>
            <a:r>
              <a:rPr lang="en-US" altLang="ko-KR" dirty="0"/>
              <a:t>~ else</a:t>
            </a:r>
            <a:r>
              <a:rPr lang="ko-KR" altLang="en-US" dirty="0"/>
              <a:t>문을 통하여 </a:t>
            </a:r>
            <a:r>
              <a:rPr lang="ko-KR" altLang="en-US" dirty="0" err="1"/>
              <a:t>조건식을</a:t>
            </a:r>
            <a:r>
              <a:rPr lang="ko-KR" altLang="en-US" dirty="0"/>
              <a:t> 다중으로 사용할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</a:t>
            </a:r>
            <a:r>
              <a:rPr lang="en-US" altLang="ko-KR" sz="2300" dirty="0" err="1"/>
              <a:t>elif</a:t>
            </a:r>
            <a:r>
              <a:rPr lang="en-US" altLang="ko-KR" sz="2300" dirty="0"/>
              <a:t>~ else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2276872"/>
            <a:ext cx="5760640" cy="30243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score = </a:t>
            </a:r>
            <a:r>
              <a:rPr lang="en-US" altLang="ko-KR" sz="1300" dirty="0" err="1">
                <a:solidFill>
                  <a:schemeClr val="tx1"/>
                </a:solidFill>
              </a:rPr>
              <a:t>int</a:t>
            </a:r>
            <a:r>
              <a:rPr lang="en-US" altLang="ko-KR" sz="1300" dirty="0">
                <a:solidFill>
                  <a:schemeClr val="tx1"/>
                </a:solidFill>
              </a:rPr>
              <a:t>(input(“</a:t>
            </a:r>
            <a:r>
              <a:rPr lang="ko-KR" altLang="en-US" sz="1300" dirty="0">
                <a:solidFill>
                  <a:schemeClr val="tx1"/>
                </a:solidFill>
              </a:rPr>
              <a:t>점수를 입력하세요 </a:t>
            </a:r>
            <a:r>
              <a:rPr lang="en-US" altLang="ko-KR" sz="1300" dirty="0">
                <a:solidFill>
                  <a:schemeClr val="tx1"/>
                </a:solidFill>
              </a:rPr>
              <a:t>: “))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if score &gt;= 90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print(“A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80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print(“B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70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print(“C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elif</a:t>
            </a:r>
            <a:r>
              <a:rPr lang="en-US" altLang="ko-KR" sz="1300" dirty="0">
                <a:solidFill>
                  <a:schemeClr val="tx1"/>
                </a:solidFill>
              </a:rPr>
              <a:t> score &gt;= 60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print(“D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else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print(“F</a:t>
            </a:r>
            <a:r>
              <a:rPr lang="ko-KR" altLang="en-US" sz="1300" dirty="0">
                <a:solidFill>
                  <a:schemeClr val="tx1"/>
                </a:solidFill>
              </a:rPr>
              <a:t>학점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print(“</a:t>
            </a:r>
            <a:r>
              <a:rPr lang="ko-KR" altLang="en-US" sz="1300" dirty="0">
                <a:solidFill>
                  <a:schemeClr val="tx1"/>
                </a:solidFill>
              </a:rPr>
              <a:t>프로그램 종료</a:t>
            </a:r>
            <a:r>
              <a:rPr lang="en-US" altLang="ko-KR" sz="1300" dirty="0">
                <a:solidFill>
                  <a:schemeClr val="tx1"/>
                </a:solidFill>
              </a:rPr>
              <a:t>“)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51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04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조건문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80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if~ </a:t>
            </a:r>
            <a:r>
              <a:rPr lang="en-US" altLang="ko-KR" dirty="0" err="1"/>
              <a:t>elif</a:t>
            </a:r>
            <a:r>
              <a:rPr lang="en-US" altLang="ko-KR" dirty="0"/>
              <a:t>~ else</a:t>
            </a:r>
            <a:r>
              <a:rPr lang="ko-KR" altLang="en-US" dirty="0"/>
              <a:t>문을 통하여 </a:t>
            </a:r>
            <a:r>
              <a:rPr lang="ko-KR" altLang="en-US" dirty="0" err="1"/>
              <a:t>조건식을</a:t>
            </a:r>
            <a:r>
              <a:rPr lang="ko-KR" altLang="en-US" dirty="0"/>
              <a:t> 다중으로 사용할 수 있다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if~ </a:t>
            </a:r>
            <a:r>
              <a:rPr lang="en-US" altLang="ko-KR" sz="2300" dirty="0" err="1"/>
              <a:t>elif</a:t>
            </a:r>
            <a:r>
              <a:rPr lang="en-US" altLang="ko-KR" sz="2300" dirty="0"/>
              <a:t>~ else</a:t>
            </a:r>
            <a:r>
              <a:rPr lang="ko-KR" altLang="en-US" sz="2300" dirty="0"/>
              <a:t>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57" y="2172542"/>
            <a:ext cx="4632486" cy="370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7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반복문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85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문은 지정한만큼 코드를 반복적으로 실행하는 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기본 형태는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for </a:t>
            </a:r>
            <a:r>
              <a:rPr lang="ko-KR" altLang="en-US" dirty="0"/>
              <a:t>변수 </a:t>
            </a:r>
            <a:r>
              <a:rPr lang="en-US" altLang="ko-KR" dirty="0"/>
              <a:t>in range(</a:t>
            </a:r>
            <a:r>
              <a:rPr lang="ko-KR" altLang="en-US" dirty="0" err="1"/>
              <a:t>시작값</a:t>
            </a:r>
            <a:r>
              <a:rPr lang="en-US" altLang="ko-KR" dirty="0"/>
              <a:t>, </a:t>
            </a:r>
            <a:r>
              <a:rPr lang="ko-KR" altLang="en-US" dirty="0" err="1"/>
              <a:t>종료값</a:t>
            </a:r>
            <a:r>
              <a:rPr lang="en-US" altLang="ko-KR" dirty="0"/>
              <a:t>, </a:t>
            </a:r>
            <a:r>
              <a:rPr lang="ko-KR" altLang="en-US" dirty="0" err="1"/>
              <a:t>증가값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시작 값을 기준으로 실행이 될 때마다 증가 값만큼 값이 증가하고 값이 종료 값과 같거나 커지는 경우 </a:t>
            </a:r>
            <a:r>
              <a:rPr lang="ko-KR" altLang="en-US" dirty="0" err="1"/>
              <a:t>반복문은</a:t>
            </a:r>
            <a:r>
              <a:rPr lang="ko-KR" altLang="en-US" dirty="0"/>
              <a:t> 종료된다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516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 언어는 소스 코드를 컴파일 한 후 기계어를 </a:t>
            </a:r>
            <a:r>
              <a:rPr lang="en-US" altLang="ko-KR" dirty="0"/>
              <a:t>CPU/</a:t>
            </a:r>
            <a:r>
              <a:rPr lang="ko-KR" altLang="en-US" dirty="0"/>
              <a:t>메모리를 통해 읽어 실행하는 방식으로 동작한다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컴파일을 하기 때문에 규모가 큰 프로그램은 시간이 오래 걸릴 수 있지만</a:t>
            </a:r>
            <a:r>
              <a:rPr lang="en-US" altLang="ko-KR" dirty="0"/>
              <a:t>, </a:t>
            </a:r>
            <a:r>
              <a:rPr lang="ko-KR" altLang="en-US" dirty="0"/>
              <a:t>컴파일 후에는 기계어를 통하여 프로그램을 실행하기 때문에 실행 시간은 빠르다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C++, Java</a:t>
            </a:r>
            <a:r>
              <a:rPr lang="ko-KR" altLang="en-US" dirty="0"/>
              <a:t>가 대표적인 컴파일 언어이다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스크립트 언어는 컴파일을 하지 않고 인터프리터로 소스 코드를 </a:t>
            </a:r>
            <a:r>
              <a:rPr lang="ko-KR" altLang="en-US" dirty="0" err="1"/>
              <a:t>한줄씩</a:t>
            </a:r>
            <a:r>
              <a:rPr lang="ko-KR" altLang="en-US" dirty="0"/>
              <a:t> 읽어 바로 실행하는 방식으로 동작한다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컴파일을 하지 않고 바로 실행한다는 특징을 가지고 있지만 소스 코드를 읽으며 실행하기 때문에 프로그램의 실행 시간이 컴파일 언어에 비해 느리다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Python</a:t>
            </a:r>
            <a:r>
              <a:rPr lang="ko-KR" altLang="en-US" dirty="0"/>
              <a:t>이 대표적인 </a:t>
            </a:r>
            <a:r>
              <a:rPr lang="ko-KR" altLang="en-US" dirty="0" err="1"/>
              <a:t>스트립트</a:t>
            </a:r>
            <a:r>
              <a:rPr lang="ko-KR" altLang="en-US" dirty="0"/>
              <a:t> 언어이다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컴파일 언어</a:t>
            </a:r>
            <a:r>
              <a:rPr lang="en-US" altLang="ko-KR" sz="2300" dirty="0"/>
              <a:t>? </a:t>
            </a:r>
            <a:r>
              <a:rPr lang="ko-KR" altLang="en-US" sz="2300" dirty="0"/>
              <a:t>스크립트 언어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8857624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11" y="2459976"/>
            <a:ext cx="5563376" cy="324847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84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입니다</a:t>
            </a:r>
            <a:r>
              <a:rPr lang="en-US" altLang="ko-KR" sz="1300" dirty="0">
                <a:solidFill>
                  <a:schemeClr val="tx1"/>
                </a:solidFill>
              </a:rPr>
              <a:t>.”)</a:t>
            </a:r>
          </a:p>
        </p:txBody>
      </p:sp>
    </p:spTree>
    <p:extLst>
      <p:ext uri="{BB962C8B-B14F-4D97-AF65-F5344CB8AC3E}">
        <p14:creationId xmlns:p14="http://schemas.microsoft.com/office/powerpoint/2010/main" val="3333800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784" y="2488555"/>
            <a:ext cx="5572903" cy="321989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842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print(“%d </a:t>
            </a:r>
            <a:r>
              <a:rPr lang="ko-KR" altLang="en-US" sz="1300" dirty="0">
                <a:solidFill>
                  <a:schemeClr val="tx1"/>
                </a:solidFill>
              </a:rPr>
              <a:t>번째 반복입니다</a:t>
            </a:r>
            <a:r>
              <a:rPr lang="en-US" altLang="ko-KR" sz="1300" dirty="0">
                <a:solidFill>
                  <a:schemeClr val="tx1"/>
                </a:solidFill>
              </a:rPr>
              <a:t>.”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586798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</a:t>
            </a:r>
            <a:r>
              <a:rPr lang="ko-KR" altLang="en-US" dirty="0"/>
              <a:t>문의 변수 </a:t>
            </a:r>
            <a:r>
              <a:rPr lang="en-US" altLang="ko-KR" dirty="0" err="1"/>
              <a:t>i</a:t>
            </a:r>
            <a:r>
              <a:rPr lang="ko-KR" altLang="en-US" dirty="0"/>
              <a:t>는 다른 </a:t>
            </a:r>
            <a:r>
              <a:rPr lang="ko-KR" altLang="en-US" dirty="0" err="1"/>
              <a:t>변수명으로</a:t>
            </a:r>
            <a:r>
              <a:rPr lang="ko-KR" altLang="en-US" dirty="0"/>
              <a:t> 바꿔서 사용해도 무관하다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20404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 합을 구하는 방법을 생각해보자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없이 합을 구하려면 변수 </a:t>
            </a:r>
            <a:r>
              <a:rPr lang="en-US" altLang="ko-KR" dirty="0"/>
              <a:t>10</a:t>
            </a:r>
            <a:r>
              <a:rPr lang="ko-KR" altLang="en-US" dirty="0"/>
              <a:t>개를 지정하여 합을 구해야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문을 사용하면 간단하게 합을 구할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223685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1304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11,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print(sum)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710" y="3157525"/>
            <a:ext cx="4646579" cy="31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52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</a:t>
            </a:r>
            <a:r>
              <a:rPr lang="en-US" altLang="ko-KR" dirty="0"/>
              <a:t>for</a:t>
            </a:r>
            <a:r>
              <a:rPr lang="ko-KR" altLang="en-US" dirty="0"/>
              <a:t>문은 </a:t>
            </a:r>
            <a:r>
              <a:rPr lang="en-US" altLang="ko-KR" dirty="0"/>
              <a:t>for</a:t>
            </a:r>
            <a:r>
              <a:rPr lang="ko-KR" altLang="en-US" dirty="0"/>
              <a:t>문 안에 또 하나의 </a:t>
            </a:r>
            <a:r>
              <a:rPr lang="en-US" altLang="ko-KR" dirty="0"/>
              <a:t>for</a:t>
            </a:r>
            <a:r>
              <a:rPr lang="ko-KR" altLang="en-US" dirty="0"/>
              <a:t>문을 사용하여 </a:t>
            </a:r>
            <a:r>
              <a:rPr lang="ko-KR" altLang="en-US" dirty="0" err="1"/>
              <a:t>중복문을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번 돌리는 방법을 말한다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for </a:t>
            </a:r>
            <a:r>
              <a:rPr lang="ko-KR" altLang="en-US" dirty="0"/>
              <a:t>변수</a:t>
            </a:r>
            <a:r>
              <a:rPr lang="en-US" altLang="ko-KR" dirty="0"/>
              <a:t>1 in range(</a:t>
            </a:r>
            <a:r>
              <a:rPr lang="ko-KR" altLang="en-US" dirty="0"/>
              <a:t>시작 값</a:t>
            </a:r>
            <a:r>
              <a:rPr lang="en-US" altLang="ko-KR" dirty="0"/>
              <a:t>, </a:t>
            </a:r>
            <a:r>
              <a:rPr lang="ko-KR" altLang="en-US" dirty="0"/>
              <a:t>종료 값</a:t>
            </a:r>
            <a:r>
              <a:rPr lang="en-US" altLang="ko-KR" dirty="0"/>
              <a:t>, </a:t>
            </a:r>
            <a:r>
              <a:rPr lang="ko-KR" altLang="en-US" dirty="0"/>
              <a:t>증가 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 for </a:t>
            </a:r>
            <a:r>
              <a:rPr lang="ko-KR" altLang="en-US" dirty="0"/>
              <a:t>변수</a:t>
            </a:r>
            <a:r>
              <a:rPr lang="en-US" altLang="ko-KR" dirty="0"/>
              <a:t>2 in range(</a:t>
            </a:r>
            <a:r>
              <a:rPr lang="ko-KR" altLang="en-US" dirty="0"/>
              <a:t>시작 값</a:t>
            </a:r>
            <a:r>
              <a:rPr lang="en-US" altLang="ko-KR" dirty="0"/>
              <a:t>, </a:t>
            </a:r>
            <a:r>
              <a:rPr lang="ko-KR" altLang="en-US" dirty="0"/>
              <a:t>종료 값</a:t>
            </a:r>
            <a:r>
              <a:rPr lang="en-US" altLang="ko-KR" dirty="0"/>
              <a:t>, </a:t>
            </a:r>
            <a:r>
              <a:rPr lang="ko-KR" altLang="en-US" dirty="0"/>
              <a:t>증가 값</a:t>
            </a:r>
            <a:r>
              <a:rPr lang="en-US" altLang="ko-KR" dirty="0"/>
              <a:t>) :</a:t>
            </a:r>
          </a:p>
          <a:p>
            <a:r>
              <a:rPr lang="en-US" altLang="ko-KR" dirty="0"/>
              <a:t>	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086179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807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range(2, 10, 1):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j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print("%d X %d = %d" %(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, j,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*j))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834" y="2525070"/>
            <a:ext cx="3386331" cy="406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05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</a:t>
            </a:r>
            <a:r>
              <a:rPr lang="en-US" altLang="ko-KR" sz="2300" dirty="0"/>
              <a:t>for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8079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j in range (1, 5,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print(“</a:t>
            </a:r>
            <a:r>
              <a:rPr lang="ko-KR" altLang="en-US" sz="1300" dirty="0">
                <a:solidFill>
                  <a:schemeClr val="tx1"/>
                </a:solidFill>
              </a:rPr>
              <a:t>첫 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%d ,  </a:t>
            </a:r>
            <a:r>
              <a:rPr lang="ko-KR" altLang="en-US" sz="1300" dirty="0" err="1">
                <a:solidFill>
                  <a:schemeClr val="tx1"/>
                </a:solidFill>
              </a:rPr>
              <a:t>두번째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 err="1">
                <a:solidFill>
                  <a:schemeClr val="tx1"/>
                </a:solidFill>
              </a:rPr>
              <a:t>반복문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j = %d” %(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, j))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163" y="2564904"/>
            <a:ext cx="3369673" cy="40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666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반복문에는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문 외에 </a:t>
            </a:r>
            <a:r>
              <a:rPr lang="en-US" altLang="ko-KR" dirty="0"/>
              <a:t>while</a:t>
            </a:r>
            <a:r>
              <a:rPr lang="ko-KR" altLang="en-US" dirty="0"/>
              <a:t>문이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시작 값</a:t>
            </a:r>
            <a:endParaRPr lang="en-US" altLang="ko-KR" dirty="0"/>
          </a:p>
          <a:p>
            <a:r>
              <a:rPr lang="en-US" altLang="ko-KR" dirty="0"/>
              <a:t>	while </a:t>
            </a:r>
            <a:r>
              <a:rPr lang="ko-KR" altLang="en-US" dirty="0"/>
              <a:t>변수 </a:t>
            </a:r>
            <a:r>
              <a:rPr lang="en-US" altLang="ko-KR" dirty="0"/>
              <a:t>&lt; </a:t>
            </a:r>
            <a:r>
              <a:rPr lang="ko-KR" altLang="en-US" dirty="0"/>
              <a:t>종료 값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반복 실행할 코드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변수 </a:t>
            </a:r>
            <a:r>
              <a:rPr lang="en-US" altLang="ko-KR" dirty="0"/>
              <a:t>+ </a:t>
            </a:r>
            <a:r>
              <a:rPr lang="ko-KR" altLang="en-US" dirty="0"/>
              <a:t>증가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 뒤에 있는 조건식이 거짓이 되기 전까지 반복한다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61361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17364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1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while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&lt; 11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+= 1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print("1</a:t>
            </a:r>
            <a:r>
              <a:rPr lang="ko-KR" altLang="en-US" sz="1300" dirty="0">
                <a:solidFill>
                  <a:schemeClr val="tx1"/>
                </a:solidFill>
              </a:rPr>
              <a:t>에서 </a:t>
            </a:r>
            <a:r>
              <a:rPr lang="en-US" altLang="ko-KR" sz="1300" dirty="0">
                <a:solidFill>
                  <a:schemeClr val="tx1"/>
                </a:solidFill>
              </a:rPr>
              <a:t>10</a:t>
            </a:r>
            <a:r>
              <a:rPr lang="ko-KR" altLang="en-US" sz="1300" dirty="0">
                <a:solidFill>
                  <a:schemeClr val="tx1"/>
                </a:solidFill>
              </a:rPr>
              <a:t>까지의 합은 </a:t>
            </a:r>
            <a:r>
              <a:rPr lang="en-US" altLang="ko-KR" sz="1300" dirty="0">
                <a:solidFill>
                  <a:schemeClr val="tx1"/>
                </a:solidFill>
              </a:rPr>
              <a:t>%d" %sum)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259" y="3529874"/>
            <a:ext cx="560148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915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while</a:t>
            </a:r>
            <a:r>
              <a:rPr lang="ko-KR" altLang="en-US" sz="2300" dirty="0"/>
              <a:t>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91680" y="1692586"/>
            <a:ext cx="5760640" cy="5122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while True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</a:t>
            </a:r>
            <a:r>
              <a:rPr lang="ko-KR" altLang="en-US" sz="1300" dirty="0">
                <a:solidFill>
                  <a:schemeClr val="tx1"/>
                </a:solidFill>
              </a:rPr>
              <a:t>반복</a:t>
            </a:r>
            <a:r>
              <a:rPr lang="en-US" altLang="ko-KR" sz="1300" dirty="0">
                <a:solidFill>
                  <a:schemeClr val="tx1"/>
                </a:solidFill>
              </a:rPr>
              <a:t>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1600" y="234888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문에서 </a:t>
            </a:r>
            <a:r>
              <a:rPr lang="ko-KR" altLang="en-US" dirty="0" err="1"/>
              <a:t>조심해야할</a:t>
            </a:r>
            <a:r>
              <a:rPr lang="ko-KR" altLang="en-US" dirty="0"/>
              <a:t> 점은 </a:t>
            </a:r>
            <a:r>
              <a:rPr lang="ko-KR" altLang="en-US" dirty="0" err="1"/>
              <a:t>조건식</a:t>
            </a:r>
            <a:r>
              <a:rPr lang="ko-KR" altLang="en-US" dirty="0"/>
              <a:t> 부분에 </a:t>
            </a:r>
            <a:r>
              <a:rPr lang="en-US" altLang="ko-KR" dirty="0"/>
              <a:t>True</a:t>
            </a:r>
            <a:r>
              <a:rPr lang="ko-KR" altLang="en-US" dirty="0"/>
              <a:t>가 들어가게 되면 무한 반복이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45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사용이 쉽다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파이썬의</a:t>
            </a:r>
            <a:r>
              <a:rPr lang="ko-KR" altLang="en-US" dirty="0"/>
              <a:t> 문법 자체가 쉽고 간결하다</a:t>
            </a:r>
            <a:r>
              <a:rPr lang="en-US" altLang="ko-KR" dirty="0"/>
              <a:t>. </a:t>
            </a:r>
            <a:r>
              <a:rPr lang="ko-KR" altLang="en-US" dirty="0"/>
              <a:t>사람의 사고 체계와 매우 닮아있어서 비전공자도 배우기 쉬운 언어이다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개발 속도가 빠르다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쉽고 간결하기 때문에 높은 생산성을 보여준다</a:t>
            </a:r>
            <a:r>
              <a:rPr lang="en-US" altLang="ko-KR" dirty="0"/>
              <a:t>. </a:t>
            </a:r>
            <a:r>
              <a:rPr lang="ko-KR" altLang="en-US" dirty="0"/>
              <a:t>다른 언어들과 비교를 하면 더 적은 코드로 많은 작업을 수행 할 수 있으며 복잡한 구문으로 인한 오류를 줄일 수 있다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높은 확장성과 </a:t>
            </a:r>
            <a:r>
              <a:rPr lang="ko-KR" altLang="en-US" dirty="0" err="1"/>
              <a:t>이식성을</a:t>
            </a:r>
            <a:r>
              <a:rPr lang="ko-KR" altLang="en-US" dirty="0"/>
              <a:t> 가지고 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언어나 라이브러리에 쉽게 접근하여 연동할 수 있다</a:t>
            </a:r>
            <a:r>
              <a:rPr lang="en-US" altLang="ko-KR" dirty="0"/>
              <a:t>. </a:t>
            </a:r>
            <a:r>
              <a:rPr lang="ko-KR" altLang="en-US" dirty="0"/>
              <a:t>이러한 특징으로 인하여 모든 코드를 일일이 작성할 필요가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장점</a:t>
            </a:r>
          </a:p>
        </p:txBody>
      </p:sp>
    </p:spTree>
    <p:extLst>
      <p:ext uri="{BB962C8B-B14F-4D97-AF65-F5344CB8AC3E}">
        <p14:creationId xmlns:p14="http://schemas.microsoft.com/office/powerpoint/2010/main" val="2773439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break</a:t>
            </a:r>
            <a:r>
              <a:rPr lang="ko-KR" altLang="en-US" sz="2300" dirty="0"/>
              <a:t>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반복문에서</a:t>
            </a:r>
            <a:r>
              <a:rPr lang="ko-KR" altLang="en-US" dirty="0"/>
              <a:t> 반복이 되는 도중에 빠져 나가는 </a:t>
            </a:r>
            <a:r>
              <a:rPr lang="en-US" altLang="ko-KR" dirty="0"/>
              <a:t>break</a:t>
            </a:r>
            <a:r>
              <a:rPr lang="ko-KR" altLang="en-US" dirty="0"/>
              <a:t>문이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261051"/>
            <a:ext cx="5760640" cy="879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print(“%d</a:t>
            </a:r>
            <a:r>
              <a:rPr lang="ko-KR" altLang="en-US" sz="1300" dirty="0">
                <a:solidFill>
                  <a:schemeClr val="tx1"/>
                </a:solidFill>
              </a:rPr>
              <a:t>번째 반복</a:t>
            </a:r>
            <a:r>
              <a:rPr lang="en-US" altLang="ko-KR" sz="1300" dirty="0">
                <a:solidFill>
                  <a:schemeClr val="tx1"/>
                </a:solidFill>
              </a:rPr>
              <a:t>“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if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== 5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break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06" y="3331732"/>
            <a:ext cx="563958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09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break</a:t>
            </a:r>
            <a:r>
              <a:rPr lang="ko-KR" altLang="en-US" sz="2300" dirty="0"/>
              <a:t>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1700808"/>
            <a:ext cx="5760640" cy="1968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sum = 0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= 0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100, 1) :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sum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if sum &gt;= 500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break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print(“</a:t>
            </a:r>
            <a:r>
              <a:rPr lang="ko-KR" altLang="en-US" sz="1300" dirty="0">
                <a:solidFill>
                  <a:schemeClr val="tx1"/>
                </a:solidFill>
              </a:rPr>
              <a:t>합계가 </a:t>
            </a:r>
            <a:r>
              <a:rPr lang="en-US" altLang="ko-KR" sz="1300" dirty="0">
                <a:solidFill>
                  <a:schemeClr val="tx1"/>
                </a:solidFill>
              </a:rPr>
              <a:t>500 </a:t>
            </a:r>
            <a:r>
              <a:rPr lang="ko-KR" altLang="en-US" sz="1300" dirty="0">
                <a:solidFill>
                  <a:schemeClr val="tx1"/>
                </a:solidFill>
              </a:rPr>
              <a:t>이상이 되는 범위의 숫자는 </a:t>
            </a:r>
            <a:r>
              <a:rPr lang="en-US" altLang="ko-KR" sz="1300" dirty="0">
                <a:solidFill>
                  <a:schemeClr val="tx1"/>
                </a:solidFill>
              </a:rPr>
              <a:t>: %d”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789040"/>
            <a:ext cx="4176464" cy="279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700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05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반복문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continue</a:t>
            </a:r>
            <a:r>
              <a:rPr lang="ko-KR" altLang="en-US" sz="2300" dirty="0"/>
              <a:t>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break</a:t>
            </a:r>
            <a:r>
              <a:rPr lang="ko-KR" altLang="en-US" dirty="0"/>
              <a:t>문이 </a:t>
            </a:r>
            <a:r>
              <a:rPr lang="ko-KR" altLang="en-US" dirty="0" err="1"/>
              <a:t>반복문에서</a:t>
            </a:r>
            <a:r>
              <a:rPr lang="ko-KR" altLang="en-US" dirty="0"/>
              <a:t> 빠져 나간다면 </a:t>
            </a:r>
            <a:r>
              <a:rPr lang="en-US" altLang="ko-KR" dirty="0"/>
              <a:t>continue</a:t>
            </a:r>
            <a:r>
              <a:rPr lang="ko-KR" altLang="en-US" dirty="0"/>
              <a:t>문은 </a:t>
            </a:r>
            <a:r>
              <a:rPr lang="ko-KR" altLang="en-US" dirty="0" err="1"/>
              <a:t>반복문으로</a:t>
            </a:r>
            <a:r>
              <a:rPr lang="ko-KR" altLang="en-US" dirty="0"/>
              <a:t> 돌아간다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261051"/>
            <a:ext cx="5760640" cy="8799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range(1, 10, 1)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if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&lt;= 3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 continue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print(“%d </a:t>
            </a:r>
            <a:r>
              <a:rPr lang="ko-KR" altLang="en-US" sz="1300" dirty="0">
                <a:solidFill>
                  <a:schemeClr val="tx1"/>
                </a:solidFill>
              </a:rPr>
              <a:t>번째 반복</a:t>
            </a:r>
            <a:r>
              <a:rPr lang="en-US" altLang="ko-KR" sz="1300" dirty="0">
                <a:solidFill>
                  <a:schemeClr val="tx1"/>
                </a:solidFill>
              </a:rPr>
              <a:t>” %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496" y="3429000"/>
            <a:ext cx="561100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26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튜플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>
                <a:solidFill>
                  <a:schemeClr val="bg1"/>
                </a:solidFill>
              </a:rPr>
              <a:t>리스트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딕셔너리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691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앞의 변수 부분에서는 </a:t>
            </a:r>
            <a:r>
              <a:rPr lang="ko-KR" altLang="en-US" dirty="0" err="1"/>
              <a:t>자료형들이</a:t>
            </a:r>
            <a:r>
              <a:rPr lang="ko-KR" altLang="en-US" dirty="0"/>
              <a:t> 값을 하나만 넣고 저장을 했지만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 err="1"/>
              <a:t>딕셔너리는</a:t>
            </a:r>
            <a:r>
              <a:rPr lang="ko-KR" altLang="en-US" dirty="0"/>
              <a:t> 여러 데이터를 저장할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중 </a:t>
            </a:r>
            <a:r>
              <a:rPr lang="ko-KR" altLang="en-US" dirty="0" err="1"/>
              <a:t>튜플은</a:t>
            </a:r>
            <a:r>
              <a:rPr lang="ko-KR" altLang="en-US" dirty="0"/>
              <a:t> 가장 단순한 </a:t>
            </a:r>
            <a:r>
              <a:rPr lang="ko-KR" altLang="en-US" dirty="0" err="1"/>
              <a:t>자료형으로</a:t>
            </a:r>
            <a:r>
              <a:rPr lang="ko-KR" altLang="en-US" dirty="0"/>
              <a:t> 소괄호</a:t>
            </a:r>
            <a:r>
              <a:rPr lang="en-US" altLang="ko-KR" dirty="0"/>
              <a:t>(())</a:t>
            </a:r>
            <a:r>
              <a:rPr lang="ko-KR" altLang="en-US" dirty="0"/>
              <a:t>로 데이터를 감싸서 저장한다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튜플은</a:t>
            </a:r>
            <a:r>
              <a:rPr lang="ko-KR" altLang="en-US" dirty="0"/>
              <a:t> 한번 생성 되면 내부의 원소를 삭제하거나 수정이 불가능하다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4572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(1, “hello”)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(3, 3.14)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c = a + b 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d = a * 3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e = a[1]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print(a, b, c, d, 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573016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33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튜플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(10, 20, 30, 40)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 : 3])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 : 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 : 3])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068960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18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튜플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리스트는 원소들이 연속적으로 저장되는 형태이다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리스트는 대괄호</a:t>
            </a:r>
            <a:r>
              <a:rPr lang="en-US" altLang="ko-KR" dirty="0"/>
              <a:t>([])</a:t>
            </a:r>
            <a:r>
              <a:rPr lang="ko-KR" altLang="en-US" dirty="0"/>
              <a:t>안에 요소들을 저장하며 요소의 개수는 </a:t>
            </a:r>
            <a:r>
              <a:rPr lang="en-US" altLang="ko-KR" dirty="0"/>
              <a:t>0</a:t>
            </a:r>
            <a:r>
              <a:rPr lang="ko-KR" altLang="en-US" dirty="0"/>
              <a:t>개 이상이면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리스트명</a:t>
            </a:r>
            <a:r>
              <a:rPr lang="ko-KR" altLang="en-US" dirty="0"/>
              <a:t> </a:t>
            </a:r>
            <a:r>
              <a:rPr lang="en-US" altLang="ko-KR" dirty="0"/>
              <a:t>= [</a:t>
            </a:r>
            <a:r>
              <a:rPr lang="ko-KR" altLang="en-US" dirty="0"/>
              <a:t>요소</a:t>
            </a:r>
            <a:r>
              <a:rPr lang="en-US" altLang="ko-KR" dirty="0"/>
              <a:t>1, </a:t>
            </a:r>
            <a:r>
              <a:rPr lang="ko-KR" altLang="en-US" dirty="0"/>
              <a:t>요소</a:t>
            </a:r>
            <a:r>
              <a:rPr lang="en-US" altLang="ko-KR" dirty="0"/>
              <a:t>2, </a:t>
            </a:r>
            <a:r>
              <a:rPr lang="ko-KR" altLang="en-US" dirty="0"/>
              <a:t>요소</a:t>
            </a:r>
            <a:r>
              <a:rPr lang="en-US" altLang="ko-KR" dirty="0"/>
              <a:t>3, ...]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3821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383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[1, 2, 3, 4]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print(a[1])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print(a[2])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212976"/>
            <a:ext cx="563006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469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 함수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02025"/>
              </p:ext>
            </p:extLst>
          </p:nvPr>
        </p:nvGraphicFramePr>
        <p:xfrm>
          <a:off x="1691680" y="1615784"/>
          <a:ext cx="6096000" cy="490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4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코드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append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가장 뒤에 항목을 추가한다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.append(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pop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리트스</a:t>
                      </a:r>
                      <a:r>
                        <a:rPr lang="ko-KR" altLang="en-US" sz="1000" dirty="0"/>
                        <a:t> 맨 뒤 항목을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.pop()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sort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오름차순으로 정렬한다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.sort()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reverse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역순으로 정렬한다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.reverse()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index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지정한 값의 위치를 반환한다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.index(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insert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지정된 위치에 값을 삽입한다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.insert(</a:t>
                      </a:r>
                      <a:r>
                        <a:rPr lang="ko-KR" altLang="en-US" sz="1000" dirty="0"/>
                        <a:t>위치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remove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리스트에서 지정한 값을 삭제한다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.remove(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extend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뒤에 새로운 리스트를 삽입한다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.extend(</a:t>
                      </a:r>
                      <a:r>
                        <a:rPr lang="ko-KR" altLang="en-US" sz="1000" dirty="0"/>
                        <a:t>추가할 리스트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count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해당 값의 개수를 출력한다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.count(</a:t>
                      </a:r>
                      <a:r>
                        <a:rPr lang="ko-KR" altLang="en-US" sz="1000" dirty="0"/>
                        <a:t>값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clear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내용을 모두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.clear()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리스트에서 해당 위치의 항목을 삭제한다</a:t>
                      </a:r>
                      <a:r>
                        <a:rPr lang="en-US" altLang="ko-KR" sz="1000" dirty="0"/>
                        <a:t>.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del 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위치</a:t>
                      </a:r>
                      <a:r>
                        <a:rPr lang="en-US" altLang="ko-KR" sz="1000" dirty="0"/>
                        <a:t>]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len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전체 개수를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len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copy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리스트의 내용을 새로운 리스트에 복사한다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새 리스트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= </a:t>
                      </a:r>
                      <a:r>
                        <a:rPr lang="ko-KR" altLang="en-US" sz="1000" baseline="0" dirty="0" err="1"/>
                        <a:t>리스트명</a:t>
                      </a:r>
                      <a:r>
                        <a:rPr lang="en-US" altLang="ko-KR" sz="1000" baseline="0" dirty="0"/>
                        <a:t>.copy()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0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sorted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리스트 항목을 정렬하여 새로운 리스트에 대입한다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새 리스트 </a:t>
                      </a:r>
                      <a:r>
                        <a:rPr lang="en-US" altLang="ko-KR" sz="1000" dirty="0"/>
                        <a:t>= sorted(</a:t>
                      </a:r>
                      <a:r>
                        <a:rPr lang="ko-KR" altLang="en-US" sz="1000" dirty="0" err="1"/>
                        <a:t>리스트명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35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느린 속도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컴파일 언어가 아닌 스크립트 언어이기 때문에 컴파일 언어에 비해 상대적으로 느리다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 err="1"/>
              <a:t>모바일</a:t>
            </a:r>
            <a:r>
              <a:rPr lang="ko-KR" altLang="en-US" dirty="0"/>
              <a:t> 개발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모바일</a:t>
            </a:r>
            <a:r>
              <a:rPr lang="ko-KR" altLang="en-US" dirty="0"/>
              <a:t> 개발용 언어가 아니기 때문에 개발이 가능은 하지만 </a:t>
            </a:r>
            <a:r>
              <a:rPr lang="ko-KR" altLang="en-US" dirty="0" err="1"/>
              <a:t>모바일</a:t>
            </a:r>
            <a:r>
              <a:rPr lang="ko-KR" altLang="en-US" dirty="0"/>
              <a:t> 개발용 언어를 이용하는 편이 좋다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런타임 에러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언어들과 달리 실행할 때마다 컴파일을 진행한다</a:t>
            </a:r>
            <a:r>
              <a:rPr lang="en-US" altLang="ko-KR" dirty="0"/>
              <a:t>. </a:t>
            </a:r>
            <a:r>
              <a:rPr lang="ko-KR" altLang="en-US" dirty="0"/>
              <a:t>이런 특성이 안 좋은 성능을 불러오고 많은 테스트를 요구하게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단점</a:t>
            </a:r>
          </a:p>
        </p:txBody>
      </p:sp>
    </p:spTree>
    <p:extLst>
      <p:ext uri="{BB962C8B-B14F-4D97-AF65-F5344CB8AC3E}">
        <p14:creationId xmlns:p14="http://schemas.microsoft.com/office/powerpoint/2010/main" val="3974739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내부함수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100816"/>
            <a:ext cx="5760640" cy="30563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[20, 10, 40, 30]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b = [12, 99, 24, 55]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a.sort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b.reverse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del a[0]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b.append</a:t>
            </a:r>
            <a:r>
              <a:rPr lang="en-US" altLang="ko-KR" sz="1300" dirty="0">
                <a:solidFill>
                  <a:schemeClr val="tx1"/>
                </a:solidFill>
              </a:rPr>
              <a:t>(22)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print(b)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494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리스트 내부함수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2066735"/>
            <a:ext cx="563006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986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2</a:t>
            </a:r>
            <a:r>
              <a:rPr lang="ko-KR" altLang="en-US" sz="2300" dirty="0"/>
              <a:t>차원 리스트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리스트의 원소들에는 또 다른 리스트를 포함할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리스트명</a:t>
            </a:r>
            <a:r>
              <a:rPr lang="ko-KR" altLang="en-US" dirty="0"/>
              <a:t> </a:t>
            </a:r>
            <a:r>
              <a:rPr lang="en-US" altLang="ko-KR" dirty="0"/>
              <a:t>= [[</a:t>
            </a:r>
            <a:r>
              <a:rPr lang="ko-KR" altLang="en-US" dirty="0"/>
              <a:t>요소</a:t>
            </a:r>
            <a:r>
              <a:rPr lang="en-US" altLang="ko-KR" dirty="0"/>
              <a:t>1, </a:t>
            </a:r>
            <a:r>
              <a:rPr lang="ko-KR" altLang="en-US" dirty="0"/>
              <a:t>요소</a:t>
            </a:r>
            <a:r>
              <a:rPr lang="en-US" altLang="ko-KR" dirty="0"/>
              <a:t>2], [</a:t>
            </a:r>
            <a:r>
              <a:rPr lang="ko-KR" altLang="en-US" dirty="0"/>
              <a:t>요소</a:t>
            </a:r>
            <a:r>
              <a:rPr lang="en-US" altLang="ko-KR" dirty="0"/>
              <a:t>3, </a:t>
            </a:r>
            <a:r>
              <a:rPr lang="ko-KR" altLang="en-US" dirty="0"/>
              <a:t>요소</a:t>
            </a:r>
            <a:r>
              <a:rPr lang="en-US" altLang="ko-KR" dirty="0"/>
              <a:t>4], [</a:t>
            </a:r>
            <a:r>
              <a:rPr lang="ko-KR" altLang="en-US" dirty="0"/>
              <a:t>요소</a:t>
            </a:r>
            <a:r>
              <a:rPr lang="en-US" altLang="ko-KR" dirty="0"/>
              <a:t>5, </a:t>
            </a:r>
            <a:r>
              <a:rPr lang="ko-KR" altLang="en-US" dirty="0"/>
              <a:t>요소</a:t>
            </a:r>
            <a:r>
              <a:rPr lang="en-US" altLang="ko-KR" dirty="0"/>
              <a:t>6]]</a:t>
            </a:r>
            <a:r>
              <a:rPr lang="ko-KR" altLang="en-US" dirty="0"/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2765107"/>
            <a:ext cx="5760640" cy="15279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altLang="ko-KR" sz="1300" dirty="0">
                <a:solidFill>
                  <a:schemeClr val="tx1"/>
                </a:solidFill>
              </a:rPr>
              <a:t>a = [[10,20], [30, 40], [50, 60]]</a:t>
            </a:r>
          </a:p>
          <a:p>
            <a:endParaRPr lang="pt-BR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print(a[0][1])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509120"/>
            <a:ext cx="563006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843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튜플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리스트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딕셔너리란</a:t>
            </a:r>
            <a:r>
              <a:rPr lang="ko-KR" altLang="en-US" dirty="0"/>
              <a:t> </a:t>
            </a:r>
            <a:r>
              <a:rPr lang="ko-KR" altLang="en-US" dirty="0" err="1"/>
              <a:t>사전형</a:t>
            </a:r>
            <a:r>
              <a:rPr lang="ko-KR" altLang="en-US" dirty="0"/>
              <a:t> 데이터를 의미하며</a:t>
            </a:r>
            <a:r>
              <a:rPr lang="en-US" altLang="ko-KR" dirty="0"/>
              <a:t>, key</a:t>
            </a:r>
            <a:r>
              <a:rPr lang="ko-KR" altLang="en-US" dirty="0"/>
              <a:t>와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</a:t>
            </a:r>
            <a:r>
              <a:rPr lang="ko-KR" altLang="en-US" dirty="0"/>
              <a:t>로 대응시킨 형태이다</a:t>
            </a: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en-US" altLang="ko-KR" dirty="0"/>
              <a:t>key</a:t>
            </a:r>
            <a:r>
              <a:rPr lang="ko-KR" altLang="en-US" dirty="0"/>
              <a:t>에는 하나의 </a:t>
            </a:r>
            <a:r>
              <a:rPr lang="en-US" altLang="ko-KR" dirty="0"/>
              <a:t>value</a:t>
            </a:r>
            <a:r>
              <a:rPr lang="ko-KR" altLang="en-US" dirty="0"/>
              <a:t>만이 대응된다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key </a:t>
            </a:r>
            <a:r>
              <a:rPr lang="ko-KR" altLang="en-US" dirty="0"/>
              <a:t>값은 절대로 변하지 않으며 </a:t>
            </a:r>
            <a:r>
              <a:rPr lang="en-US" altLang="ko-KR" dirty="0"/>
              <a:t>value </a:t>
            </a:r>
            <a:r>
              <a:rPr lang="ko-KR" altLang="en-US" dirty="0"/>
              <a:t>값은 변경할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튜플과</a:t>
            </a:r>
            <a:r>
              <a:rPr lang="ko-KR" altLang="en-US" dirty="0"/>
              <a:t> 다르게 </a:t>
            </a:r>
            <a:r>
              <a:rPr lang="en-US" altLang="ko-KR" dirty="0"/>
              <a:t>key-value </a:t>
            </a:r>
            <a:r>
              <a:rPr lang="ko-KR" altLang="en-US" dirty="0"/>
              <a:t>쌍 자체를 수정하거나 삭제할 수 있기 때문에 유용하게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딕셔너리명</a:t>
            </a:r>
            <a:r>
              <a:rPr lang="ko-KR" altLang="en-US" dirty="0"/>
              <a:t> </a:t>
            </a:r>
            <a:r>
              <a:rPr lang="en-US" altLang="ko-KR" dirty="0"/>
              <a:t>= {key1 : value1, key2 : value2, key3 : value3}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0564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{"name" : "test", "age" : 20, "phone" : "01012345678"}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print(a["name"])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a["area"] = "Seoul"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17032"/>
            <a:ext cx="563006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93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list(</a:t>
            </a:r>
            <a:r>
              <a:rPr lang="en-US" altLang="ko-KR" sz="1300" dirty="0" err="1">
                <a:solidFill>
                  <a:schemeClr val="tx1"/>
                </a:solidFill>
              </a:rPr>
              <a:t>a.keys</a:t>
            </a:r>
            <a:r>
              <a:rPr lang="en-US" altLang="ko-KR" sz="1300" dirty="0">
                <a:solidFill>
                  <a:schemeClr val="tx1"/>
                </a:solidFill>
              </a:rPr>
              <a:t>())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a.values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a.items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89040"/>
            <a:ext cx="56300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728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06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</a:rPr>
              <a:t>튜플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리스트</a:t>
            </a:r>
            <a:r>
              <a:rPr lang="en-US" altLang="ko-KR" sz="1200">
                <a:solidFill>
                  <a:schemeClr val="bg1"/>
                </a:solidFill>
              </a:rPr>
              <a:t>, </a:t>
            </a:r>
            <a:r>
              <a:rPr lang="ko-KR" altLang="en-US" sz="1200">
                <a:solidFill>
                  <a:schemeClr val="bg1"/>
                </a:solidFill>
              </a:rPr>
              <a:t>딕셔너리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딕셔너리</a:t>
            </a:r>
            <a:endParaRPr lang="ko-KR" altLang="en-US" sz="2300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1628800"/>
            <a:ext cx="5760640" cy="1785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a[“age”] = 30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del(a[“phone”])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print(a)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3789040"/>
            <a:ext cx="56300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673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169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len</a:t>
            </a:r>
            <a:r>
              <a:rPr lang="en-US" altLang="ko-KR" dirty="0"/>
              <a:t>() : </a:t>
            </a:r>
            <a:r>
              <a:rPr lang="ko-KR" altLang="en-US" dirty="0"/>
              <a:t>문자열의 길이를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79" y="2239229"/>
            <a:ext cx="5760640" cy="14057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a_len</a:t>
            </a:r>
            <a:r>
              <a:rPr lang="en-US" altLang="ko-KR" sz="1300" dirty="0">
                <a:solidFill>
                  <a:schemeClr val="tx1"/>
                </a:solidFill>
              </a:rPr>
              <a:t> = </a:t>
            </a:r>
            <a:r>
              <a:rPr lang="en-US" altLang="ko-KR" sz="1300" dirty="0" err="1">
                <a:solidFill>
                  <a:schemeClr val="tx1"/>
                </a:solidFill>
              </a:rPr>
              <a:t>len</a:t>
            </a:r>
            <a:r>
              <a:rPr lang="en-US" altLang="ko-KR" sz="1300" dirty="0">
                <a:solidFill>
                  <a:schemeClr val="tx1"/>
                </a:solidFill>
              </a:rPr>
              <a:t>(a)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range(0, </a:t>
            </a:r>
            <a:r>
              <a:rPr lang="en-US" altLang="ko-KR" sz="1300" dirty="0" err="1">
                <a:solidFill>
                  <a:schemeClr val="tx1"/>
                </a:solidFill>
              </a:rPr>
              <a:t>a_len</a:t>
            </a:r>
            <a:r>
              <a:rPr lang="en-US" altLang="ko-KR" sz="1300" dirty="0">
                <a:solidFill>
                  <a:schemeClr val="tx1"/>
                </a:solidFill>
              </a:rPr>
              <a:t>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print(a[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] + “_”. end=””)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301" y="3717032"/>
            <a:ext cx="4809395" cy="283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85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upper() : </a:t>
            </a:r>
            <a:r>
              <a:rPr lang="ko-KR" altLang="en-US" dirty="0"/>
              <a:t>문자를 모두 대문자로 변환</a:t>
            </a:r>
            <a:endParaRPr lang="en-US" altLang="ko-KR" dirty="0"/>
          </a:p>
          <a:p>
            <a:r>
              <a:rPr lang="en-US" altLang="ko-KR" dirty="0"/>
              <a:t>lower() : </a:t>
            </a:r>
            <a:r>
              <a:rPr lang="ko-KR" altLang="en-US" dirty="0"/>
              <a:t>문자를 모두 소문자로 변환</a:t>
            </a:r>
            <a:endParaRPr lang="en-US" altLang="ko-KR" dirty="0"/>
          </a:p>
          <a:p>
            <a:r>
              <a:rPr lang="en-US" altLang="ko-KR" dirty="0" err="1"/>
              <a:t>swapcase</a:t>
            </a:r>
            <a:r>
              <a:rPr lang="en-US" altLang="ko-KR" dirty="0"/>
              <a:t>() : </a:t>
            </a:r>
            <a:r>
              <a:rPr lang="ko-KR" altLang="en-US" dirty="0"/>
              <a:t>대문자를 소문자로</a:t>
            </a:r>
            <a:r>
              <a:rPr lang="en-US" altLang="ko-KR" dirty="0"/>
              <a:t>, </a:t>
            </a:r>
            <a:r>
              <a:rPr lang="ko-KR" altLang="en-US" dirty="0"/>
              <a:t>소문자를 대문자로 변환</a:t>
            </a:r>
            <a:endParaRPr lang="en-US" altLang="ko-KR" dirty="0"/>
          </a:p>
          <a:p>
            <a:r>
              <a:rPr lang="en-US" altLang="ko-KR" dirty="0"/>
              <a:t>title() : </a:t>
            </a:r>
            <a:r>
              <a:rPr lang="ko-KR" altLang="en-US" dirty="0"/>
              <a:t>단어의 첫 문자만 대문자로 변환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4365104"/>
            <a:ext cx="5630061" cy="205768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691680" y="2931407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a.upper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a.lower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a.swapcase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a.title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953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[Downloads] -&gt; [Python 3.10.1] </a:t>
            </a:r>
            <a:r>
              <a:rPr lang="ko-KR" altLang="en-US" dirty="0"/>
              <a:t>클릭하여 저장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설치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928" y="2791679"/>
            <a:ext cx="5868144" cy="33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123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count() : </a:t>
            </a:r>
            <a:r>
              <a:rPr lang="ko-KR" altLang="en-US" dirty="0"/>
              <a:t>문자열의 개수 출력</a:t>
            </a:r>
            <a:endParaRPr lang="en-US" altLang="ko-KR" dirty="0"/>
          </a:p>
          <a:p>
            <a:r>
              <a:rPr lang="en-US" altLang="ko-KR" dirty="0"/>
              <a:t>find() : </a:t>
            </a:r>
            <a:r>
              <a:rPr lang="ko-KR" altLang="en-US" dirty="0"/>
              <a:t>문자열 앞부터 시작하여 처음으로 나온 위치를 출력</a:t>
            </a:r>
            <a:endParaRPr lang="en-US" altLang="ko-KR" dirty="0"/>
          </a:p>
          <a:p>
            <a:r>
              <a:rPr lang="en-US" altLang="ko-KR" dirty="0"/>
              <a:t>index() : find</a:t>
            </a:r>
            <a:r>
              <a:rPr lang="ko-KR" altLang="en-US" dirty="0"/>
              <a:t>와 같이 위치를 출력하지만 찾는 단어가 없을 시 에러 발생</a:t>
            </a:r>
            <a:endParaRPr lang="en-US" altLang="ko-KR" dirty="0"/>
          </a:p>
        </p:txBody>
      </p:sp>
      <p:sp>
        <p:nvSpPr>
          <p:cNvPr id="14" name="직사각형 13"/>
          <p:cNvSpPr/>
          <p:nvPr/>
        </p:nvSpPr>
        <p:spPr>
          <a:xfrm>
            <a:off x="1691680" y="2931407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a.count</a:t>
            </a:r>
            <a:r>
              <a:rPr lang="en-US" altLang="ko-KR" sz="1300" dirty="0">
                <a:solidFill>
                  <a:schemeClr val="tx1"/>
                </a:solidFill>
              </a:rPr>
              <a:t>(“o”)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a.find</a:t>
            </a:r>
            <a:r>
              <a:rPr lang="en-US" altLang="ko-KR" sz="1300" dirty="0">
                <a:solidFill>
                  <a:schemeClr val="tx1"/>
                </a:solidFill>
              </a:rPr>
              <a:t>(“r”)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a.index</a:t>
            </a:r>
            <a:r>
              <a:rPr lang="en-US" altLang="ko-KR" sz="1300" dirty="0">
                <a:solidFill>
                  <a:schemeClr val="tx1"/>
                </a:solidFill>
              </a:rPr>
              <a:t>(“r”)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a.index</a:t>
            </a:r>
            <a:r>
              <a:rPr lang="en-US" altLang="ko-KR" sz="1300" dirty="0">
                <a:solidFill>
                  <a:schemeClr val="tx1"/>
                </a:solidFill>
              </a:rPr>
              <a:t>(“a”)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437112"/>
            <a:ext cx="4464496" cy="20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24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lstrip</a:t>
            </a:r>
            <a:r>
              <a:rPr lang="en-US" altLang="ko-KR" dirty="0"/>
              <a:t>() : </a:t>
            </a:r>
            <a:r>
              <a:rPr lang="ko-KR" altLang="en-US" dirty="0"/>
              <a:t>문자열 왼쪽의 공백을 지운다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rstrip</a:t>
            </a:r>
            <a:r>
              <a:rPr lang="en-US" altLang="ko-KR" dirty="0"/>
              <a:t>() : </a:t>
            </a:r>
            <a:r>
              <a:rPr lang="ko-KR" altLang="en-US" dirty="0"/>
              <a:t>문자열 오른쪽의 공백을 지운다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strip() : </a:t>
            </a:r>
            <a:r>
              <a:rPr lang="ko-KR" altLang="en-US" dirty="0"/>
              <a:t>문자열 양쪽의 공백을 지운다</a:t>
            </a:r>
            <a:r>
              <a:rPr lang="en-US" altLang="ko-KR" dirty="0"/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780928"/>
            <a:ext cx="5760640" cy="12896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  Hello world  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a.lstrip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a.rstrip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a.strip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365104"/>
            <a:ext cx="5630061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919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07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문자열 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문자열 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replace() : </a:t>
            </a:r>
            <a:r>
              <a:rPr lang="ko-KR" altLang="en-US" dirty="0"/>
              <a:t>문자열 안의 특정한 값을 다른 값으로 치환한다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split() : </a:t>
            </a:r>
            <a:r>
              <a:rPr lang="ko-KR" altLang="en-US" dirty="0"/>
              <a:t>문자열을 괄호 안에 값으로 구분하여 나누어준다</a:t>
            </a:r>
            <a:r>
              <a:rPr lang="en-US" altLang="ko-KR" dirty="0"/>
              <a:t>.(</a:t>
            </a:r>
            <a:r>
              <a:rPr lang="ko-KR" altLang="en-US" dirty="0"/>
              <a:t>괄호 안이 값을 넣지 않으면 공백을 기준으로 한다</a:t>
            </a:r>
            <a:r>
              <a:rPr lang="en-US" altLang="ko-KR" dirty="0"/>
              <a:t>.)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91680" y="278092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>
                <a:solidFill>
                  <a:schemeClr val="tx1"/>
                </a:solidFill>
              </a:rPr>
              <a:t>a = “Hello world”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a.replace</a:t>
            </a:r>
            <a:r>
              <a:rPr lang="en-US" altLang="ko-KR" sz="1300" dirty="0">
                <a:solidFill>
                  <a:schemeClr val="tx1"/>
                </a:solidFill>
              </a:rPr>
              <a:t>(“Hello”, “Hi”)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a.split</a:t>
            </a:r>
            <a:r>
              <a:rPr lang="en-US" altLang="ko-KR" sz="1300" dirty="0">
                <a:solidFill>
                  <a:schemeClr val="tx1"/>
                </a:solidFill>
              </a:rPr>
              <a:t>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b= “</a:t>
            </a:r>
            <a:r>
              <a:rPr lang="en-US" altLang="ko-KR" sz="1300" dirty="0" err="1">
                <a:solidFill>
                  <a:schemeClr val="tx1"/>
                </a:solidFill>
              </a:rPr>
              <a:t>a,b,c,d</a:t>
            </a:r>
            <a:r>
              <a:rPr lang="en-US" altLang="ko-KR" sz="1300" dirty="0">
                <a:solidFill>
                  <a:schemeClr val="tx1"/>
                </a:solidFill>
              </a:rPr>
              <a:t>”</a:t>
            </a:r>
          </a:p>
          <a:p>
            <a:r>
              <a:rPr lang="en-US" altLang="ko-KR" sz="1300" dirty="0" err="1">
                <a:solidFill>
                  <a:schemeClr val="tx1"/>
                </a:solidFill>
              </a:rPr>
              <a:t>b.split</a:t>
            </a:r>
            <a:r>
              <a:rPr lang="en-US" altLang="ko-KR" sz="1300" dirty="0">
                <a:solidFill>
                  <a:schemeClr val="tx1"/>
                </a:solidFill>
              </a:rPr>
              <a:t>(“,”)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69" y="4509120"/>
            <a:ext cx="5630061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215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441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함수는 어떠한 입력 값을 가지고 작업을 실행하고 결과물을 출력하는 것이 함수가 하는 일이다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/>
              <a:t>키워드를 이용하여 함수를 정의한다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 err="1"/>
              <a:t>함수명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매개변수</a:t>
            </a:r>
            <a:r>
              <a:rPr lang="en-US" altLang="ko-KR" dirty="0"/>
              <a:t>) : 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1</a:t>
            </a:r>
          </a:p>
          <a:p>
            <a:r>
              <a:rPr lang="en-US" altLang="ko-KR" dirty="0"/>
              <a:t>	    </a:t>
            </a:r>
            <a:r>
              <a:rPr lang="ko-KR" altLang="en-US" dirty="0"/>
              <a:t>실행할 코드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	    return </a:t>
            </a:r>
            <a:r>
              <a:rPr lang="ko-KR" altLang="en-US" dirty="0"/>
              <a:t>출력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함수 호출하는 부분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함수를 사용 하는 이유는 반복적으로 실행 </a:t>
            </a:r>
            <a:r>
              <a:rPr lang="ko-KR" altLang="en-US" dirty="0" err="1"/>
              <a:t>해야되는</a:t>
            </a:r>
            <a:r>
              <a:rPr lang="ko-KR" altLang="en-US" dirty="0"/>
              <a:t> 코드가 있을 시 코드를 반복해서 사용하게 되면 코드가 길어질 뿐만 아니라 코드가 길어짐으로 코드를 보는데 </a:t>
            </a:r>
            <a:r>
              <a:rPr lang="ko-KR" altLang="en-US" dirty="0" err="1"/>
              <a:t>가독성이</a:t>
            </a:r>
            <a:r>
              <a:rPr lang="ko-KR" altLang="en-US" dirty="0"/>
              <a:t> 떨어진다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6594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매개변수</a:t>
            </a:r>
            <a:r>
              <a:rPr lang="en-US" altLang="ko-KR" sz="2300" dirty="0"/>
              <a:t>, </a:t>
            </a:r>
            <a:r>
              <a:rPr lang="ko-KR" altLang="en-US" sz="2300" dirty="0"/>
              <a:t>인자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매개 변수와 인자는 사람들이 혼용해서 사용하는 경우가 많다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매개변수는 함수에 입력으로 전달된 값을 받는 변수이고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인자는 함수를 호출할 때 전달하는 입력 값을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함수에서 매개변수와 인자를 사용하지 않는 경우도 존재한다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76845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func_1(a, b)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c = a + b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return c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func_1(3, 6)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067" y="3399659"/>
            <a:ext cx="4741865" cy="28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1960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func_2()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return “Hello”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d = func_2()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print(d)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98" y="3381771"/>
            <a:ext cx="4885403" cy="291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969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91680" y="1700808"/>
            <a:ext cx="5760640" cy="30963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300" dirty="0" err="1">
                <a:solidFill>
                  <a:schemeClr val="tx1"/>
                </a:solidFill>
              </a:rPr>
              <a:t>def</a:t>
            </a:r>
            <a:r>
              <a:rPr lang="en-US" altLang="ko-KR" sz="1300" dirty="0">
                <a:solidFill>
                  <a:schemeClr val="tx1"/>
                </a:solidFill>
              </a:rPr>
              <a:t> func_3(*</a:t>
            </a:r>
            <a:r>
              <a:rPr lang="en-US" altLang="ko-KR" sz="1300" dirty="0" err="1">
                <a:solidFill>
                  <a:schemeClr val="tx1"/>
                </a:solidFill>
              </a:rPr>
              <a:t>args</a:t>
            </a:r>
            <a:r>
              <a:rPr lang="en-US" altLang="ko-KR" sz="1300" dirty="0">
                <a:solidFill>
                  <a:schemeClr val="tx1"/>
                </a:solidFill>
              </a:rPr>
              <a:t>)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result = 0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for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r>
              <a:rPr lang="en-US" altLang="ko-KR" sz="1300" dirty="0">
                <a:solidFill>
                  <a:schemeClr val="tx1"/>
                </a:solidFill>
              </a:rPr>
              <a:t> in </a:t>
            </a:r>
            <a:r>
              <a:rPr lang="en-US" altLang="ko-KR" sz="1300" dirty="0" err="1">
                <a:solidFill>
                  <a:schemeClr val="tx1"/>
                </a:solidFill>
              </a:rPr>
              <a:t>args</a:t>
            </a:r>
            <a:r>
              <a:rPr lang="en-US" altLang="ko-KR" sz="1300" dirty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        result += </a:t>
            </a:r>
            <a:r>
              <a:rPr lang="en-US" altLang="ko-KR" sz="1300" dirty="0" err="1">
                <a:solidFill>
                  <a:schemeClr val="tx1"/>
                </a:solidFill>
              </a:rPr>
              <a:t>i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    return result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 = func_3(1,2,3,4,5)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result2 = func_3(1,2,3,4,5,6,7,8,9,10)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print(result2)</a:t>
            </a:r>
          </a:p>
          <a:p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result3 = func_3(2,4,6,8,10)</a:t>
            </a:r>
          </a:p>
          <a:p>
            <a:r>
              <a:rPr lang="en-US" altLang="ko-KR" sz="1300" dirty="0">
                <a:solidFill>
                  <a:schemeClr val="tx1"/>
                </a:solidFill>
              </a:rPr>
              <a:t>print(result3)</a:t>
            </a:r>
          </a:p>
        </p:txBody>
      </p:sp>
    </p:spTree>
    <p:extLst>
      <p:ext uri="{BB962C8B-B14F-4D97-AF65-F5344CB8AC3E}">
        <p14:creationId xmlns:p14="http://schemas.microsoft.com/office/powerpoint/2010/main" val="16160239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08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함수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07" y="1676990"/>
            <a:ext cx="5745978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9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파이썬</a:t>
            </a:r>
            <a:r>
              <a:rPr lang="ko-KR" altLang="en-US" sz="1200" dirty="0">
                <a:solidFill>
                  <a:schemeClr val="bg1"/>
                </a:solidFill>
              </a:rPr>
              <a:t> 소개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다운 받은 </a:t>
            </a:r>
            <a:r>
              <a:rPr lang="en-US" altLang="ko-KR" dirty="0"/>
              <a:t>python3.10.1.exe </a:t>
            </a:r>
            <a:r>
              <a:rPr lang="ko-KR" altLang="en-US" dirty="0"/>
              <a:t>파일을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 Python 3.10 to PATH </a:t>
            </a:r>
            <a:r>
              <a:rPr lang="ko-KR" altLang="en-US" dirty="0"/>
              <a:t>체크</a:t>
            </a:r>
            <a:r>
              <a:rPr lang="en-US" altLang="ko-KR" dirty="0"/>
              <a:t>(</a:t>
            </a:r>
            <a:r>
              <a:rPr lang="ko-KR" altLang="en-US" dirty="0"/>
              <a:t>필수</a:t>
            </a:r>
            <a:r>
              <a:rPr lang="en-US" altLang="ko-KR" dirty="0"/>
              <a:t>!)</a:t>
            </a:r>
          </a:p>
          <a:p>
            <a:endParaRPr lang="en-US" altLang="ko-KR" dirty="0"/>
          </a:p>
          <a:p>
            <a:r>
              <a:rPr lang="en-US" altLang="ko-KR" dirty="0"/>
              <a:t>[Install Now]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 진행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파이썬</a:t>
            </a:r>
            <a:r>
              <a:rPr lang="ko-KR" altLang="en-US" sz="2300" dirty="0"/>
              <a:t> 설치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818" y="3903959"/>
            <a:ext cx="4036363" cy="24848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35896" y="6165304"/>
            <a:ext cx="1296144" cy="1440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942337" y="605264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check!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839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475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클래스가 무엇인가는 대개 붕어빵에 비유하여 많이들 표현한다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붕어빵을 찍어내는 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Object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붕어빵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클래스는 무언가를 똑같이 만들어주는 설계도와 같은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75686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구성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클래스는 크게 </a:t>
            </a:r>
            <a:r>
              <a:rPr lang="en-US" altLang="ko-KR" dirty="0"/>
              <a:t>2</a:t>
            </a:r>
            <a:r>
              <a:rPr lang="ko-KR" altLang="en-US" dirty="0"/>
              <a:t>가지로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1. </a:t>
            </a:r>
            <a:r>
              <a:rPr lang="ko-KR" altLang="en-US" dirty="0"/>
              <a:t>속성</a:t>
            </a:r>
            <a:endParaRPr lang="en-US" altLang="ko-KR" dirty="0"/>
          </a:p>
          <a:p>
            <a:r>
              <a:rPr lang="en-US" altLang="ko-KR" dirty="0"/>
              <a:t>	2. </a:t>
            </a:r>
            <a:r>
              <a:rPr lang="ko-KR" altLang="en-US" dirty="0" err="1"/>
              <a:t>매서드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속성 </a:t>
            </a:r>
            <a:r>
              <a:rPr lang="en-US" altLang="ko-KR" dirty="0"/>
              <a:t>: </a:t>
            </a:r>
            <a:r>
              <a:rPr lang="ko-KR" altLang="en-US" dirty="0"/>
              <a:t>클래스가 가지는 변수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매서드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클래스가 가지는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08351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선언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클래스를 선언하는 방식은 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class </a:t>
            </a:r>
            <a:r>
              <a:rPr lang="ko-KR" altLang="en-US" dirty="0"/>
              <a:t>클래스이름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en-US" altLang="ko-KR" dirty="0"/>
              <a:t>Class</a:t>
            </a:r>
            <a:r>
              <a:rPr lang="ko-KR" altLang="en-US" dirty="0"/>
              <a:t>라는 키워드와 클래스의 이름을 나열하여 선언한다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클래스의 이름은 일반적으로 대문자로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17516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생성자 선언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클래스를 선언한 후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이라는 함수를 이용하여 생성자를 선언한다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함수의 첫번째 매개변수는 </a:t>
            </a:r>
            <a:r>
              <a:rPr lang="en-US" altLang="ko-KR" dirty="0"/>
              <a:t>self</a:t>
            </a:r>
            <a:r>
              <a:rPr lang="ko-KR" altLang="en-US" dirty="0"/>
              <a:t>로 선언하여야 한다</a:t>
            </a:r>
            <a:r>
              <a:rPr lang="en-US" altLang="ko-KR" dirty="0"/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18E622-7EEC-44A3-B687-5A271A008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33" y="2986025"/>
            <a:ext cx="6305533" cy="12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649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__</a:t>
            </a:r>
            <a:r>
              <a:rPr lang="en-US" altLang="ko-KR" sz="2300" dirty="0" err="1"/>
              <a:t>init</a:t>
            </a:r>
            <a:r>
              <a:rPr lang="en-US" altLang="ko-KR" sz="2300" dirty="0"/>
              <a:t>__ ? self ?</a:t>
            </a:r>
            <a:endParaRPr lang="ko-KR" altLang="en-US" sz="2300" dirty="0"/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 </a:t>
            </a:r>
            <a:r>
              <a:rPr lang="ko-KR" altLang="en-US" dirty="0"/>
              <a:t>은 클래스를 생성시 초기화를 하며 실행되는 함수이다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self</a:t>
            </a:r>
            <a:r>
              <a:rPr lang="ko-KR" altLang="en-US" dirty="0"/>
              <a:t>는 객체 자기 자신을 참조하는 매개변수이다</a:t>
            </a:r>
            <a:r>
              <a:rPr lang="en-US" altLang="ko-KR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BCE4E8-BC62-4B2A-B018-1B669A7B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21" y="3068960"/>
            <a:ext cx="57721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8993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클래스 변수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클래스에서 생성된 객체들은 서로 독립적이다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이러한 객체들끼리 서로의 정보를 공유하는 방법으로 클래스 변수가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65BEB-7D29-4369-A63D-CC5E9F0B5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19" y="3140968"/>
            <a:ext cx="313416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2022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클래스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상속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상속이란 사전적 의미로는 </a:t>
            </a:r>
            <a:r>
              <a:rPr lang="en-US" altLang="ko-KR" dirty="0"/>
              <a:t>＂</a:t>
            </a:r>
            <a:r>
              <a:rPr lang="ko-KR" altLang="en-US" dirty="0"/>
              <a:t>물려받다</a:t>
            </a:r>
            <a:r>
              <a:rPr lang="en-US" altLang="ko-KR" dirty="0"/>
              <a:t>“ </a:t>
            </a:r>
            <a:r>
              <a:rPr lang="ko-KR" altLang="en-US" dirty="0"/>
              <a:t>라는 의미이다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클래스에서 상속은 </a:t>
            </a:r>
            <a:r>
              <a:rPr lang="en-US" altLang="ko-KR" dirty="0"/>
              <a:t>A </a:t>
            </a:r>
            <a:r>
              <a:rPr lang="ko-KR" altLang="en-US" dirty="0"/>
              <a:t>클래스가 있고 </a:t>
            </a:r>
            <a:r>
              <a:rPr lang="en-US" altLang="ko-KR" dirty="0"/>
              <a:t>B </a:t>
            </a:r>
            <a:r>
              <a:rPr lang="ko-KR" altLang="en-US" dirty="0"/>
              <a:t>클래스가 있는데 </a:t>
            </a:r>
            <a:r>
              <a:rPr lang="en-US" altLang="ko-KR" dirty="0"/>
              <a:t>B</a:t>
            </a:r>
            <a:r>
              <a:rPr lang="ko-KR" altLang="en-US" dirty="0"/>
              <a:t>클래스에서 </a:t>
            </a:r>
            <a:r>
              <a:rPr lang="en-US" altLang="ko-KR" dirty="0"/>
              <a:t>A</a:t>
            </a:r>
            <a:r>
              <a:rPr lang="ko-KR" altLang="en-US" dirty="0"/>
              <a:t>클래스의 기능을 물려받을 수 있게 </a:t>
            </a:r>
            <a:r>
              <a:rPr lang="ko-KR" altLang="en-US" dirty="0" err="1"/>
              <a:t>하는것이다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class B</a:t>
            </a:r>
            <a:r>
              <a:rPr lang="ko-KR" altLang="en-US" dirty="0"/>
              <a:t>클래스</a:t>
            </a:r>
            <a:r>
              <a:rPr lang="en-US" altLang="ko-KR" dirty="0"/>
              <a:t>(A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다음과 같은 형식으로 클래스의 상속이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상속을 사용하는 이유는 기존 클래스를 변경하지 않고 기능을 추가하거나 변경할 때 사용한다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605743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판다스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  <a:r>
              <a:rPr lang="ko-KR" altLang="en-US" sz="3500" b="1" dirty="0" err="1">
                <a:solidFill>
                  <a:schemeClr val="bg1"/>
                </a:solidFill>
              </a:rPr>
              <a:t>넘파이</a:t>
            </a:r>
            <a:r>
              <a:rPr lang="en-US" altLang="ko-KR" sz="3500" b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맷플롭립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260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1520" y="271681"/>
            <a:ext cx="17716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파이썬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09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 err="1">
                <a:solidFill>
                  <a:schemeClr val="bg1"/>
                </a:solidFill>
              </a:rPr>
              <a:t>판다스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넘파이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맷플롭립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85737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판다스</a:t>
            </a:r>
            <a:r>
              <a:rPr lang="en-US" altLang="ko-KR" sz="2300" dirty="0"/>
              <a:t>(pandas)</a:t>
            </a:r>
            <a:endParaRPr lang="ko-KR" altLang="en-US" sz="2300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판다스는</a:t>
            </a: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데이터를 처리하기 위한 라이브러리이다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 분석과 같은 작업에서 </a:t>
            </a:r>
            <a:r>
              <a:rPr lang="ko-KR" altLang="en-US" dirty="0" err="1"/>
              <a:t>판다스는</a:t>
            </a:r>
            <a:r>
              <a:rPr lang="ko-KR" altLang="en-US" dirty="0"/>
              <a:t> 필수 라이브러리로 알려져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라이브러리를 설치하기 위해서는 </a:t>
            </a:r>
            <a:r>
              <a:rPr lang="en-US" altLang="ko-KR" dirty="0"/>
              <a:t>CMD(</a:t>
            </a:r>
            <a:r>
              <a:rPr lang="ko-KR" altLang="en-US" dirty="0"/>
              <a:t>명령 프롬프트</a:t>
            </a:r>
            <a:r>
              <a:rPr lang="en-US" altLang="ko-KR" dirty="0"/>
              <a:t>)</a:t>
            </a:r>
            <a:r>
              <a:rPr lang="ko-KR" altLang="en-US" dirty="0"/>
              <a:t>에서 다음 명령어를 입력한다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707265"/>
            <a:ext cx="4208267" cy="72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8806</TotalTime>
  <Words>10764</Words>
  <Application>Microsoft Office PowerPoint</Application>
  <PresentationFormat>화면 슬라이드 쇼(4:3)</PresentationFormat>
  <Paragraphs>2260</Paragraphs>
  <Slides>194</Slides>
  <Notes>193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194</vt:i4>
      </vt:variant>
    </vt:vector>
  </HeadingPairs>
  <TitlesOfParts>
    <vt:vector size="198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병선</cp:lastModifiedBy>
  <cp:revision>166</cp:revision>
  <dcterms:created xsi:type="dcterms:W3CDTF">2016-11-03T20:47:04Z</dcterms:created>
  <dcterms:modified xsi:type="dcterms:W3CDTF">2024-12-04T10:51:34Z</dcterms:modified>
</cp:coreProperties>
</file>