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3"/>
  </p:notes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61"/>
    <a:srgbClr val="002C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21"/>
    <p:restoredTop sz="96208"/>
  </p:normalViewPr>
  <p:slideViewPr>
    <p:cSldViewPr snapToGrid="0" snapToObjects="1">
      <p:cViewPr>
        <p:scale>
          <a:sx n="72" d="100"/>
          <a:sy n="72" d="100"/>
        </p:scale>
        <p:origin x="-2160" y="-482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AA9AF-0677-5F4B-BB55-8180843B69E8}" type="datetimeFigureOut">
              <a:rPr lang="en-US" smtClean="0"/>
              <a:t>4/26/19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34A85-A2BF-AE46-84BE-4BC114ACE005}" type="slidenum">
              <a:rPr lang="en-US" smtClean="0"/>
              <a:t>‹#›</a:t>
            </a:fld>
            <a:endParaRPr lang="en-US" dirty="0"/>
          </a:p>
        </p:txBody>
      </p:sp>
    </p:spTree>
    <p:extLst>
      <p:ext uri="{BB962C8B-B14F-4D97-AF65-F5344CB8AC3E}">
        <p14:creationId xmlns:p14="http://schemas.microsoft.com/office/powerpoint/2010/main" val="2816043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34A85-A2BF-AE46-84BE-4BC114ACE005}" type="slidenum">
              <a:rPr lang="en-US" smtClean="0"/>
              <a:t>1</a:t>
            </a:fld>
            <a:endParaRPr lang="en-US" dirty="0"/>
          </a:p>
        </p:txBody>
      </p:sp>
    </p:spTree>
    <p:extLst>
      <p:ext uri="{BB962C8B-B14F-4D97-AF65-F5344CB8AC3E}">
        <p14:creationId xmlns:p14="http://schemas.microsoft.com/office/powerpoint/2010/main" val="282612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3F4608-2C34-4546-97E8-AB075EF485EC}"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30503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F4608-2C34-4546-97E8-AB075EF485EC}"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329183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F4608-2C34-4546-97E8-AB075EF485EC}"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158605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F4608-2C34-4546-97E8-AB075EF485EC}"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407647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F4608-2C34-4546-97E8-AB075EF485EC}" type="datetimeFigureOut">
              <a:rPr lang="en-US" smtClean="0"/>
              <a:t>4/26/19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1230514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F4608-2C34-4546-97E8-AB075EF485EC}"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147417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F4608-2C34-4546-97E8-AB075EF485EC}" type="datetimeFigureOut">
              <a:rPr lang="en-US" smtClean="0"/>
              <a:t>4/26/19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101062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F4608-2C34-4546-97E8-AB075EF485EC}" type="datetimeFigureOut">
              <a:rPr lang="en-US" smtClean="0"/>
              <a:t>4/26/19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27224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F4608-2C34-4546-97E8-AB075EF485EC}" type="datetimeFigureOut">
              <a:rPr lang="en-US" smtClean="0"/>
              <a:t>4/26/19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370999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773F4608-2C34-4546-97E8-AB075EF485EC}"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85034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dirty="0"/>
              <a:t>Click icon to add picture</a:t>
            </a:r>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773F4608-2C34-4546-97E8-AB075EF485EC}" type="datetimeFigureOut">
              <a:rPr lang="en-US" smtClean="0"/>
              <a:t>4/26/19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3531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773F4608-2C34-4546-97E8-AB075EF485EC}" type="datetimeFigureOut">
              <a:rPr lang="en-US" smtClean="0"/>
              <a:t>4/26/19</a:t>
            </a:fld>
            <a:endParaRPr lang="en-US" dirty="0"/>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2F4E75FE-96B3-B342-9641-F2213C8A6A1C}" type="slidenum">
              <a:rPr lang="en-US" smtClean="0"/>
              <a:t>‹#›</a:t>
            </a:fld>
            <a:endParaRPr lang="en-US" dirty="0"/>
          </a:p>
        </p:txBody>
      </p:sp>
    </p:spTree>
    <p:extLst>
      <p:ext uri="{BB962C8B-B14F-4D97-AF65-F5344CB8AC3E}">
        <p14:creationId xmlns:p14="http://schemas.microsoft.com/office/powerpoint/2010/main" val="195646075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57AB6D1-796B-D445-BD8C-800390DDFBC0}"/>
              </a:ext>
            </a:extLst>
          </p:cNvPr>
          <p:cNvSpPr/>
          <p:nvPr/>
        </p:nvSpPr>
        <p:spPr>
          <a:xfrm>
            <a:off x="-146958" y="-278296"/>
            <a:ext cx="37041009" cy="3800430"/>
          </a:xfrm>
          <a:prstGeom prst="rect">
            <a:avLst/>
          </a:prstGeom>
          <a:solidFill>
            <a:srgbClr val="002C61"/>
          </a:solidFill>
          <a:ln>
            <a:solidFill>
              <a:srgbClr val="002C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1"/>
                </a:solidFill>
                <a:latin typeface="Libre Baskerville" panose="02000000000000000000" pitchFamily="2" charset="0"/>
                <a:cs typeface="Arial" panose="020B0604020202020204" pitchFamily="34" charset="0"/>
              </a:rPr>
              <a:t>Autonomous Mobility on Demand Using Deep Learning</a:t>
            </a:r>
          </a:p>
          <a:p>
            <a:pPr algn="ctr">
              <a:spcBef>
                <a:spcPts val="1000"/>
              </a:spcBef>
            </a:pPr>
            <a:r>
              <a:rPr lang="en-US" sz="5600" dirty="0">
                <a:solidFill>
                  <a:schemeClr val="bg1"/>
                </a:solidFill>
                <a:latin typeface="Libre Baskerville" panose="02000000000000000000" pitchFamily="2" charset="0"/>
                <a:cs typeface="Arial" panose="020B0604020202020204" pitchFamily="34" charset="0"/>
              </a:rPr>
              <a:t>Dong Chen, Hangting Cao, Hui Sun, Junzhe Xu, and Kedong He</a:t>
            </a:r>
          </a:p>
          <a:p>
            <a:pPr algn="ctr">
              <a:spcBef>
                <a:spcPts val="1000"/>
              </a:spcBef>
            </a:pPr>
            <a:r>
              <a:rPr lang="en-US" sz="3200" dirty="0">
                <a:solidFill>
                  <a:schemeClr val="bg1"/>
                </a:solidFill>
                <a:latin typeface="Libre Baskerville" panose="02000000000000000000" pitchFamily="2" charset="0"/>
                <a:cs typeface="Arial" panose="020B0604020202020204" pitchFamily="34" charset="0"/>
              </a:rPr>
              <a:t>{donchen,hangting,huisunum,junzhexu,kedongh}@umich.edu</a:t>
            </a:r>
          </a:p>
        </p:txBody>
      </p:sp>
      <p:pic>
        <p:nvPicPr>
          <p:cNvPr id="9" name="Picture 8">
            <a:extLst>
              <a:ext uri="{FF2B5EF4-FFF2-40B4-BE49-F238E27FC236}">
                <a16:creationId xmlns:a16="http://schemas.microsoft.com/office/drawing/2014/main" id="{F605CF98-2ABB-9B42-96E3-3665890CE7B7}"/>
              </a:ext>
            </a:extLst>
          </p:cNvPr>
          <p:cNvPicPr>
            <a:picLocks noChangeAspect="1"/>
          </p:cNvPicPr>
          <p:nvPr/>
        </p:nvPicPr>
        <p:blipFill>
          <a:blip r:embed="rId3"/>
          <a:stretch>
            <a:fillRect/>
          </a:stretch>
        </p:blipFill>
        <p:spPr>
          <a:xfrm>
            <a:off x="700615" y="609600"/>
            <a:ext cx="3048000" cy="2032000"/>
          </a:xfrm>
          <a:prstGeom prst="rect">
            <a:avLst/>
          </a:prstGeom>
        </p:spPr>
      </p:pic>
      <p:grpSp>
        <p:nvGrpSpPr>
          <p:cNvPr id="19" name="Group 18">
            <a:extLst>
              <a:ext uri="{FF2B5EF4-FFF2-40B4-BE49-F238E27FC236}">
                <a16:creationId xmlns:a16="http://schemas.microsoft.com/office/drawing/2014/main" id="{02B8BB1D-AA02-B842-BC24-BA920A069D07}"/>
              </a:ext>
            </a:extLst>
          </p:cNvPr>
          <p:cNvGrpSpPr/>
          <p:nvPr/>
        </p:nvGrpSpPr>
        <p:grpSpPr>
          <a:xfrm>
            <a:off x="419451" y="4278650"/>
            <a:ext cx="12849484" cy="6627781"/>
            <a:chOff x="563232" y="4278651"/>
            <a:chExt cx="10946274" cy="5913417"/>
          </a:xfrm>
        </p:grpSpPr>
        <p:sp>
          <p:nvSpPr>
            <p:cNvPr id="18" name="Rectangle 17">
              <a:extLst>
                <a:ext uri="{FF2B5EF4-FFF2-40B4-BE49-F238E27FC236}">
                  <a16:creationId xmlns:a16="http://schemas.microsoft.com/office/drawing/2014/main" id="{8D4A4ED2-F920-2441-BB16-EDC85FF19FFD}"/>
                </a:ext>
              </a:extLst>
            </p:cNvPr>
            <p:cNvSpPr/>
            <p:nvPr/>
          </p:nvSpPr>
          <p:spPr>
            <a:xfrm>
              <a:off x="563232" y="4278651"/>
              <a:ext cx="10946274" cy="1173882"/>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5600" dirty="0">
                  <a:solidFill>
                    <a:schemeClr val="bg1"/>
                  </a:solidFill>
                  <a:latin typeface="Libre Baskerville" panose="02000000000000000000" pitchFamily="2" charset="0"/>
                </a:rPr>
                <a:t>Introduction</a:t>
              </a:r>
            </a:p>
          </p:txBody>
        </p:sp>
        <p:sp>
          <p:nvSpPr>
            <p:cNvPr id="8" name="Rectangle 7">
              <a:extLst>
                <a:ext uri="{FF2B5EF4-FFF2-40B4-BE49-F238E27FC236}">
                  <a16:creationId xmlns:a16="http://schemas.microsoft.com/office/drawing/2014/main" id="{394FD90E-4055-5149-BD5C-76017547CCC0}"/>
                </a:ext>
              </a:extLst>
            </p:cNvPr>
            <p:cNvSpPr/>
            <p:nvPr/>
          </p:nvSpPr>
          <p:spPr>
            <a:xfrm>
              <a:off x="563232" y="5452532"/>
              <a:ext cx="10946274" cy="4739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3600" dirty="0">
                  <a:solidFill>
                    <a:schemeClr val="tx1"/>
                  </a:solidFill>
                  <a:latin typeface="Times New Roman" panose="02020603050405020304" pitchFamily="18" charset="0"/>
                  <a:cs typeface="Times New Roman" panose="02020603050405020304" pitchFamily="18" charset="0"/>
                </a:rPr>
                <a:t>Autonomous mobility-on-demand (AMoD) system is predicted to be the solution for the future to reduce the pressure from urban mobility. In this project, we adopts Deep Q-Learning network (DQN) of the previous work and Actor-Critic Network (A2C), and creates new states and actions, which are closer to the actual situation. The combination of the modified networks and the novel variables make the AMoD system more reliable.</a:t>
              </a:r>
            </a:p>
          </p:txBody>
        </p:sp>
      </p:grpSp>
      <p:grpSp>
        <p:nvGrpSpPr>
          <p:cNvPr id="20" name="Group 19">
            <a:extLst>
              <a:ext uri="{FF2B5EF4-FFF2-40B4-BE49-F238E27FC236}">
                <a16:creationId xmlns:a16="http://schemas.microsoft.com/office/drawing/2014/main" id="{FCA93F17-D80E-514E-A52D-EBCF5A975A71}"/>
              </a:ext>
            </a:extLst>
          </p:cNvPr>
          <p:cNvGrpSpPr/>
          <p:nvPr/>
        </p:nvGrpSpPr>
        <p:grpSpPr>
          <a:xfrm>
            <a:off x="419450" y="11180882"/>
            <a:ext cx="12849484" cy="15555908"/>
            <a:chOff x="563232" y="2058019"/>
            <a:chExt cx="10946274" cy="15555908"/>
          </a:xfrm>
        </p:grpSpPr>
        <p:sp>
          <p:nvSpPr>
            <p:cNvPr id="21" name="Rectangle 20">
              <a:extLst>
                <a:ext uri="{FF2B5EF4-FFF2-40B4-BE49-F238E27FC236}">
                  <a16:creationId xmlns:a16="http://schemas.microsoft.com/office/drawing/2014/main" id="{69843C0F-B03A-6C45-AD52-D16D5FC7C49E}"/>
                </a:ext>
              </a:extLst>
            </p:cNvPr>
            <p:cNvSpPr/>
            <p:nvPr/>
          </p:nvSpPr>
          <p:spPr>
            <a:xfrm>
              <a:off x="563232" y="2058019"/>
              <a:ext cx="10946274" cy="1173882"/>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00" dirty="0">
                  <a:solidFill>
                    <a:schemeClr val="bg1"/>
                  </a:solidFill>
                  <a:latin typeface="Libre Baskerville" panose="02000000000000000000" pitchFamily="2" charset="0"/>
                </a:rPr>
                <a:t>Model</a:t>
              </a:r>
            </a:p>
          </p:txBody>
        </p:sp>
        <p:sp>
          <p:nvSpPr>
            <p:cNvPr id="22" name="Rectangle 21">
              <a:extLst>
                <a:ext uri="{FF2B5EF4-FFF2-40B4-BE49-F238E27FC236}">
                  <a16:creationId xmlns:a16="http://schemas.microsoft.com/office/drawing/2014/main" id="{0F2D1DB1-55F8-CB47-A885-3567C741F9DF}"/>
                </a:ext>
              </a:extLst>
            </p:cNvPr>
            <p:cNvSpPr/>
            <p:nvPr/>
          </p:nvSpPr>
          <p:spPr>
            <a:xfrm>
              <a:off x="563232" y="3231901"/>
              <a:ext cx="10946274" cy="14382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4020"/>
                </a:lnSpc>
              </a:pPr>
              <a:r>
                <a:rPr lang="en-US" sz="3600" b="1" i="1" dirty="0">
                  <a:solidFill>
                    <a:schemeClr val="tx1"/>
                  </a:solidFill>
                  <a:latin typeface="Times New Roman" panose="02020603050405020304" pitchFamily="18" charset="0"/>
                  <a:cs typeface="Times New Roman" panose="02020603050405020304" pitchFamily="18" charset="0"/>
                </a:rPr>
                <a:t>Data Preprocess</a:t>
              </a:r>
            </a:p>
            <a:p>
              <a:pPr>
                <a:lnSpc>
                  <a:spcPts val="4020"/>
                </a:lnSpc>
              </a:pPr>
              <a:r>
                <a:rPr lang="en-US" sz="3600" dirty="0">
                  <a:solidFill>
                    <a:schemeClr val="tx1"/>
                  </a:solidFill>
                  <a:latin typeface="Times New Roman" panose="02020603050405020304" pitchFamily="18" charset="0"/>
                  <a:cs typeface="Times New Roman" panose="02020603050405020304" pitchFamily="18" charset="0"/>
                </a:rPr>
                <a:t>The server will provide information on both the vehicles and requests, and the algorithm should process the information to obtain the states (</a:t>
              </a:r>
              <a:r>
                <a:rPr lang="en-US" sz="3600" i="1" dirty="0">
                  <a:solidFill>
                    <a:schemeClr val="tx1"/>
                  </a:solidFill>
                  <a:latin typeface="Times New Roman" panose="02020603050405020304" pitchFamily="18" charset="0"/>
                  <a:cs typeface="Times New Roman" panose="02020603050405020304" pitchFamily="18" charset="0"/>
                </a:rPr>
                <a:t>S</a:t>
              </a:r>
              <a:r>
                <a:rPr lang="en-US" sz="3600" dirty="0">
                  <a:solidFill>
                    <a:schemeClr val="tx1"/>
                  </a:solidFill>
                  <a:latin typeface="Times New Roman" panose="02020603050405020304" pitchFamily="18" charset="0"/>
                  <a:cs typeface="Times New Roman" panose="02020603050405020304" pitchFamily="18" charset="0"/>
                </a:rPr>
                <a:t>), action space ( </a:t>
              </a:r>
              <a:r>
                <a:rPr lang="en-US" sz="3600" i="1" dirty="0">
                  <a:solidFill>
                    <a:schemeClr val="tx1"/>
                  </a:solidFill>
                  <a:latin typeface="Times New Roman" panose="02020603050405020304" pitchFamily="18" charset="0"/>
                  <a:cs typeface="Times New Roman" panose="02020603050405020304" pitchFamily="18" charset="0"/>
                </a:rPr>
                <a:t>A = </a:t>
              </a:r>
              <a:r>
                <a:rPr lang="en-US" sz="3600" dirty="0">
                  <a:solidFill>
                    <a:schemeClr val="tx1"/>
                  </a:solidFill>
                  <a:latin typeface="Times New Roman" panose="02020603050405020304" pitchFamily="18" charset="0"/>
                  <a:cs typeface="Times New Roman" panose="02020603050405020304" pitchFamily="18" charset="0"/>
                </a:rPr>
                <a:t>{pickups, rebalance to adjacent regions, stay}). The state that goes into the neural network is counting-based, including:</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All requests in the adjacent regions</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requests in the last hour, recorded into 4 sections, 15 mins for each section</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number of available vehicles in each region</a:t>
              </a:r>
            </a:p>
            <a:p>
              <a:pPr marL="571500" indent="-571500">
                <a:lnSpc>
                  <a:spcPts val="4020"/>
                </a:lnSpc>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a:p>
              <a:pPr>
                <a:lnSpc>
                  <a:spcPts val="4020"/>
                </a:lnSpc>
              </a:pPr>
              <a:r>
                <a:rPr lang="en-US" sz="3600" b="1" i="1" dirty="0">
                  <a:solidFill>
                    <a:schemeClr val="tx1"/>
                  </a:solidFill>
                  <a:latin typeface="Times New Roman" panose="02020603050405020304" pitchFamily="18" charset="0"/>
                  <a:cs typeface="Times New Roman" panose="02020603050405020304" pitchFamily="18" charset="0"/>
                </a:rPr>
                <a:t>Reward Design</a:t>
              </a:r>
            </a:p>
            <a:p>
              <a:pPr>
                <a:lnSpc>
                  <a:spcPts val="4020"/>
                </a:lnSpc>
              </a:pPr>
              <a:endParaRPr lang="en-US" sz="3600" b="1" i="1" dirty="0">
                <a:solidFill>
                  <a:schemeClr val="tx1"/>
                </a:solidFill>
                <a:latin typeface="Times New Roman" panose="02020603050405020304" pitchFamily="18" charset="0"/>
                <a:cs typeface="Times New Roman" panose="02020603050405020304" pitchFamily="18" charset="0"/>
              </a:endParaRPr>
            </a:p>
            <a:p>
              <a:pPr>
                <a:lnSpc>
                  <a:spcPts val="4020"/>
                </a:lnSpc>
              </a:pPr>
              <a:endParaRPr lang="en-US" sz="3600" dirty="0">
                <a:solidFill>
                  <a:schemeClr val="tx1"/>
                </a:solidFill>
                <a:latin typeface="Times New Roman" panose="02020603050405020304" pitchFamily="18" charset="0"/>
                <a:cs typeface="Times New Roman" panose="02020603050405020304" pitchFamily="18" charset="0"/>
              </a:endParaRP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Each vehicle will be awarded </a:t>
              </a:r>
              <a:r>
                <a:rPr lang="en-US" sz="3600" i="1" dirty="0">
                  <a:solidFill>
                    <a:schemeClr val="tx1"/>
                  </a:solidFill>
                  <a:latin typeface="Times New Roman" panose="02020603050405020304" pitchFamily="18" charset="0"/>
                  <a:cs typeface="Times New Roman" panose="02020603050405020304" pitchFamily="18" charset="0"/>
                </a:rPr>
                <a:t>R</a:t>
              </a:r>
              <a:r>
                <a:rPr lang="en-US" sz="3600" dirty="0">
                  <a:solidFill>
                    <a:schemeClr val="tx1"/>
                  </a:solidFill>
                  <a:latin typeface="Times New Roman" panose="02020603050405020304" pitchFamily="18" charset="0"/>
                  <a:cs typeface="Times New Roman" panose="02020603050405020304" pitchFamily="18" charset="0"/>
                </a:rPr>
                <a:t> points for each pick-up</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Each vehicle will give a small cost when they are driving to a customer or rebalance</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Each vehicle will be given a penalty </a:t>
              </a:r>
              <a:r>
                <a:rPr lang="en-US" sz="3600" i="1" dirty="0">
                  <a:solidFill>
                    <a:schemeClr val="tx1"/>
                  </a:solidFill>
                  <a:latin typeface="Times New Roman" panose="02020603050405020304" pitchFamily="18" charset="0"/>
                  <a:cs typeface="Times New Roman" panose="02020603050405020304" pitchFamily="18" charset="0"/>
                </a:rPr>
                <a:t>P</a:t>
              </a:r>
              <a:r>
                <a:rPr lang="en-US" sz="3600" dirty="0">
                  <a:solidFill>
                    <a:schemeClr val="tx1"/>
                  </a:solidFill>
                  <a:latin typeface="Times New Roman" panose="02020603050405020304" pitchFamily="18" charset="0"/>
                  <a:cs typeface="Times New Roman" panose="02020603050405020304" pitchFamily="18" charset="0"/>
                </a:rPr>
                <a:t> if there exist some requests that are not handled and yet the vehicle chooses an action other than a pick-up: </a:t>
              </a:r>
              <a:r>
                <a:rPr lang="en-US" sz="3600" i="1" dirty="0">
                  <a:solidFill>
                    <a:schemeClr val="tx1"/>
                  </a:solidFill>
                  <a:latin typeface="Times New Roman" panose="02020603050405020304" pitchFamily="18" charset="0"/>
                  <a:cs typeface="Times New Roman" panose="02020603050405020304" pitchFamily="18" charset="0"/>
                </a:rPr>
                <a:t>P</a:t>
              </a:r>
              <a:r>
                <a:rPr lang="en-US" sz="3600" dirty="0">
                  <a:solidFill>
                    <a:schemeClr val="tx1"/>
                  </a:solidFill>
                  <a:latin typeface="Times New Roman" panose="02020603050405020304" pitchFamily="18" charset="0"/>
                  <a:cs typeface="Times New Roman" panose="02020603050405020304" pitchFamily="18" charset="0"/>
                </a:rPr>
                <a:t> = </a:t>
              </a:r>
              <a:r>
                <a:rPr lang="en-US" sz="3600" i="1" dirty="0">
                  <a:solidFill>
                    <a:schemeClr val="tx1"/>
                  </a:solidFill>
                  <a:latin typeface="Times New Roman" panose="02020603050405020304" pitchFamily="18" charset="0"/>
                  <a:cs typeface="Times New Roman" panose="02020603050405020304" pitchFamily="18" charset="0"/>
                </a:rPr>
                <a:t>B</a:t>
              </a:r>
              <a:r>
                <a:rPr lang="en-US" sz="3600" dirty="0">
                  <a:solidFill>
                    <a:schemeClr val="tx1"/>
                  </a:solidFill>
                  <a:latin typeface="Times New Roman" panose="02020603050405020304" pitchFamily="18" charset="0"/>
                  <a:cs typeface="Times New Roman" panose="02020603050405020304" pitchFamily="18" charset="0"/>
                </a:rPr>
                <a:t> / (1 + </a:t>
              </a:r>
              <a:r>
                <a:rPr lang="en-US" sz="3600" i="1" dirty="0">
                  <a:solidFill>
                    <a:schemeClr val="tx1"/>
                  </a:solidFill>
                  <a:latin typeface="Times New Roman" panose="02020603050405020304" pitchFamily="18" charset="0"/>
                  <a:cs typeface="Times New Roman" panose="02020603050405020304" pitchFamily="18" charset="0"/>
                </a:rPr>
                <a:t>d</a:t>
              </a:r>
              <a:r>
                <a:rPr lang="en-US" sz="3600" dirty="0">
                  <a:solidFill>
                    <a:schemeClr val="tx1"/>
                  </a:solidFill>
                  <a:latin typeface="Times New Roman" panose="02020603050405020304" pitchFamily="18" charset="0"/>
                  <a:cs typeface="Times New Roman" panose="02020603050405020304" pitchFamily="18" charset="0"/>
                </a:rPr>
                <a:t>), where </a:t>
              </a:r>
              <a:r>
                <a:rPr lang="en-US" sz="3600" i="1" dirty="0">
                  <a:solidFill>
                    <a:schemeClr val="tx1"/>
                  </a:solidFill>
                  <a:latin typeface="Times New Roman" panose="02020603050405020304" pitchFamily="18" charset="0"/>
                  <a:cs typeface="Times New Roman" panose="02020603050405020304" pitchFamily="18" charset="0"/>
                </a:rPr>
                <a:t>B</a:t>
              </a:r>
              <a:r>
                <a:rPr lang="en-US" sz="3600" dirty="0">
                  <a:solidFill>
                    <a:schemeClr val="tx1"/>
                  </a:solidFill>
                  <a:latin typeface="Times New Roman" panose="02020603050405020304" pitchFamily="18" charset="0"/>
                  <a:cs typeface="Times New Roman" panose="02020603050405020304" pitchFamily="18" charset="0"/>
                </a:rPr>
                <a:t> is the penalty base constant, and </a:t>
              </a:r>
              <a:r>
                <a:rPr lang="en-US" sz="3600" i="1" dirty="0">
                  <a:solidFill>
                    <a:schemeClr val="tx1"/>
                  </a:solidFill>
                  <a:latin typeface="Times New Roman" panose="02020603050405020304" pitchFamily="18" charset="0"/>
                  <a:cs typeface="Times New Roman" panose="02020603050405020304" pitchFamily="18" charset="0"/>
                </a:rPr>
                <a:t>d</a:t>
              </a:r>
              <a:r>
                <a:rPr lang="en-US" sz="3600" dirty="0">
                  <a:solidFill>
                    <a:schemeClr val="tx1"/>
                  </a:solidFill>
                  <a:latin typeface="Times New Roman" panose="02020603050405020304" pitchFamily="18" charset="0"/>
                  <a:cs typeface="Times New Roman" panose="02020603050405020304" pitchFamily="18" charset="0"/>
                </a:rPr>
                <a:t> is the distance to the request</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No-pickup Penalty is </a:t>
              </a:r>
              <a:r>
                <a:rPr lang="en-US" sz="3600" i="1" dirty="0">
                  <a:solidFill>
                    <a:schemeClr val="tx1"/>
                  </a:solidFill>
                  <a:latin typeface="Times New Roman" panose="02020603050405020304" pitchFamily="18" charset="0"/>
                  <a:cs typeface="Times New Roman" panose="02020603050405020304" pitchFamily="18" charset="0"/>
                </a:rPr>
                <a:t>not</a:t>
              </a:r>
              <a:r>
                <a:rPr lang="en-US" sz="3600" dirty="0">
                  <a:solidFill>
                    <a:schemeClr val="tx1"/>
                  </a:solidFill>
                  <a:latin typeface="Times New Roman" panose="02020603050405020304" pitchFamily="18" charset="0"/>
                  <a:cs typeface="Times New Roman" panose="02020603050405020304" pitchFamily="18" charset="0"/>
                </a:rPr>
                <a:t> used for DQN-rebalance</a:t>
              </a:r>
            </a:p>
            <a:p>
              <a:pPr marL="571500" indent="-571500">
                <a:lnSpc>
                  <a:spcPts val="4020"/>
                </a:lnSpc>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a:p>
              <a:pPr>
                <a:lnSpc>
                  <a:spcPts val="4020"/>
                </a:lnSpc>
              </a:pPr>
              <a:r>
                <a:rPr lang="en-US" sz="3600" b="1" i="1" dirty="0">
                  <a:solidFill>
                    <a:schemeClr val="tx1"/>
                  </a:solidFill>
                  <a:latin typeface="Times New Roman" panose="02020603050405020304" pitchFamily="18" charset="0"/>
                  <a:cs typeface="Times New Roman" panose="02020603050405020304" pitchFamily="18" charset="0"/>
                </a:rPr>
                <a:t>DQN &amp; DQN-rebalance</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Pickup actions will be determined by the system in DQN-rebalance, in a greedy manner</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Pickup actions are learnt in DQN (decentralized)</a:t>
              </a:r>
            </a:p>
            <a:p>
              <a:pPr marL="571500" indent="-571500">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p:txBody>
        </p:sp>
      </p:grpSp>
      <p:grpSp>
        <p:nvGrpSpPr>
          <p:cNvPr id="23" name="Group 22">
            <a:extLst>
              <a:ext uri="{FF2B5EF4-FFF2-40B4-BE49-F238E27FC236}">
                <a16:creationId xmlns:a16="http://schemas.microsoft.com/office/drawing/2014/main" id="{3D22F5D8-6EEC-FE44-8CE6-A710692338AB}"/>
              </a:ext>
            </a:extLst>
          </p:cNvPr>
          <p:cNvGrpSpPr/>
          <p:nvPr/>
        </p:nvGrpSpPr>
        <p:grpSpPr>
          <a:xfrm>
            <a:off x="13914998" y="4278651"/>
            <a:ext cx="10396963" cy="11164549"/>
            <a:chOff x="563232" y="4278651"/>
            <a:chExt cx="10946274" cy="9961194"/>
          </a:xfrm>
        </p:grpSpPr>
        <p:sp>
          <p:nvSpPr>
            <p:cNvPr id="24" name="Rectangle 23">
              <a:extLst>
                <a:ext uri="{FF2B5EF4-FFF2-40B4-BE49-F238E27FC236}">
                  <a16:creationId xmlns:a16="http://schemas.microsoft.com/office/drawing/2014/main" id="{1E90C7D1-84B9-6C44-B748-81FBEC56011A}"/>
                </a:ext>
              </a:extLst>
            </p:cNvPr>
            <p:cNvSpPr/>
            <p:nvPr/>
          </p:nvSpPr>
          <p:spPr>
            <a:xfrm>
              <a:off x="563232" y="4278651"/>
              <a:ext cx="10946274" cy="1173882"/>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5600" dirty="0">
                  <a:solidFill>
                    <a:schemeClr val="bg1"/>
                  </a:solidFill>
                  <a:latin typeface="Libre Baskerville" panose="02000000000000000000" pitchFamily="2" charset="0"/>
                </a:rPr>
                <a:t>Neural Network</a:t>
              </a:r>
            </a:p>
          </p:txBody>
        </p:sp>
        <p:sp>
          <p:nvSpPr>
            <p:cNvPr id="25" name="Rectangle 24">
              <a:extLst>
                <a:ext uri="{FF2B5EF4-FFF2-40B4-BE49-F238E27FC236}">
                  <a16:creationId xmlns:a16="http://schemas.microsoft.com/office/drawing/2014/main" id="{94F4DBFD-6409-E74D-99A3-520B99CBA7C0}"/>
                </a:ext>
              </a:extLst>
            </p:cNvPr>
            <p:cNvSpPr/>
            <p:nvPr/>
          </p:nvSpPr>
          <p:spPr>
            <a:xfrm>
              <a:off x="563232" y="5452534"/>
              <a:ext cx="10946274" cy="8787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sz="3600" b="1" i="1" dirty="0">
                <a:solidFill>
                  <a:schemeClr val="tx1"/>
                </a:solidFill>
                <a:latin typeface="Times New Roman" panose="02020603050405020304" pitchFamily="18" charset="0"/>
                <a:cs typeface="Times New Roman" panose="02020603050405020304" pitchFamily="18" charset="0"/>
              </a:endParaRPr>
            </a:p>
            <a:p>
              <a:endParaRPr lang="en-US" sz="3600" b="1" i="1" dirty="0">
                <a:solidFill>
                  <a:schemeClr val="tx1"/>
                </a:solidFill>
                <a:latin typeface="Times New Roman" panose="02020603050405020304" pitchFamily="18" charset="0"/>
                <a:cs typeface="Times New Roman" panose="02020603050405020304" pitchFamily="18" charset="0"/>
              </a:endParaRPr>
            </a:p>
            <a:p>
              <a:endParaRPr lang="en-US" sz="3600" b="1" i="1" dirty="0">
                <a:solidFill>
                  <a:schemeClr val="tx1"/>
                </a:solidFill>
                <a:latin typeface="Times New Roman" panose="02020603050405020304" pitchFamily="18" charset="0"/>
                <a:cs typeface="Times New Roman" panose="02020603050405020304" pitchFamily="18" charset="0"/>
              </a:endParaRPr>
            </a:p>
            <a:p>
              <a:r>
                <a:rPr lang="en-US" sz="3600" b="1" i="1" dirty="0">
                  <a:solidFill>
                    <a:schemeClr val="tx1"/>
                  </a:solidFill>
                  <a:latin typeface="Times New Roman" panose="02020603050405020304" pitchFamily="18" charset="0"/>
                  <a:cs typeface="Times New Roman" panose="02020603050405020304" pitchFamily="18" charset="0"/>
                </a:rPr>
                <a:t>Deep Q-Learning</a:t>
              </a: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b="1" i="1" dirty="0">
                <a:solidFill>
                  <a:schemeClr val="tx1"/>
                </a:solidFill>
                <a:latin typeface="Times New Roman" panose="02020603050405020304" pitchFamily="18" charset="0"/>
                <a:cs typeface="Times New Roman" panose="02020603050405020304" pitchFamily="18" charset="0"/>
              </a:endParaRPr>
            </a:p>
            <a:p>
              <a:r>
                <a:rPr lang="en-US" sz="3600" b="1" i="1" dirty="0">
                  <a:solidFill>
                    <a:schemeClr val="tx1"/>
                  </a:solidFill>
                  <a:latin typeface="Times New Roman" panose="02020603050405020304" pitchFamily="18" charset="0"/>
                  <a:cs typeface="Times New Roman" panose="02020603050405020304" pitchFamily="18" charset="0"/>
                </a:rPr>
                <a:t>Actor-Critic</a:t>
              </a: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p:txBody>
        </p:sp>
      </p:grpSp>
      <p:pic>
        <p:nvPicPr>
          <p:cNvPr id="27" name="Picture 26">
            <a:extLst>
              <a:ext uri="{FF2B5EF4-FFF2-40B4-BE49-F238E27FC236}">
                <a16:creationId xmlns:a16="http://schemas.microsoft.com/office/drawing/2014/main" id="{2E577FD5-50AC-3641-A311-048BCCBDEBAF}"/>
              </a:ext>
            </a:extLst>
          </p:cNvPr>
          <p:cNvPicPr>
            <a:picLocks noChangeAspect="1"/>
          </p:cNvPicPr>
          <p:nvPr/>
        </p:nvPicPr>
        <p:blipFill>
          <a:blip r:embed="rId4"/>
          <a:stretch>
            <a:fillRect/>
          </a:stretch>
        </p:blipFill>
        <p:spPr>
          <a:xfrm>
            <a:off x="14985353" y="7212954"/>
            <a:ext cx="9086370" cy="2853080"/>
          </a:xfrm>
          <a:prstGeom prst="rect">
            <a:avLst/>
          </a:prstGeom>
        </p:spPr>
      </p:pic>
      <p:pic>
        <p:nvPicPr>
          <p:cNvPr id="31" name="Picture 30">
            <a:extLst>
              <a:ext uri="{FF2B5EF4-FFF2-40B4-BE49-F238E27FC236}">
                <a16:creationId xmlns:a16="http://schemas.microsoft.com/office/drawing/2014/main" id="{9856B53A-7341-BE46-9CAA-349AB277C9D8}"/>
              </a:ext>
            </a:extLst>
          </p:cNvPr>
          <p:cNvPicPr>
            <a:picLocks noChangeAspect="1"/>
          </p:cNvPicPr>
          <p:nvPr/>
        </p:nvPicPr>
        <p:blipFill>
          <a:blip r:embed="rId5"/>
          <a:stretch>
            <a:fillRect/>
          </a:stretch>
        </p:blipFill>
        <p:spPr>
          <a:xfrm>
            <a:off x="15163433" y="11381725"/>
            <a:ext cx="8730210" cy="3326968"/>
          </a:xfrm>
          <a:prstGeom prst="rect">
            <a:avLst/>
          </a:prstGeom>
        </p:spPr>
      </p:pic>
      <p:grpSp>
        <p:nvGrpSpPr>
          <p:cNvPr id="32" name="Group 31">
            <a:extLst>
              <a:ext uri="{FF2B5EF4-FFF2-40B4-BE49-F238E27FC236}">
                <a16:creationId xmlns:a16="http://schemas.microsoft.com/office/drawing/2014/main" id="{378FE2BF-4F61-BC42-AC3A-046C5DEF80CB}"/>
              </a:ext>
            </a:extLst>
          </p:cNvPr>
          <p:cNvGrpSpPr/>
          <p:nvPr/>
        </p:nvGrpSpPr>
        <p:grpSpPr>
          <a:xfrm>
            <a:off x="13894864" y="15827314"/>
            <a:ext cx="10476532" cy="7407041"/>
            <a:chOff x="563232" y="4278651"/>
            <a:chExt cx="10946274" cy="6608685"/>
          </a:xfrm>
        </p:grpSpPr>
        <p:sp>
          <p:nvSpPr>
            <p:cNvPr id="33" name="Rectangle 32">
              <a:extLst>
                <a:ext uri="{FF2B5EF4-FFF2-40B4-BE49-F238E27FC236}">
                  <a16:creationId xmlns:a16="http://schemas.microsoft.com/office/drawing/2014/main" id="{4366437E-6E0B-6441-A733-34D89219DA4D}"/>
                </a:ext>
              </a:extLst>
            </p:cNvPr>
            <p:cNvSpPr/>
            <p:nvPr/>
          </p:nvSpPr>
          <p:spPr>
            <a:xfrm>
              <a:off x="563232" y="4278651"/>
              <a:ext cx="10946274" cy="1174814"/>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5600" dirty="0">
                  <a:solidFill>
                    <a:schemeClr val="bg1"/>
                  </a:solidFill>
                  <a:latin typeface="Libre Baskerville" panose="02000000000000000000" pitchFamily="2" charset="0"/>
                </a:rPr>
                <a:t>Results</a:t>
              </a:r>
            </a:p>
          </p:txBody>
        </p:sp>
        <p:sp>
          <p:nvSpPr>
            <p:cNvPr id="34" name="Rectangle 33">
              <a:extLst>
                <a:ext uri="{FF2B5EF4-FFF2-40B4-BE49-F238E27FC236}">
                  <a16:creationId xmlns:a16="http://schemas.microsoft.com/office/drawing/2014/main" id="{A223DEFA-CD35-8741-9837-6B419BA39BC1}"/>
                </a:ext>
              </a:extLst>
            </p:cNvPr>
            <p:cNvSpPr/>
            <p:nvPr/>
          </p:nvSpPr>
          <p:spPr>
            <a:xfrm>
              <a:off x="563232" y="5452532"/>
              <a:ext cx="10946274" cy="54348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sz="3600" dirty="0">
                <a:solidFill>
                  <a:schemeClr val="tx1"/>
                </a:solidFill>
                <a:latin typeface="Times New Roman" panose="02020603050405020304" pitchFamily="18" charset="0"/>
                <a:cs typeface="Times New Roman" panose="02020603050405020304" pitchFamily="18" charset="0"/>
              </a:endParaRPr>
            </a:p>
          </p:txBody>
        </p:sp>
      </p:grpSp>
      <p:grpSp>
        <p:nvGrpSpPr>
          <p:cNvPr id="35" name="Group 34">
            <a:extLst>
              <a:ext uri="{FF2B5EF4-FFF2-40B4-BE49-F238E27FC236}">
                <a16:creationId xmlns:a16="http://schemas.microsoft.com/office/drawing/2014/main" id="{6CC9F81A-42DE-2B4A-B983-B305D5CC6B3B}"/>
              </a:ext>
            </a:extLst>
          </p:cNvPr>
          <p:cNvGrpSpPr/>
          <p:nvPr/>
        </p:nvGrpSpPr>
        <p:grpSpPr>
          <a:xfrm>
            <a:off x="24946618" y="4282290"/>
            <a:ext cx="11201764" cy="11160913"/>
            <a:chOff x="563232" y="4278651"/>
            <a:chExt cx="10946274" cy="9957952"/>
          </a:xfrm>
        </p:grpSpPr>
        <p:sp>
          <p:nvSpPr>
            <p:cNvPr id="36" name="Rectangle 35">
              <a:extLst>
                <a:ext uri="{FF2B5EF4-FFF2-40B4-BE49-F238E27FC236}">
                  <a16:creationId xmlns:a16="http://schemas.microsoft.com/office/drawing/2014/main" id="{3E29C88A-72F9-8B4D-8D73-BC0BC74D20A9}"/>
                </a:ext>
              </a:extLst>
            </p:cNvPr>
            <p:cNvSpPr/>
            <p:nvPr/>
          </p:nvSpPr>
          <p:spPr>
            <a:xfrm>
              <a:off x="563232" y="4278651"/>
              <a:ext cx="10946274" cy="1173882"/>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5600" dirty="0">
                  <a:solidFill>
                    <a:schemeClr val="bg1"/>
                  </a:solidFill>
                  <a:latin typeface="Libre Baskerville" panose="02000000000000000000" pitchFamily="2" charset="0"/>
                </a:rPr>
                <a:t>Results</a:t>
              </a:r>
            </a:p>
          </p:txBody>
        </p:sp>
        <p:sp>
          <p:nvSpPr>
            <p:cNvPr id="37" name="Rectangle 36">
              <a:extLst>
                <a:ext uri="{FF2B5EF4-FFF2-40B4-BE49-F238E27FC236}">
                  <a16:creationId xmlns:a16="http://schemas.microsoft.com/office/drawing/2014/main" id="{A909054C-DC07-D24B-81D2-4F078ED2D23C}"/>
                </a:ext>
              </a:extLst>
            </p:cNvPr>
            <p:cNvSpPr/>
            <p:nvPr/>
          </p:nvSpPr>
          <p:spPr>
            <a:xfrm>
              <a:off x="563232" y="5452532"/>
              <a:ext cx="10946274" cy="87840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sz="3600" dirty="0">
                <a:solidFill>
                  <a:schemeClr val="tx1"/>
                </a:solidFill>
                <a:latin typeface="Times New Roman" panose="02020603050405020304" pitchFamily="18" charset="0"/>
                <a:cs typeface="Times New Roman" panose="02020603050405020304" pitchFamily="18" charset="0"/>
              </a:endParaRPr>
            </a:p>
          </p:txBody>
        </p:sp>
      </p:grpSp>
      <p:grpSp>
        <p:nvGrpSpPr>
          <p:cNvPr id="38" name="Group 37">
            <a:extLst>
              <a:ext uri="{FF2B5EF4-FFF2-40B4-BE49-F238E27FC236}">
                <a16:creationId xmlns:a16="http://schemas.microsoft.com/office/drawing/2014/main" id="{6C2ED0E6-72A3-8E40-9E71-02F2723B8953}"/>
              </a:ext>
            </a:extLst>
          </p:cNvPr>
          <p:cNvGrpSpPr/>
          <p:nvPr/>
        </p:nvGrpSpPr>
        <p:grpSpPr>
          <a:xfrm>
            <a:off x="24934277" y="15827315"/>
            <a:ext cx="11214103" cy="7407041"/>
            <a:chOff x="563232" y="4185904"/>
            <a:chExt cx="10946274" cy="4122968"/>
          </a:xfrm>
        </p:grpSpPr>
        <p:sp>
          <p:nvSpPr>
            <p:cNvPr id="39" name="Rectangle 38">
              <a:extLst>
                <a:ext uri="{FF2B5EF4-FFF2-40B4-BE49-F238E27FC236}">
                  <a16:creationId xmlns:a16="http://schemas.microsoft.com/office/drawing/2014/main" id="{9248973B-637D-AB4C-A34B-DF98136AF12A}"/>
                </a:ext>
              </a:extLst>
            </p:cNvPr>
            <p:cNvSpPr/>
            <p:nvPr/>
          </p:nvSpPr>
          <p:spPr>
            <a:xfrm>
              <a:off x="563232" y="4185904"/>
              <a:ext cx="10946274" cy="732352"/>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5600" dirty="0">
                  <a:solidFill>
                    <a:schemeClr val="bg1"/>
                  </a:solidFill>
                  <a:latin typeface="Libre Baskerville" panose="02000000000000000000" pitchFamily="2" charset="0"/>
                </a:rPr>
                <a:t>Conclusion</a:t>
              </a:r>
            </a:p>
          </p:txBody>
        </p:sp>
        <p:sp>
          <p:nvSpPr>
            <p:cNvPr id="40" name="Rectangle 39">
              <a:extLst>
                <a:ext uri="{FF2B5EF4-FFF2-40B4-BE49-F238E27FC236}">
                  <a16:creationId xmlns:a16="http://schemas.microsoft.com/office/drawing/2014/main" id="{D6448C27-822D-9846-8577-875FE406B8AD}"/>
                </a:ext>
              </a:extLst>
            </p:cNvPr>
            <p:cNvSpPr/>
            <p:nvPr/>
          </p:nvSpPr>
          <p:spPr>
            <a:xfrm>
              <a:off x="563232" y="4918255"/>
              <a:ext cx="10946274" cy="33906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571500" indent="-571500">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Deep learning method is a successful way to reduce the average waiting time of AMoD system relatively</a:t>
              </a:r>
            </a:p>
            <a:p>
              <a:pPr marL="571500" indent="-5715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performance of global strategies is better than that of decentralized strategies</a:t>
              </a:r>
            </a:p>
            <a:p>
              <a:pPr marL="571500" indent="-5715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DQN-rebalance model outperforms all other models </a:t>
              </a:r>
            </a:p>
            <a:p>
              <a:pPr marL="571500" indent="-5715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action space including pickups and rebalance is hard to be learnt in the network, while the action space with only rebalance is relatively easier.</a:t>
              </a:r>
            </a:p>
            <a:p>
              <a:pPr marL="571500" indent="-571500">
                <a:buFont typeface="Arial" panose="020B0604020202020204" pitchFamily="34" charset="0"/>
                <a:buChar char="•"/>
              </a:pPr>
              <a:r>
                <a:rPr lang="en-US" sz="3600">
                  <a:solidFill>
                    <a:schemeClr val="tx1"/>
                  </a:solidFill>
                  <a:latin typeface="Times New Roman" panose="02020603050405020304" pitchFamily="18" charset="0"/>
                  <a:cs typeface="Times New Roman" panose="02020603050405020304" pitchFamily="18" charset="0"/>
                </a:rPr>
                <a:t>Future work</a:t>
              </a:r>
              <a:r>
                <a:rPr lang="en-US" sz="3600" dirty="0">
                  <a:solidFill>
                    <a:schemeClr val="tx1"/>
                  </a:solidFill>
                  <a:latin typeface="Times New Roman" panose="02020603050405020304" pitchFamily="18" charset="0"/>
                  <a:cs typeface="Times New Roman" panose="02020603050405020304" pitchFamily="18" charset="0"/>
                </a:rPr>
                <a:t>: Global Rebalance vs. Local Rebalance</a:t>
              </a:r>
            </a:p>
            <a:p>
              <a:pPr marL="571500" indent="-571500">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p:txBody>
        </p:sp>
      </p:grpSp>
      <p:grpSp>
        <p:nvGrpSpPr>
          <p:cNvPr id="41" name="Group 40">
            <a:extLst>
              <a:ext uri="{FF2B5EF4-FFF2-40B4-BE49-F238E27FC236}">
                <a16:creationId xmlns:a16="http://schemas.microsoft.com/office/drawing/2014/main" id="{B6D33243-FD3D-3C46-B950-DA731BC881C1}"/>
              </a:ext>
            </a:extLst>
          </p:cNvPr>
          <p:cNvGrpSpPr/>
          <p:nvPr/>
        </p:nvGrpSpPr>
        <p:grpSpPr>
          <a:xfrm>
            <a:off x="13894865" y="23672484"/>
            <a:ext cx="22241178" cy="3064306"/>
            <a:chOff x="563232" y="3710317"/>
            <a:chExt cx="10946274" cy="5359603"/>
          </a:xfrm>
        </p:grpSpPr>
        <p:sp>
          <p:nvSpPr>
            <p:cNvPr id="42" name="Rectangle 41">
              <a:extLst>
                <a:ext uri="{FF2B5EF4-FFF2-40B4-BE49-F238E27FC236}">
                  <a16:creationId xmlns:a16="http://schemas.microsoft.com/office/drawing/2014/main" id="{6D6E69DC-EEFF-E44B-B58B-4CBFEB383122}"/>
                </a:ext>
              </a:extLst>
            </p:cNvPr>
            <p:cNvSpPr/>
            <p:nvPr/>
          </p:nvSpPr>
          <p:spPr>
            <a:xfrm>
              <a:off x="563232" y="3710317"/>
              <a:ext cx="10946274" cy="1419394"/>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4400" dirty="0">
                  <a:solidFill>
                    <a:schemeClr val="bg1"/>
                  </a:solidFill>
                  <a:latin typeface="Libre Baskerville" panose="02000000000000000000" pitchFamily="2" charset="0"/>
                </a:rPr>
                <a:t>References</a:t>
              </a:r>
            </a:p>
          </p:txBody>
        </p:sp>
        <p:sp>
          <p:nvSpPr>
            <p:cNvPr id="43" name="Rectangle 42">
              <a:extLst>
                <a:ext uri="{FF2B5EF4-FFF2-40B4-BE49-F238E27FC236}">
                  <a16:creationId xmlns:a16="http://schemas.microsoft.com/office/drawing/2014/main" id="{338A44F8-B5E7-C74D-9079-986D2EB8129F}"/>
                </a:ext>
              </a:extLst>
            </p:cNvPr>
            <p:cNvSpPr/>
            <p:nvPr/>
          </p:nvSpPr>
          <p:spPr>
            <a:xfrm>
              <a:off x="563232" y="5129710"/>
              <a:ext cx="10946274" cy="3940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2800" dirty="0">
                  <a:solidFill>
                    <a:schemeClr val="tx1"/>
                  </a:solidFill>
                  <a:latin typeface="Times New Roman" panose="02020603050405020304" pitchFamily="18" charset="0"/>
                  <a:cs typeface="Times New Roman" panose="02020603050405020304" pitchFamily="18" charset="0"/>
                </a:rPr>
                <a:t>[1] Mnih, V., Kavukcuoglu, K., Silver, D., Rusu, A. A., Veness, J., Bellemare, M. G., ... &amp; Petersen, S. (2015). Human-level control through deep reinforcement learning. Nature, 518(7540), 529.</a:t>
              </a:r>
            </a:p>
            <a:p>
              <a:r>
                <a:rPr lang="en-US" sz="2800" dirty="0">
                  <a:solidFill>
                    <a:schemeClr val="tx1"/>
                  </a:solidFill>
                  <a:latin typeface="Times New Roman" panose="02020603050405020304" pitchFamily="18" charset="0"/>
                  <a:cs typeface="Times New Roman" panose="02020603050405020304" pitchFamily="18" charset="0"/>
                </a:rPr>
                <a:t>[2] Konda, V. R., &amp; Tsitsiklis, J. N. (2000). Actor-critic algorithms. In Advances in neural information processing systems (pp. 1008-1014.</a:t>
              </a:r>
            </a:p>
            <a:p>
              <a:r>
                <a:rPr lang="en-US" sz="2800" dirty="0">
                  <a:solidFill>
                    <a:schemeClr val="tx1"/>
                  </a:solidFill>
                  <a:latin typeface="Times New Roman" panose="02020603050405020304" pitchFamily="18" charset="0"/>
                  <a:cs typeface="Times New Roman" panose="02020603050405020304" pitchFamily="18" charset="0"/>
                </a:rPr>
                <a:t>[3] Jonker, R., &amp; Volgenant, T. (1986). Improving the Hungarian assignment algorithm. Operations Research Letters, 5(4), 171-175.</a:t>
              </a:r>
            </a:p>
          </p:txBody>
        </p:sp>
      </p:grpSp>
      <p:pic>
        <p:nvPicPr>
          <p:cNvPr id="3" name="Picture 2">
            <a:extLst>
              <a:ext uri="{FF2B5EF4-FFF2-40B4-BE49-F238E27FC236}">
                <a16:creationId xmlns:a16="http://schemas.microsoft.com/office/drawing/2014/main" id="{6ACBBDF4-0521-4848-881A-5257C4BFFBD3}"/>
              </a:ext>
            </a:extLst>
          </p:cNvPr>
          <p:cNvPicPr>
            <a:picLocks noChangeAspect="1"/>
          </p:cNvPicPr>
          <p:nvPr/>
        </p:nvPicPr>
        <p:blipFill>
          <a:blip r:embed="rId6"/>
          <a:stretch>
            <a:fillRect/>
          </a:stretch>
        </p:blipFill>
        <p:spPr>
          <a:xfrm>
            <a:off x="25195795" y="10757912"/>
            <a:ext cx="5351705" cy="4005072"/>
          </a:xfrm>
          <a:prstGeom prst="rect">
            <a:avLst/>
          </a:prstGeom>
        </p:spPr>
      </p:pic>
      <p:pic>
        <p:nvPicPr>
          <p:cNvPr id="12" name="Picture 11">
            <a:extLst>
              <a:ext uri="{FF2B5EF4-FFF2-40B4-BE49-F238E27FC236}">
                <a16:creationId xmlns:a16="http://schemas.microsoft.com/office/drawing/2014/main" id="{7635D38C-E37F-DA45-A299-9B4BE4A37D17}"/>
              </a:ext>
            </a:extLst>
          </p:cNvPr>
          <p:cNvPicPr>
            <a:picLocks noChangeAspect="1"/>
          </p:cNvPicPr>
          <p:nvPr/>
        </p:nvPicPr>
        <p:blipFill>
          <a:blip r:embed="rId7"/>
          <a:stretch>
            <a:fillRect/>
          </a:stretch>
        </p:blipFill>
        <p:spPr>
          <a:xfrm>
            <a:off x="30681978" y="10734655"/>
            <a:ext cx="5351705" cy="4005072"/>
          </a:xfrm>
          <a:prstGeom prst="rect">
            <a:avLst/>
          </a:prstGeom>
        </p:spPr>
      </p:pic>
      <p:pic>
        <p:nvPicPr>
          <p:cNvPr id="14" name="Picture 13">
            <a:extLst>
              <a:ext uri="{FF2B5EF4-FFF2-40B4-BE49-F238E27FC236}">
                <a16:creationId xmlns:a16="http://schemas.microsoft.com/office/drawing/2014/main" id="{A45AD6A7-6573-A242-831B-71F39C5F4EB6}"/>
              </a:ext>
            </a:extLst>
          </p:cNvPr>
          <p:cNvPicPr>
            <a:picLocks noChangeAspect="1"/>
          </p:cNvPicPr>
          <p:nvPr/>
        </p:nvPicPr>
        <p:blipFill>
          <a:blip r:embed="rId8"/>
          <a:stretch>
            <a:fillRect/>
          </a:stretch>
        </p:blipFill>
        <p:spPr>
          <a:xfrm>
            <a:off x="24977165" y="5894754"/>
            <a:ext cx="5351704" cy="4005072"/>
          </a:xfrm>
          <a:prstGeom prst="rect">
            <a:avLst/>
          </a:prstGeom>
        </p:spPr>
      </p:pic>
      <p:pic>
        <p:nvPicPr>
          <p:cNvPr id="44" name="Picture 43">
            <a:extLst>
              <a:ext uri="{FF2B5EF4-FFF2-40B4-BE49-F238E27FC236}">
                <a16:creationId xmlns:a16="http://schemas.microsoft.com/office/drawing/2014/main" id="{DC7C2C05-3554-5F4C-A9AE-D1F358C5077B}"/>
              </a:ext>
            </a:extLst>
          </p:cNvPr>
          <p:cNvPicPr>
            <a:picLocks noChangeAspect="1"/>
          </p:cNvPicPr>
          <p:nvPr/>
        </p:nvPicPr>
        <p:blipFill>
          <a:blip r:embed="rId9"/>
          <a:stretch>
            <a:fillRect/>
          </a:stretch>
        </p:blipFill>
        <p:spPr>
          <a:xfrm>
            <a:off x="30641549" y="5894755"/>
            <a:ext cx="5494493" cy="4111930"/>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DAE39356-54E8-E94B-824A-DCC7517A823C}"/>
              </a:ext>
            </a:extLst>
          </p:cNvPr>
          <p:cNvPicPr>
            <a:picLocks noChangeAspect="1"/>
          </p:cNvPicPr>
          <p:nvPr/>
        </p:nvPicPr>
        <p:blipFill>
          <a:blip r:embed="rId10"/>
          <a:stretch>
            <a:fillRect/>
          </a:stretch>
        </p:blipFill>
        <p:spPr>
          <a:xfrm>
            <a:off x="14208904" y="17281258"/>
            <a:ext cx="9809150" cy="5814843"/>
          </a:xfrm>
          <a:prstGeom prst="rect">
            <a:avLst/>
          </a:prstGeom>
        </p:spPr>
      </p:pic>
      <p:pic>
        <p:nvPicPr>
          <p:cNvPr id="4" name="Picture 3">
            <a:extLst>
              <a:ext uri="{FF2B5EF4-FFF2-40B4-BE49-F238E27FC236}">
                <a16:creationId xmlns:a16="http://schemas.microsoft.com/office/drawing/2014/main" id="{DCBDB120-2422-284B-812C-83FA3DE3A891}"/>
              </a:ext>
            </a:extLst>
          </p:cNvPr>
          <p:cNvPicPr>
            <a:picLocks noChangeAspect="1"/>
          </p:cNvPicPr>
          <p:nvPr/>
        </p:nvPicPr>
        <p:blipFill>
          <a:blip r:embed="rId11"/>
          <a:stretch>
            <a:fillRect/>
          </a:stretch>
        </p:blipFill>
        <p:spPr>
          <a:xfrm>
            <a:off x="700615" y="18608721"/>
            <a:ext cx="12151474" cy="683071"/>
          </a:xfrm>
          <a:prstGeom prst="rect">
            <a:avLst/>
          </a:prstGeom>
        </p:spPr>
      </p:pic>
      <p:sp>
        <p:nvSpPr>
          <p:cNvPr id="2" name="TextBox 1">
            <a:extLst>
              <a:ext uri="{FF2B5EF4-FFF2-40B4-BE49-F238E27FC236}">
                <a16:creationId xmlns:a16="http://schemas.microsoft.com/office/drawing/2014/main" id="{8FECC634-C73F-B049-ABF8-1E753B52E700}"/>
              </a:ext>
            </a:extLst>
          </p:cNvPr>
          <p:cNvSpPr txBox="1"/>
          <p:nvPr/>
        </p:nvSpPr>
        <p:spPr>
          <a:xfrm>
            <a:off x="33485613" y="26736790"/>
            <a:ext cx="254807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Group ID: 35</a:t>
            </a:r>
          </a:p>
        </p:txBody>
      </p:sp>
    </p:spTree>
    <p:extLst>
      <p:ext uri="{BB962C8B-B14F-4D97-AF65-F5344CB8AC3E}">
        <p14:creationId xmlns:p14="http://schemas.microsoft.com/office/powerpoint/2010/main" val="1693048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632</TotalTime>
  <Words>520</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Libre Baskerville</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陈 东</dc:creator>
  <cp:lastModifiedBy>陈 东</cp:lastModifiedBy>
  <cp:revision>51</cp:revision>
  <cp:lastPrinted>2019-04-26T12:56:55Z</cp:lastPrinted>
  <dcterms:created xsi:type="dcterms:W3CDTF">2019-04-20T20:46:50Z</dcterms:created>
  <dcterms:modified xsi:type="dcterms:W3CDTF">2019-04-26T12:57:02Z</dcterms:modified>
</cp:coreProperties>
</file>