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6" r:id="rId6"/>
    <p:sldId id="268" r:id="rId7"/>
    <p:sldId id="262" r:id="rId8"/>
    <p:sldId id="263" r:id="rId9"/>
    <p:sldId id="264" r:id="rId10"/>
    <p:sldId id="265" r:id="rId11"/>
    <p:sldId id="267" r:id="rId12"/>
    <p:sldId id="260"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2972E-0C5E-4AF4-92E3-A0287E5492AF}" type="datetimeFigureOut">
              <a:rPr lang="en-US" smtClean="0"/>
              <a:t>12/12/2016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40FB03-7ABB-43EC-B5C1-DA722F70254B}" type="slidenum">
              <a:rPr lang="en-US" smtClean="0"/>
              <a:t>‹#›</a:t>
            </a:fld>
            <a:endParaRPr lang="en-US"/>
          </a:p>
        </p:txBody>
      </p:sp>
    </p:spTree>
    <p:extLst>
      <p:ext uri="{BB962C8B-B14F-4D97-AF65-F5344CB8AC3E}">
        <p14:creationId xmlns:p14="http://schemas.microsoft.com/office/powerpoint/2010/main" val="65925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17D34D-A36F-4BE2-B0EC-FF67E9D200D9}" type="datetime1">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AAF8E-83FA-439C-B417-915D9EF6EE56}" type="slidenum">
              <a:rPr lang="en-US" smtClean="0"/>
              <a:t>‹#›</a:t>
            </a:fld>
            <a:endParaRPr lang="en-US"/>
          </a:p>
        </p:txBody>
      </p:sp>
    </p:spTree>
    <p:extLst>
      <p:ext uri="{BB962C8B-B14F-4D97-AF65-F5344CB8AC3E}">
        <p14:creationId xmlns:p14="http://schemas.microsoft.com/office/powerpoint/2010/main" val="79368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80461-83F3-44BE-9B3C-F771E6F4B504}" type="datetime1">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AAF8E-83FA-439C-B417-915D9EF6EE56}" type="slidenum">
              <a:rPr lang="en-US" smtClean="0"/>
              <a:t>‹#›</a:t>
            </a:fld>
            <a:endParaRPr lang="en-US"/>
          </a:p>
        </p:txBody>
      </p:sp>
    </p:spTree>
    <p:extLst>
      <p:ext uri="{BB962C8B-B14F-4D97-AF65-F5344CB8AC3E}">
        <p14:creationId xmlns:p14="http://schemas.microsoft.com/office/powerpoint/2010/main" val="381762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FCE01-3D3E-45E1-8202-D0DE893DB449}" type="datetime1">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AAF8E-83FA-439C-B417-915D9EF6EE56}" type="slidenum">
              <a:rPr lang="en-US" smtClean="0"/>
              <a:t>‹#›</a:t>
            </a:fld>
            <a:endParaRPr lang="en-US"/>
          </a:p>
        </p:txBody>
      </p:sp>
    </p:spTree>
    <p:extLst>
      <p:ext uri="{BB962C8B-B14F-4D97-AF65-F5344CB8AC3E}">
        <p14:creationId xmlns:p14="http://schemas.microsoft.com/office/powerpoint/2010/main" val="272007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3BBAA-A811-46B3-A987-2EB3FC4983CB}" type="datetime1">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AAF8E-83FA-439C-B417-915D9EF6EE56}" type="slidenum">
              <a:rPr lang="en-US" smtClean="0"/>
              <a:t>‹#›</a:t>
            </a:fld>
            <a:endParaRPr lang="en-US"/>
          </a:p>
        </p:txBody>
      </p:sp>
    </p:spTree>
    <p:extLst>
      <p:ext uri="{BB962C8B-B14F-4D97-AF65-F5344CB8AC3E}">
        <p14:creationId xmlns:p14="http://schemas.microsoft.com/office/powerpoint/2010/main" val="994831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B39D61-DBF0-42F0-936D-2F9EC05471B7}" type="datetime1">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AAF8E-83FA-439C-B417-915D9EF6EE56}" type="slidenum">
              <a:rPr lang="en-US" smtClean="0"/>
              <a:t>‹#›</a:t>
            </a:fld>
            <a:endParaRPr lang="en-US"/>
          </a:p>
        </p:txBody>
      </p:sp>
    </p:spTree>
    <p:extLst>
      <p:ext uri="{BB962C8B-B14F-4D97-AF65-F5344CB8AC3E}">
        <p14:creationId xmlns:p14="http://schemas.microsoft.com/office/powerpoint/2010/main" val="2512216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731E8F-052E-4D2F-9B57-B42AC8D41EEA}" type="datetime1">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AAF8E-83FA-439C-B417-915D9EF6EE56}" type="slidenum">
              <a:rPr lang="en-US" smtClean="0"/>
              <a:t>‹#›</a:t>
            </a:fld>
            <a:endParaRPr lang="en-US"/>
          </a:p>
        </p:txBody>
      </p:sp>
    </p:spTree>
    <p:extLst>
      <p:ext uri="{BB962C8B-B14F-4D97-AF65-F5344CB8AC3E}">
        <p14:creationId xmlns:p14="http://schemas.microsoft.com/office/powerpoint/2010/main" val="2928017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E688E4-4D32-41A6-A712-7177C6DC1EE7}" type="datetime1">
              <a:rPr lang="en-US" smtClean="0"/>
              <a:t>12/12/2016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3AAF8E-83FA-439C-B417-915D9EF6EE56}" type="slidenum">
              <a:rPr lang="en-US" smtClean="0"/>
              <a:t>‹#›</a:t>
            </a:fld>
            <a:endParaRPr lang="en-US"/>
          </a:p>
        </p:txBody>
      </p:sp>
    </p:spTree>
    <p:extLst>
      <p:ext uri="{BB962C8B-B14F-4D97-AF65-F5344CB8AC3E}">
        <p14:creationId xmlns:p14="http://schemas.microsoft.com/office/powerpoint/2010/main" val="343113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238EEE-B8E6-4A93-B20A-5DB11439CEF6}" type="datetime1">
              <a:rPr lang="en-US" smtClean="0"/>
              <a:t>12/12/2016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3AAF8E-83FA-439C-B417-915D9EF6EE56}" type="slidenum">
              <a:rPr lang="en-US" smtClean="0"/>
              <a:t>‹#›</a:t>
            </a:fld>
            <a:endParaRPr lang="en-US"/>
          </a:p>
        </p:txBody>
      </p:sp>
    </p:spTree>
    <p:extLst>
      <p:ext uri="{BB962C8B-B14F-4D97-AF65-F5344CB8AC3E}">
        <p14:creationId xmlns:p14="http://schemas.microsoft.com/office/powerpoint/2010/main" val="1151470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5D38C-BAE3-4852-B577-812C369BD2C3}" type="datetime1">
              <a:rPr lang="en-US" smtClean="0"/>
              <a:t>12/12/2016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3AAF8E-83FA-439C-B417-915D9EF6EE56}" type="slidenum">
              <a:rPr lang="en-US" smtClean="0"/>
              <a:t>‹#›</a:t>
            </a:fld>
            <a:endParaRPr lang="en-US"/>
          </a:p>
        </p:txBody>
      </p:sp>
    </p:spTree>
    <p:extLst>
      <p:ext uri="{BB962C8B-B14F-4D97-AF65-F5344CB8AC3E}">
        <p14:creationId xmlns:p14="http://schemas.microsoft.com/office/powerpoint/2010/main" val="3742600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785D63-B3C4-41C8-8452-DC048C326FCE}" type="datetime1">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AAF8E-83FA-439C-B417-915D9EF6EE56}" type="slidenum">
              <a:rPr lang="en-US" smtClean="0"/>
              <a:t>‹#›</a:t>
            </a:fld>
            <a:endParaRPr lang="en-US"/>
          </a:p>
        </p:txBody>
      </p:sp>
    </p:spTree>
    <p:extLst>
      <p:ext uri="{BB962C8B-B14F-4D97-AF65-F5344CB8AC3E}">
        <p14:creationId xmlns:p14="http://schemas.microsoft.com/office/powerpoint/2010/main" val="1144138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B43AE0-D17A-4F9A-A8DC-19635A6FAD55}" type="datetime1">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AAF8E-83FA-439C-B417-915D9EF6EE56}" type="slidenum">
              <a:rPr lang="en-US" smtClean="0"/>
              <a:t>‹#›</a:t>
            </a:fld>
            <a:endParaRPr lang="en-US"/>
          </a:p>
        </p:txBody>
      </p:sp>
    </p:spTree>
    <p:extLst>
      <p:ext uri="{BB962C8B-B14F-4D97-AF65-F5344CB8AC3E}">
        <p14:creationId xmlns:p14="http://schemas.microsoft.com/office/powerpoint/2010/main" val="273298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DEFE94-EE80-4C46-8A03-44893E1E034A}" type="datetime1">
              <a:rPr lang="en-US" smtClean="0"/>
              <a:t>12/12/2016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AAF8E-83FA-439C-B417-915D9EF6EE56}" type="slidenum">
              <a:rPr lang="en-US" smtClean="0"/>
              <a:t>‹#›</a:t>
            </a:fld>
            <a:endParaRPr lang="en-US"/>
          </a:p>
        </p:txBody>
      </p:sp>
    </p:spTree>
    <p:extLst>
      <p:ext uri="{BB962C8B-B14F-4D97-AF65-F5344CB8AC3E}">
        <p14:creationId xmlns:p14="http://schemas.microsoft.com/office/powerpoint/2010/main" val="15879142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atweb.stanford.edu/~jhf/R_RuleFi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9939" y="418978"/>
            <a:ext cx="9144000" cy="2387600"/>
          </a:xfrm>
        </p:spPr>
        <p:txBody>
          <a:bodyPr/>
          <a:lstStyle/>
          <a:p>
            <a:r>
              <a:rPr lang="en-US" dirty="0"/>
              <a:t>MSDA DATA 621 Final project</a:t>
            </a:r>
          </a:p>
        </p:txBody>
      </p:sp>
      <p:sp>
        <p:nvSpPr>
          <p:cNvPr id="3" name="Subtitle 2"/>
          <p:cNvSpPr>
            <a:spLocks noGrp="1"/>
          </p:cNvSpPr>
          <p:nvPr>
            <p:ph type="subTitle" idx="1"/>
          </p:nvPr>
        </p:nvSpPr>
        <p:spPr/>
        <p:txBody>
          <a:bodyPr/>
          <a:lstStyle/>
          <a:p>
            <a:pPr algn="l"/>
            <a:r>
              <a:rPr lang="en-US" dirty="0"/>
              <a:t>Critical Thinking Group -2 </a:t>
            </a:r>
          </a:p>
          <a:p>
            <a:pPr algn="l"/>
            <a:r>
              <a:rPr lang="en-US" dirty="0"/>
              <a:t>Sekhar </a:t>
            </a:r>
            <a:r>
              <a:rPr lang="en-US" dirty="0" err="1"/>
              <a:t>Mekala</a:t>
            </a:r>
            <a:r>
              <a:rPr lang="en-US" dirty="0"/>
              <a:t>, John </a:t>
            </a:r>
            <a:r>
              <a:rPr lang="en-US" dirty="0" err="1"/>
              <a:t>DeBlase</a:t>
            </a:r>
            <a:r>
              <a:rPr lang="en-US" dirty="0"/>
              <a:t> &amp; Sonya Hong</a:t>
            </a:r>
          </a:p>
        </p:txBody>
      </p:sp>
      <p:sp>
        <p:nvSpPr>
          <p:cNvPr id="4" name="Slide Number Placeholder 3"/>
          <p:cNvSpPr>
            <a:spLocks noGrp="1"/>
          </p:cNvSpPr>
          <p:nvPr>
            <p:ph type="sldNum" sz="quarter" idx="12"/>
          </p:nvPr>
        </p:nvSpPr>
        <p:spPr/>
        <p:txBody>
          <a:bodyPr/>
          <a:lstStyle/>
          <a:p>
            <a:fld id="{A93AAF8E-83FA-439C-B417-915D9EF6EE56}" type="slidenum">
              <a:rPr lang="en-US" smtClean="0"/>
              <a:t>1</a:t>
            </a:fld>
            <a:endParaRPr lang="en-US"/>
          </a:p>
        </p:txBody>
      </p:sp>
    </p:spTree>
    <p:extLst>
      <p:ext uri="{BB962C8B-B14F-4D97-AF65-F5344CB8AC3E}">
        <p14:creationId xmlns:p14="http://schemas.microsoft.com/office/powerpoint/2010/main" val="2245358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8700" dirty="0"/>
              <a:t>Q&amp;A</a:t>
            </a:r>
          </a:p>
        </p:txBody>
      </p:sp>
      <p:sp>
        <p:nvSpPr>
          <p:cNvPr id="4" name="Slide Number Placeholder 3"/>
          <p:cNvSpPr>
            <a:spLocks noGrp="1"/>
          </p:cNvSpPr>
          <p:nvPr>
            <p:ph type="sldNum" sz="quarter" idx="12"/>
          </p:nvPr>
        </p:nvSpPr>
        <p:spPr/>
        <p:txBody>
          <a:bodyPr/>
          <a:lstStyle/>
          <a:p>
            <a:fld id="{A93AAF8E-83FA-439C-B417-915D9EF6EE56}" type="slidenum">
              <a:rPr lang="en-US" smtClean="0"/>
              <a:t>10</a:t>
            </a:fld>
            <a:endParaRPr lang="en-US"/>
          </a:p>
        </p:txBody>
      </p:sp>
    </p:spTree>
    <p:extLst>
      <p:ext uri="{BB962C8B-B14F-4D97-AF65-F5344CB8AC3E}">
        <p14:creationId xmlns:p14="http://schemas.microsoft.com/office/powerpoint/2010/main" val="2453428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4800" dirty="0"/>
              <a:t>Additional information</a:t>
            </a:r>
          </a:p>
          <a:p>
            <a:pPr marL="0" indent="0" algn="ctr">
              <a:buNone/>
            </a:pPr>
            <a:endParaRPr lang="en-US" dirty="0"/>
          </a:p>
          <a:p>
            <a:pPr marL="0" indent="0" algn="ctr">
              <a:buNone/>
            </a:pPr>
            <a:endParaRPr lang="en-US" dirty="0"/>
          </a:p>
          <a:p>
            <a:pPr marL="0" indent="0" algn="ctr">
              <a:buNone/>
            </a:pPr>
            <a:r>
              <a:rPr lang="en-US" dirty="0"/>
              <a:t>More information on BRT and Rule Fit follows…</a:t>
            </a:r>
          </a:p>
        </p:txBody>
      </p:sp>
      <p:sp>
        <p:nvSpPr>
          <p:cNvPr id="4" name="Slide Number Placeholder 3"/>
          <p:cNvSpPr>
            <a:spLocks noGrp="1"/>
          </p:cNvSpPr>
          <p:nvPr>
            <p:ph type="sldNum" sz="quarter" idx="12"/>
          </p:nvPr>
        </p:nvSpPr>
        <p:spPr/>
        <p:txBody>
          <a:bodyPr/>
          <a:lstStyle/>
          <a:p>
            <a:fld id="{A93AAF8E-83FA-439C-B417-915D9EF6EE56}" type="slidenum">
              <a:rPr lang="en-US" smtClean="0"/>
              <a:t>11</a:t>
            </a:fld>
            <a:endParaRPr lang="en-US"/>
          </a:p>
        </p:txBody>
      </p:sp>
    </p:spTree>
    <p:extLst>
      <p:ext uri="{BB962C8B-B14F-4D97-AF65-F5344CB8AC3E}">
        <p14:creationId xmlns:p14="http://schemas.microsoft.com/office/powerpoint/2010/main" val="224555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Boosted Regression Trees</a:t>
            </a:r>
          </a:p>
        </p:txBody>
      </p:sp>
      <p:sp>
        <p:nvSpPr>
          <p:cNvPr id="3" name="Content Placeholder 2"/>
          <p:cNvSpPr>
            <a:spLocks noGrp="1"/>
          </p:cNvSpPr>
          <p:nvPr>
            <p:ph idx="1"/>
          </p:nvPr>
        </p:nvSpPr>
        <p:spPr/>
        <p:txBody>
          <a:bodyPr>
            <a:normAutofit/>
          </a:bodyPr>
          <a:lstStyle/>
          <a:p>
            <a:r>
              <a:rPr lang="en-US" dirty="0"/>
              <a:t>Decision trees are constructed iteratively and combined as parameters in a linear regression. </a:t>
            </a:r>
          </a:p>
          <a:p>
            <a:r>
              <a:rPr lang="en-US" dirty="0"/>
              <a:t>A tree in stage N will be fitted on the residuals of the model produced by the previous N-1 trees. </a:t>
            </a:r>
          </a:p>
          <a:p>
            <a:r>
              <a:rPr lang="en-US" dirty="0"/>
              <a:t>The optimal number of trees needed varies, based on the Learning Rate and tree depth (for interactions).</a:t>
            </a:r>
          </a:p>
          <a:p>
            <a:r>
              <a:rPr lang="en-US" dirty="0"/>
              <a:t>The algorithm will give you the list of important variables in the data set, as model output along with the important interactions</a:t>
            </a:r>
          </a:p>
        </p:txBody>
      </p:sp>
      <p:sp>
        <p:nvSpPr>
          <p:cNvPr id="4" name="Slide Number Placeholder 3"/>
          <p:cNvSpPr>
            <a:spLocks noGrp="1"/>
          </p:cNvSpPr>
          <p:nvPr>
            <p:ph type="sldNum" sz="quarter" idx="12"/>
          </p:nvPr>
        </p:nvSpPr>
        <p:spPr/>
        <p:txBody>
          <a:bodyPr/>
          <a:lstStyle/>
          <a:p>
            <a:fld id="{A93AAF8E-83FA-439C-B417-915D9EF6EE56}" type="slidenum">
              <a:rPr lang="en-US" smtClean="0"/>
              <a:t>12</a:t>
            </a:fld>
            <a:endParaRPr lang="en-US"/>
          </a:p>
        </p:txBody>
      </p:sp>
    </p:spTree>
    <p:extLst>
      <p:ext uri="{BB962C8B-B14F-4D97-AF65-F5344CB8AC3E}">
        <p14:creationId xmlns:p14="http://schemas.microsoft.com/office/powerpoint/2010/main" val="2624071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fit method</a:t>
            </a:r>
          </a:p>
        </p:txBody>
      </p:sp>
      <p:sp>
        <p:nvSpPr>
          <p:cNvPr id="3" name="Content Placeholder 2"/>
          <p:cNvSpPr>
            <a:spLocks noGrp="1"/>
          </p:cNvSpPr>
          <p:nvPr>
            <p:ph idx="1"/>
          </p:nvPr>
        </p:nvSpPr>
        <p:spPr/>
        <p:txBody>
          <a:bodyPr>
            <a:normAutofit/>
          </a:bodyPr>
          <a:lstStyle/>
          <a:p>
            <a:r>
              <a:rPr lang="en-US" dirty="0"/>
              <a:t>Also based on decision trees (almost similar to Boosted Regression Trees but with the following differences)</a:t>
            </a:r>
          </a:p>
          <a:p>
            <a:r>
              <a:rPr lang="en-US" dirty="0"/>
              <a:t>The rules are extracted from the final ensemble model, and the rules are fit again using lasso.</a:t>
            </a:r>
          </a:p>
          <a:p>
            <a:r>
              <a:rPr lang="en-US" dirty="0"/>
              <a:t>Most of the unnecessary rules will be nullified.</a:t>
            </a:r>
          </a:p>
          <a:p>
            <a:r>
              <a:rPr lang="en-US" dirty="0"/>
              <a:t>The tree depth is randomly picked using an exponential distribution, and this will average the complexity</a:t>
            </a:r>
          </a:p>
          <a:p>
            <a:r>
              <a:rPr lang="en-US" dirty="0"/>
              <a:t>The algorithm will give you the list of important variables in the data set, as model output along with the important interactions</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A93AAF8E-83FA-439C-B417-915D9EF6EE56}" type="slidenum">
              <a:rPr lang="en-US" smtClean="0"/>
              <a:t>13</a:t>
            </a:fld>
            <a:endParaRPr lang="en-US"/>
          </a:p>
        </p:txBody>
      </p:sp>
    </p:spTree>
    <p:extLst>
      <p:ext uri="{BB962C8B-B14F-4D97-AF65-F5344CB8AC3E}">
        <p14:creationId xmlns:p14="http://schemas.microsoft.com/office/powerpoint/2010/main" val="316940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lnSpcReduction="10000"/>
          </a:bodyPr>
          <a:lstStyle/>
          <a:p>
            <a:r>
              <a:rPr lang="en-US" dirty="0"/>
              <a:t>Data set description</a:t>
            </a:r>
          </a:p>
          <a:p>
            <a:r>
              <a:rPr lang="en-US" dirty="0"/>
              <a:t>Objectives, methodologies and assumptions</a:t>
            </a:r>
          </a:p>
          <a:p>
            <a:r>
              <a:rPr lang="en-US" dirty="0"/>
              <a:t>Boosted Regression Trees</a:t>
            </a:r>
          </a:p>
          <a:p>
            <a:r>
              <a:rPr lang="en-US" dirty="0"/>
              <a:t>Rule fit model</a:t>
            </a:r>
          </a:p>
          <a:p>
            <a:r>
              <a:rPr lang="en-US" dirty="0"/>
              <a:t>Challenges</a:t>
            </a:r>
          </a:p>
          <a:p>
            <a:r>
              <a:rPr lang="en-US" dirty="0"/>
              <a:t>Results</a:t>
            </a:r>
          </a:p>
          <a:p>
            <a:r>
              <a:rPr lang="en-US" dirty="0"/>
              <a:t>Future work</a:t>
            </a:r>
          </a:p>
          <a:p>
            <a:r>
              <a:rPr lang="en-US" dirty="0"/>
              <a:t>Questions</a:t>
            </a:r>
          </a:p>
          <a:p>
            <a:r>
              <a:rPr lang="en-US" dirty="0"/>
              <a:t>Additional information</a:t>
            </a:r>
          </a:p>
          <a:p>
            <a:endParaRPr lang="en-US" dirty="0"/>
          </a:p>
        </p:txBody>
      </p:sp>
      <p:sp>
        <p:nvSpPr>
          <p:cNvPr id="4" name="Slide Number Placeholder 3"/>
          <p:cNvSpPr>
            <a:spLocks noGrp="1"/>
          </p:cNvSpPr>
          <p:nvPr>
            <p:ph type="sldNum" sz="quarter" idx="12"/>
          </p:nvPr>
        </p:nvSpPr>
        <p:spPr/>
        <p:txBody>
          <a:bodyPr/>
          <a:lstStyle/>
          <a:p>
            <a:fld id="{A93AAF8E-83FA-439C-B417-915D9EF6EE56}" type="slidenum">
              <a:rPr lang="en-US" smtClean="0"/>
              <a:t>2</a:t>
            </a:fld>
            <a:endParaRPr lang="en-US"/>
          </a:p>
        </p:txBody>
      </p:sp>
    </p:spTree>
    <p:extLst>
      <p:ext uri="{BB962C8B-B14F-4D97-AF65-F5344CB8AC3E}">
        <p14:creationId xmlns:p14="http://schemas.microsoft.com/office/powerpoint/2010/main" val="2379875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description</a:t>
            </a:r>
          </a:p>
        </p:txBody>
      </p:sp>
      <p:sp>
        <p:nvSpPr>
          <p:cNvPr id="3" name="Content Placeholder 2"/>
          <p:cNvSpPr>
            <a:spLocks noGrp="1"/>
          </p:cNvSpPr>
          <p:nvPr>
            <p:ph idx="1"/>
          </p:nvPr>
        </p:nvSpPr>
        <p:spPr>
          <a:xfrm>
            <a:off x="838200" y="1412386"/>
            <a:ext cx="10515600" cy="4351338"/>
          </a:xfrm>
        </p:spPr>
        <p:txBody>
          <a:bodyPr>
            <a:normAutofit lnSpcReduction="10000"/>
          </a:bodyPr>
          <a:lstStyle/>
          <a:p>
            <a:r>
              <a:rPr lang="en-US" dirty="0"/>
              <a:t>Allstate dataset posted at Kaggle.com</a:t>
            </a:r>
          </a:p>
          <a:p>
            <a:r>
              <a:rPr lang="en-US" dirty="0"/>
              <a:t>Training data set</a:t>
            </a:r>
          </a:p>
          <a:p>
            <a:pPr lvl="1"/>
            <a:r>
              <a:rPr lang="en-US" dirty="0"/>
              <a:t>Rows: </a:t>
            </a:r>
            <a:r>
              <a:rPr lang="en-US" b="1" dirty="0">
                <a:solidFill>
                  <a:schemeClr val="accent5"/>
                </a:solidFill>
              </a:rPr>
              <a:t>188318</a:t>
            </a:r>
            <a:r>
              <a:rPr lang="en-US" dirty="0"/>
              <a:t>, Variables: </a:t>
            </a:r>
            <a:r>
              <a:rPr lang="en-US" b="1" dirty="0">
                <a:solidFill>
                  <a:schemeClr val="accent5"/>
                </a:solidFill>
              </a:rPr>
              <a:t>131</a:t>
            </a:r>
            <a:r>
              <a:rPr lang="en-US" dirty="0"/>
              <a:t> (excluding ID variable) </a:t>
            </a:r>
          </a:p>
          <a:p>
            <a:pPr lvl="2"/>
            <a:r>
              <a:rPr lang="en-US" dirty="0"/>
              <a:t>116 Categorical variables and 14 continuous variables and one Target variable</a:t>
            </a:r>
          </a:p>
          <a:p>
            <a:pPr lvl="2"/>
            <a:r>
              <a:rPr lang="en-US" dirty="0"/>
              <a:t>Most of the categorical variables have less than 5 levels, but some have more than 50 levels, 326 levels being the highest</a:t>
            </a:r>
          </a:p>
          <a:p>
            <a:pPr lvl="1"/>
            <a:r>
              <a:rPr lang="en-US" dirty="0"/>
              <a:t>Size: Approximately </a:t>
            </a:r>
            <a:r>
              <a:rPr lang="en-US" b="1" dirty="0">
                <a:solidFill>
                  <a:schemeClr val="accent5"/>
                </a:solidFill>
              </a:rPr>
              <a:t>70MB </a:t>
            </a:r>
          </a:p>
          <a:p>
            <a:r>
              <a:rPr lang="en-US" dirty="0"/>
              <a:t>Test data set</a:t>
            </a:r>
          </a:p>
          <a:p>
            <a:pPr lvl="1"/>
            <a:r>
              <a:rPr lang="en-US" dirty="0"/>
              <a:t>To predict the Target variable for evaluation by </a:t>
            </a:r>
            <a:r>
              <a:rPr lang="en-US" dirty="0" err="1"/>
              <a:t>Kaggle</a:t>
            </a:r>
            <a:endParaRPr lang="en-US" dirty="0"/>
          </a:p>
          <a:p>
            <a:pPr lvl="1"/>
            <a:r>
              <a:rPr lang="en-US" dirty="0"/>
              <a:t>Rows: </a:t>
            </a:r>
            <a:r>
              <a:rPr lang="en-US" b="1" dirty="0">
                <a:solidFill>
                  <a:srgbClr val="0070C0"/>
                </a:solidFill>
              </a:rPr>
              <a:t>125546</a:t>
            </a:r>
            <a:r>
              <a:rPr lang="en-US" dirty="0"/>
              <a:t>, Variables: </a:t>
            </a:r>
            <a:r>
              <a:rPr lang="en-US" b="1" dirty="0">
                <a:solidFill>
                  <a:schemeClr val="accent5"/>
                </a:solidFill>
              </a:rPr>
              <a:t>131</a:t>
            </a:r>
            <a:r>
              <a:rPr lang="en-US" dirty="0"/>
              <a:t> </a:t>
            </a:r>
          </a:p>
          <a:p>
            <a:pPr lvl="1"/>
            <a:r>
              <a:rPr lang="en-US" dirty="0"/>
              <a:t>Size: Approximately </a:t>
            </a:r>
            <a:r>
              <a:rPr lang="en-US" b="1" dirty="0">
                <a:solidFill>
                  <a:schemeClr val="accent5"/>
                </a:solidFill>
              </a:rPr>
              <a:t>45MB</a:t>
            </a:r>
            <a:r>
              <a:rPr lang="en-US" dirty="0"/>
              <a:t> </a:t>
            </a:r>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A93AAF8E-83FA-439C-B417-915D9EF6EE56}" type="slidenum">
              <a:rPr lang="en-US" smtClean="0"/>
              <a:t>3</a:t>
            </a:fld>
            <a:endParaRPr lang="en-US"/>
          </a:p>
        </p:txBody>
      </p:sp>
    </p:spTree>
    <p:extLst>
      <p:ext uri="{BB962C8B-B14F-4D97-AF65-F5344CB8AC3E}">
        <p14:creationId xmlns:p14="http://schemas.microsoft.com/office/powerpoint/2010/main" val="1255880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methodologies and assumptions</a:t>
            </a:r>
          </a:p>
        </p:txBody>
      </p:sp>
      <p:sp>
        <p:nvSpPr>
          <p:cNvPr id="3" name="Content Placeholder 2"/>
          <p:cNvSpPr>
            <a:spLocks noGrp="1"/>
          </p:cNvSpPr>
          <p:nvPr>
            <p:ph idx="1"/>
          </p:nvPr>
        </p:nvSpPr>
        <p:spPr/>
        <p:txBody>
          <a:bodyPr>
            <a:normAutofit fontScale="77500" lnSpcReduction="20000"/>
          </a:bodyPr>
          <a:lstStyle/>
          <a:p>
            <a:r>
              <a:rPr lang="en-US" dirty="0"/>
              <a:t>Objectives:</a:t>
            </a:r>
          </a:p>
          <a:p>
            <a:pPr lvl="1"/>
            <a:r>
              <a:rPr lang="en-US" dirty="0"/>
              <a:t>To accurately predict the target variable (</a:t>
            </a:r>
            <a:r>
              <a:rPr lang="en-US" i="1" dirty="0"/>
              <a:t>loss</a:t>
            </a:r>
            <a:r>
              <a:rPr lang="en-US" dirty="0"/>
              <a:t>). </a:t>
            </a:r>
          </a:p>
          <a:p>
            <a:pPr lvl="1"/>
            <a:r>
              <a:rPr lang="en-US" dirty="0"/>
              <a:t>Identify the significant variables that are related to the target variable</a:t>
            </a:r>
          </a:p>
          <a:p>
            <a:pPr lvl="1"/>
            <a:r>
              <a:rPr lang="en-US" dirty="0"/>
              <a:t>Select the algorithm that has the minimal Cross Validation error in a reasonable runtime of the algorithms</a:t>
            </a:r>
          </a:p>
          <a:p>
            <a:r>
              <a:rPr lang="en-US" dirty="0"/>
              <a:t>Methodologies (Ensemble methods):</a:t>
            </a:r>
          </a:p>
          <a:p>
            <a:pPr lvl="1"/>
            <a:r>
              <a:rPr lang="en-US" dirty="0"/>
              <a:t>Boosted Regression Trees or BRT [1]</a:t>
            </a:r>
          </a:p>
          <a:p>
            <a:pPr lvl="1"/>
            <a:r>
              <a:rPr lang="en-US" dirty="0"/>
              <a:t>Rule Fit ensembles [2]</a:t>
            </a:r>
          </a:p>
          <a:p>
            <a:r>
              <a:rPr lang="en-US" dirty="0"/>
              <a:t>Assumptions:</a:t>
            </a:r>
          </a:p>
          <a:p>
            <a:pPr lvl="1"/>
            <a:r>
              <a:rPr lang="en-US" dirty="0"/>
              <a:t>Given that the data set has many categorical variables, with many levels, we assumed that a linear model is not suitable for this data set (since addition of dummy variables to handle all categorical variables would introduce additional 1026 variables) making the data set more complex</a:t>
            </a:r>
          </a:p>
          <a:p>
            <a:pPr marL="0" indent="0">
              <a:buNone/>
            </a:pPr>
            <a:r>
              <a:rPr lang="en-US" sz="1600" dirty="0"/>
              <a:t>[1] J. </a:t>
            </a:r>
            <a:r>
              <a:rPr lang="en-US" sz="1600" dirty="0" err="1"/>
              <a:t>Elith</a:t>
            </a:r>
            <a:r>
              <a:rPr lang="en-US" sz="1600" dirty="0"/>
              <a:t>, J. R. </a:t>
            </a:r>
            <a:r>
              <a:rPr lang="en-US" sz="1600" dirty="0" err="1"/>
              <a:t>Leathwick</a:t>
            </a:r>
            <a:r>
              <a:rPr lang="en-US" sz="1600" dirty="0"/>
              <a:t>, and T. Hastie (2008), </a:t>
            </a:r>
            <a:r>
              <a:rPr lang="en-US" sz="1600" i="1" dirty="0"/>
              <a:t>A working guide to boosted regression trees</a:t>
            </a:r>
            <a:r>
              <a:rPr lang="en-US" sz="1600" dirty="0"/>
              <a:t>, Journal of Animal Ecology</a:t>
            </a:r>
            <a:r>
              <a:rPr lang="en-US" dirty="0"/>
              <a:t> </a:t>
            </a:r>
          </a:p>
          <a:p>
            <a:pPr marL="0" indent="0">
              <a:buNone/>
            </a:pPr>
            <a:r>
              <a:rPr lang="en-US" sz="1500" dirty="0"/>
              <a:t>[2] Jerome H. Friedman and Bogdan E. </a:t>
            </a:r>
            <a:r>
              <a:rPr lang="en-US" sz="1500" dirty="0" err="1"/>
              <a:t>Popescu</a:t>
            </a:r>
            <a:r>
              <a:rPr lang="en-US" sz="1500" dirty="0"/>
              <a:t> (2005), </a:t>
            </a:r>
            <a:r>
              <a:rPr lang="en-US" sz="1500" i="1" dirty="0"/>
              <a:t>Predictive Learning via Rule Ensembles</a:t>
            </a:r>
            <a:r>
              <a:rPr lang="en-US" sz="1500" dirty="0"/>
              <a:t>, Stanford University, Department of Statistics. Technical report</a:t>
            </a:r>
          </a:p>
          <a:p>
            <a:pPr marL="0" indent="0">
              <a:buNone/>
            </a:pPr>
            <a:endParaRPr lang="en-US" dirty="0"/>
          </a:p>
          <a:p>
            <a:endParaRPr lang="en-US" dirty="0"/>
          </a:p>
          <a:p>
            <a:pPr lvl="1"/>
            <a:endParaRPr lang="en-US" dirty="0"/>
          </a:p>
        </p:txBody>
      </p:sp>
      <p:sp>
        <p:nvSpPr>
          <p:cNvPr id="4" name="Slide Number Placeholder 3"/>
          <p:cNvSpPr>
            <a:spLocks noGrp="1"/>
          </p:cNvSpPr>
          <p:nvPr>
            <p:ph type="sldNum" sz="quarter" idx="12"/>
          </p:nvPr>
        </p:nvSpPr>
        <p:spPr/>
        <p:txBody>
          <a:bodyPr/>
          <a:lstStyle/>
          <a:p>
            <a:fld id="{A93AAF8E-83FA-439C-B417-915D9EF6EE56}" type="slidenum">
              <a:rPr lang="en-US" smtClean="0"/>
              <a:t>4</a:t>
            </a:fld>
            <a:endParaRPr lang="en-US"/>
          </a:p>
        </p:txBody>
      </p:sp>
    </p:spTree>
    <p:extLst>
      <p:ext uri="{BB962C8B-B14F-4D97-AF65-F5344CB8AC3E}">
        <p14:creationId xmlns:p14="http://schemas.microsoft.com/office/powerpoint/2010/main" val="230363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Boosted Regression Trees (BRT)</a:t>
            </a:r>
          </a:p>
        </p:txBody>
      </p:sp>
      <p:sp>
        <p:nvSpPr>
          <p:cNvPr id="3" name="Content Placeholder 2"/>
          <p:cNvSpPr>
            <a:spLocks noGrp="1"/>
          </p:cNvSpPr>
          <p:nvPr>
            <p:ph idx="1"/>
          </p:nvPr>
        </p:nvSpPr>
        <p:spPr>
          <a:xfrm>
            <a:off x="838200" y="1825625"/>
            <a:ext cx="6450623" cy="4351338"/>
          </a:xfrm>
        </p:spPr>
        <p:txBody>
          <a:bodyPr>
            <a:normAutofit fontScale="92500" lnSpcReduction="20000"/>
          </a:bodyPr>
          <a:lstStyle/>
          <a:p>
            <a:r>
              <a:rPr lang="en-US" dirty="0"/>
              <a:t>The </a:t>
            </a:r>
            <a:r>
              <a:rPr lang="en-US" i="1" dirty="0" err="1"/>
              <a:t>gbm</a:t>
            </a:r>
            <a:r>
              <a:rPr lang="en-US" i="1" dirty="0"/>
              <a:t> </a:t>
            </a:r>
            <a:r>
              <a:rPr lang="en-US" dirty="0"/>
              <a:t>package of R was used to fit the BRT model.</a:t>
            </a:r>
          </a:p>
          <a:p>
            <a:r>
              <a:rPr lang="en-US" dirty="0"/>
              <a:t>The time to build BRT model on the complete training data set was taking 3 hours. </a:t>
            </a:r>
          </a:p>
          <a:p>
            <a:r>
              <a:rPr lang="en-US" dirty="0"/>
              <a:t>We randomly selected 30K observations and built BRT model and has chosen the optimal parameters (</a:t>
            </a:r>
            <a:r>
              <a:rPr lang="en-US" i="1" dirty="0"/>
              <a:t>learning rate=0.01 </a:t>
            </a:r>
            <a:r>
              <a:rPr lang="en-US" dirty="0"/>
              <a:t>and </a:t>
            </a:r>
            <a:r>
              <a:rPr lang="en-US" i="1" dirty="0"/>
              <a:t>Tree complexity=5</a:t>
            </a:r>
            <a:r>
              <a:rPr lang="en-US" dirty="0"/>
              <a:t>)</a:t>
            </a:r>
          </a:p>
          <a:p>
            <a:r>
              <a:rPr lang="en-US" dirty="0"/>
              <a:t>Identified 60 variables as the important variables in the data set</a:t>
            </a:r>
          </a:p>
          <a:p>
            <a:endParaRPr lang="en-US" sz="1600" i="1" dirty="0"/>
          </a:p>
          <a:p>
            <a:r>
              <a:rPr lang="en-US" sz="1600" i="1" dirty="0"/>
              <a:t>More information on BRT can be found in the additional information section</a:t>
            </a:r>
          </a:p>
          <a:p>
            <a:endParaRPr lang="en-US" dirty="0"/>
          </a:p>
        </p:txBody>
      </p:sp>
      <p:sp>
        <p:nvSpPr>
          <p:cNvPr id="4" name="Slide Number Placeholder 3"/>
          <p:cNvSpPr>
            <a:spLocks noGrp="1"/>
          </p:cNvSpPr>
          <p:nvPr>
            <p:ph type="sldNum" sz="quarter" idx="12"/>
          </p:nvPr>
        </p:nvSpPr>
        <p:spPr/>
        <p:txBody>
          <a:bodyPr/>
          <a:lstStyle/>
          <a:p>
            <a:fld id="{A93AAF8E-83FA-439C-B417-915D9EF6EE56}" type="slidenum">
              <a:rPr lang="en-US" smtClean="0"/>
              <a:t>5</a:t>
            </a:fld>
            <a:endParaRPr lang="en-US"/>
          </a:p>
        </p:txBody>
      </p:sp>
      <p:pic>
        <p:nvPicPr>
          <p:cNvPr id="5" name="Picture 4"/>
          <p:cNvPicPr>
            <a:picLocks noChangeAspect="1"/>
          </p:cNvPicPr>
          <p:nvPr/>
        </p:nvPicPr>
        <p:blipFill>
          <a:blip r:embed="rId2"/>
          <a:stretch>
            <a:fillRect/>
          </a:stretch>
        </p:blipFill>
        <p:spPr>
          <a:xfrm>
            <a:off x="7424737" y="1546652"/>
            <a:ext cx="4767263" cy="4362720"/>
          </a:xfrm>
          <a:prstGeom prst="rect">
            <a:avLst/>
          </a:prstGeom>
        </p:spPr>
      </p:pic>
    </p:spTree>
    <p:extLst>
      <p:ext uri="{BB962C8B-B14F-4D97-AF65-F5344CB8AC3E}">
        <p14:creationId xmlns:p14="http://schemas.microsoft.com/office/powerpoint/2010/main" val="3695033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fit</a:t>
            </a:r>
          </a:p>
        </p:txBody>
      </p:sp>
      <p:sp>
        <p:nvSpPr>
          <p:cNvPr id="3" name="Content Placeholder 2"/>
          <p:cNvSpPr>
            <a:spLocks noGrp="1"/>
          </p:cNvSpPr>
          <p:nvPr>
            <p:ph idx="1"/>
          </p:nvPr>
        </p:nvSpPr>
        <p:spPr/>
        <p:txBody>
          <a:bodyPr>
            <a:normAutofit lnSpcReduction="10000"/>
          </a:bodyPr>
          <a:lstStyle/>
          <a:p>
            <a:r>
              <a:rPr lang="en-US" dirty="0"/>
              <a:t>Used the </a:t>
            </a:r>
            <a:r>
              <a:rPr lang="en-US" dirty="0" err="1"/>
              <a:t>RuleFit</a:t>
            </a:r>
            <a:r>
              <a:rPr lang="en-US" dirty="0"/>
              <a:t> software (</a:t>
            </a:r>
            <a:r>
              <a:rPr lang="en-US" dirty="0">
                <a:hlinkClick r:id="rId2"/>
              </a:rPr>
              <a:t>http://statweb.stanford.edu/~jhf/R_RuleFit.html</a:t>
            </a:r>
            <a:r>
              <a:rPr lang="en-US" dirty="0"/>
              <a:t>) to fit the model</a:t>
            </a:r>
          </a:p>
          <a:p>
            <a:r>
              <a:rPr lang="en-US" dirty="0"/>
              <a:t>Identified 30 variables as the most important variables</a:t>
            </a:r>
          </a:p>
          <a:p>
            <a:r>
              <a:rPr lang="en-US" dirty="0"/>
              <a:t>The cross validation error and the run time are significantly greater than the BRT</a:t>
            </a:r>
          </a:p>
          <a:p>
            <a:r>
              <a:rPr lang="en-US" dirty="0"/>
              <a:t>Used the average interactions as 2, resample proportion as 0.6, and restricted the maximum rules to 500</a:t>
            </a:r>
          </a:p>
          <a:p>
            <a:r>
              <a:rPr lang="en-US" dirty="0"/>
              <a:t>On 30K sample, the algorithm ran for 2 hours, and on the whole training data for 6 hours</a:t>
            </a:r>
          </a:p>
          <a:p>
            <a:endParaRPr lang="en-US" sz="1600" i="1" dirty="0"/>
          </a:p>
          <a:p>
            <a:r>
              <a:rPr lang="en-US" sz="1600" i="1" dirty="0"/>
              <a:t>More information on Rule fit can be found in the additional information section</a:t>
            </a:r>
          </a:p>
          <a:p>
            <a:endParaRPr lang="en-US" dirty="0"/>
          </a:p>
        </p:txBody>
      </p:sp>
      <p:sp>
        <p:nvSpPr>
          <p:cNvPr id="4" name="Slide Number Placeholder 3"/>
          <p:cNvSpPr>
            <a:spLocks noGrp="1"/>
          </p:cNvSpPr>
          <p:nvPr>
            <p:ph type="sldNum" sz="quarter" idx="12"/>
          </p:nvPr>
        </p:nvSpPr>
        <p:spPr/>
        <p:txBody>
          <a:bodyPr/>
          <a:lstStyle/>
          <a:p>
            <a:fld id="{A93AAF8E-83FA-439C-B417-915D9EF6EE56}" type="slidenum">
              <a:rPr lang="en-US" smtClean="0"/>
              <a:t>6</a:t>
            </a:fld>
            <a:endParaRPr lang="en-US"/>
          </a:p>
        </p:txBody>
      </p:sp>
    </p:spTree>
    <p:extLst>
      <p:ext uri="{BB962C8B-B14F-4D97-AF65-F5344CB8AC3E}">
        <p14:creationId xmlns:p14="http://schemas.microsoft.com/office/powerpoint/2010/main" val="124594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normAutofit lnSpcReduction="10000"/>
          </a:bodyPr>
          <a:lstStyle/>
          <a:p>
            <a:r>
              <a:rPr lang="en-US" dirty="0"/>
              <a:t>The BRT algorithm has ran for 2 to 4 hours based on the tree depth and learning rate</a:t>
            </a:r>
          </a:p>
          <a:p>
            <a:r>
              <a:rPr lang="en-US" dirty="0"/>
              <a:t>The Rule Fit algorithm has run for 6 hours</a:t>
            </a:r>
          </a:p>
          <a:p>
            <a:r>
              <a:rPr lang="en-US" dirty="0"/>
              <a:t>Other tree based method - the Random Forest algorithm has never produced any model even after running the model for 24 hours</a:t>
            </a:r>
          </a:p>
          <a:p>
            <a:r>
              <a:rPr lang="en-US" dirty="0"/>
              <a:t>The Random Forest package of R cannot accept more than 51 levels in the categorical variables. </a:t>
            </a:r>
          </a:p>
          <a:p>
            <a:r>
              <a:rPr lang="en-US" dirty="0"/>
              <a:t>We avoided using Random Forest algorithm </a:t>
            </a:r>
          </a:p>
          <a:p>
            <a:r>
              <a:rPr lang="en-US" dirty="0"/>
              <a:t>The Rule Fit CV process has ran for 6 hours</a:t>
            </a:r>
          </a:p>
          <a:p>
            <a:r>
              <a:rPr lang="en-US" dirty="0"/>
              <a:t>The Rule Fit process ran for 2 hours on a sample size of 30000</a:t>
            </a:r>
          </a:p>
        </p:txBody>
      </p:sp>
      <p:sp>
        <p:nvSpPr>
          <p:cNvPr id="4" name="Slide Number Placeholder 3"/>
          <p:cNvSpPr>
            <a:spLocks noGrp="1"/>
          </p:cNvSpPr>
          <p:nvPr>
            <p:ph type="sldNum" sz="quarter" idx="12"/>
          </p:nvPr>
        </p:nvSpPr>
        <p:spPr/>
        <p:txBody>
          <a:bodyPr/>
          <a:lstStyle/>
          <a:p>
            <a:fld id="{A93AAF8E-83FA-439C-B417-915D9EF6EE56}" type="slidenum">
              <a:rPr lang="en-US" smtClean="0"/>
              <a:t>7</a:t>
            </a:fld>
            <a:endParaRPr lang="en-US"/>
          </a:p>
        </p:txBody>
      </p:sp>
    </p:spTree>
    <p:extLst>
      <p:ext uri="{BB962C8B-B14F-4D97-AF65-F5344CB8AC3E}">
        <p14:creationId xmlns:p14="http://schemas.microsoft.com/office/powerpoint/2010/main" val="653107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5235849"/>
              </p:ext>
            </p:extLst>
          </p:nvPr>
        </p:nvGraphicFramePr>
        <p:xfrm>
          <a:off x="838200" y="1825625"/>
          <a:ext cx="10515600" cy="16560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85887339"/>
                    </a:ext>
                  </a:extLst>
                </a:gridCol>
                <a:gridCol w="2628900">
                  <a:extLst>
                    <a:ext uri="{9D8B030D-6E8A-4147-A177-3AD203B41FA5}">
                      <a16:colId xmlns:a16="http://schemas.microsoft.com/office/drawing/2014/main" val="1681440275"/>
                    </a:ext>
                  </a:extLst>
                </a:gridCol>
                <a:gridCol w="2628900">
                  <a:extLst>
                    <a:ext uri="{9D8B030D-6E8A-4147-A177-3AD203B41FA5}">
                      <a16:colId xmlns:a16="http://schemas.microsoft.com/office/drawing/2014/main" val="2972168761"/>
                    </a:ext>
                  </a:extLst>
                </a:gridCol>
                <a:gridCol w="2628900">
                  <a:extLst>
                    <a:ext uri="{9D8B030D-6E8A-4147-A177-3AD203B41FA5}">
                      <a16:colId xmlns:a16="http://schemas.microsoft.com/office/drawing/2014/main" val="2210914586"/>
                    </a:ext>
                  </a:extLst>
                </a:gridCol>
              </a:tblGrid>
              <a:tr h="370840">
                <a:tc>
                  <a:txBody>
                    <a:bodyPr/>
                    <a:lstStyle/>
                    <a:p>
                      <a:pPr algn="ctr"/>
                      <a:r>
                        <a:rPr lang="en-US" dirty="0"/>
                        <a:t>Method</a:t>
                      </a:r>
                    </a:p>
                  </a:txBody>
                  <a:tcPr/>
                </a:tc>
                <a:tc>
                  <a:txBody>
                    <a:bodyPr/>
                    <a:lstStyle/>
                    <a:p>
                      <a:pPr algn="ctr"/>
                      <a:r>
                        <a:rPr lang="en-US" dirty="0"/>
                        <a:t>5 fold Cross Validation Score</a:t>
                      </a:r>
                    </a:p>
                    <a:p>
                      <a:pPr algn="ctr"/>
                      <a:r>
                        <a:rPr lang="en-US" dirty="0"/>
                        <a:t>(Mean Squared Error)</a:t>
                      </a:r>
                    </a:p>
                  </a:txBody>
                  <a:tcPr/>
                </a:tc>
                <a:tc>
                  <a:txBody>
                    <a:bodyPr/>
                    <a:lstStyle/>
                    <a:p>
                      <a:pPr algn="ctr"/>
                      <a:r>
                        <a:rPr lang="en-US" dirty="0"/>
                        <a:t>Run time</a:t>
                      </a:r>
                    </a:p>
                  </a:txBody>
                  <a:tcPr/>
                </a:tc>
                <a:tc>
                  <a:txBody>
                    <a:bodyPr/>
                    <a:lstStyle/>
                    <a:p>
                      <a:pPr algn="ctr"/>
                      <a:r>
                        <a:rPr lang="en-US" dirty="0" err="1"/>
                        <a:t>Kaggle</a:t>
                      </a:r>
                      <a:r>
                        <a:rPr lang="en-US" dirty="0"/>
                        <a:t> Score (Mean Absolute</a:t>
                      </a:r>
                      <a:r>
                        <a:rPr lang="en-US" baseline="0" dirty="0"/>
                        <a:t> Error)</a:t>
                      </a:r>
                      <a:endParaRPr lang="en-US" dirty="0"/>
                    </a:p>
                  </a:txBody>
                  <a:tcPr/>
                </a:tc>
                <a:extLst>
                  <a:ext uri="{0D108BD9-81ED-4DB2-BD59-A6C34878D82A}">
                    <a16:rowId xmlns:a16="http://schemas.microsoft.com/office/drawing/2014/main" val="845719203"/>
                  </a:ext>
                </a:extLst>
              </a:tr>
              <a:tr h="370840">
                <a:tc>
                  <a:txBody>
                    <a:bodyPr/>
                    <a:lstStyle/>
                    <a:p>
                      <a:pPr algn="ctr"/>
                      <a:r>
                        <a:rPr lang="en-US" dirty="0"/>
                        <a:t>Boosted Tree regression</a:t>
                      </a:r>
                    </a:p>
                  </a:txBody>
                  <a:tcPr/>
                </a:tc>
                <a:tc>
                  <a:txBody>
                    <a:bodyPr/>
                    <a:lstStyle/>
                    <a:p>
                      <a:pPr algn="ctr"/>
                      <a:r>
                        <a:rPr lang="en-US" sz="1800" b="0" i="0" u="none" strike="noStrike" kern="1200" baseline="0" dirty="0">
                          <a:solidFill>
                            <a:schemeClr val="dk1"/>
                          </a:solidFill>
                          <a:latin typeface="+mn-lt"/>
                          <a:ea typeface="+mn-ea"/>
                          <a:cs typeface="+mn-cs"/>
                        </a:rPr>
                        <a:t>3960867</a:t>
                      </a:r>
                      <a:endParaRPr lang="en-US" dirty="0"/>
                    </a:p>
                  </a:txBody>
                  <a:tcPr/>
                </a:tc>
                <a:tc>
                  <a:txBody>
                    <a:bodyPr/>
                    <a:lstStyle/>
                    <a:p>
                      <a:pPr algn="ctr"/>
                      <a:r>
                        <a:rPr lang="en-US" dirty="0"/>
                        <a:t>3 hours appx</a:t>
                      </a:r>
                    </a:p>
                  </a:txBody>
                  <a:tcPr/>
                </a:tc>
                <a:tc>
                  <a:txBody>
                    <a:bodyPr/>
                    <a:lstStyle/>
                    <a:p>
                      <a:pPr algn="ctr"/>
                      <a:r>
                        <a:rPr lang="en-US" dirty="0"/>
                        <a:t>1209</a:t>
                      </a:r>
                    </a:p>
                  </a:txBody>
                  <a:tcPr/>
                </a:tc>
                <a:extLst>
                  <a:ext uri="{0D108BD9-81ED-4DB2-BD59-A6C34878D82A}">
                    <a16:rowId xmlns:a16="http://schemas.microsoft.com/office/drawing/2014/main" val="372326143"/>
                  </a:ext>
                </a:extLst>
              </a:tr>
              <a:tr h="370840">
                <a:tc>
                  <a:txBody>
                    <a:bodyPr/>
                    <a:lstStyle/>
                    <a:p>
                      <a:pPr algn="ctr"/>
                      <a:r>
                        <a:rPr lang="en-US" dirty="0"/>
                        <a:t>Rule Fit</a:t>
                      </a:r>
                    </a:p>
                  </a:txBody>
                  <a:tcPr/>
                </a:tc>
                <a:tc>
                  <a:txBody>
                    <a:bodyPr/>
                    <a:lstStyle/>
                    <a:p>
                      <a:pPr algn="ctr"/>
                      <a:r>
                        <a:rPr lang="en-US" sz="1800" b="0" i="0" u="none" strike="noStrike" kern="1200" baseline="0" dirty="0">
                          <a:solidFill>
                            <a:schemeClr val="dk1"/>
                          </a:solidFill>
                          <a:latin typeface="+mn-lt"/>
                          <a:ea typeface="+mn-ea"/>
                          <a:cs typeface="+mn-cs"/>
                        </a:rPr>
                        <a:t>4328873</a:t>
                      </a:r>
                      <a:endParaRPr lang="en-US" dirty="0"/>
                    </a:p>
                  </a:txBody>
                  <a:tcPr/>
                </a:tc>
                <a:tc>
                  <a:txBody>
                    <a:bodyPr/>
                    <a:lstStyle/>
                    <a:p>
                      <a:pPr algn="ctr"/>
                      <a:r>
                        <a:rPr lang="en-US" dirty="0"/>
                        <a:t>6 hours appx</a:t>
                      </a:r>
                    </a:p>
                  </a:txBody>
                  <a:tcPr/>
                </a:tc>
                <a:tc>
                  <a:txBody>
                    <a:bodyPr/>
                    <a:lstStyle/>
                    <a:p>
                      <a:pPr algn="ctr"/>
                      <a:r>
                        <a:rPr lang="en-US" dirty="0"/>
                        <a:t>3860</a:t>
                      </a:r>
                    </a:p>
                  </a:txBody>
                  <a:tcPr/>
                </a:tc>
                <a:extLst>
                  <a:ext uri="{0D108BD9-81ED-4DB2-BD59-A6C34878D82A}">
                    <a16:rowId xmlns:a16="http://schemas.microsoft.com/office/drawing/2014/main" val="4224631487"/>
                  </a:ext>
                </a:extLst>
              </a:tr>
            </a:tbl>
          </a:graphicData>
        </a:graphic>
      </p:graphicFrame>
      <p:sp>
        <p:nvSpPr>
          <p:cNvPr id="3" name="TextBox 2"/>
          <p:cNvSpPr txBox="1"/>
          <p:nvPr/>
        </p:nvSpPr>
        <p:spPr>
          <a:xfrm>
            <a:off x="838200" y="3754315"/>
            <a:ext cx="105156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18 out of top 20 variables identified by BRT and Rule fit matched, although their ranks were different.</a:t>
            </a:r>
          </a:p>
          <a:p>
            <a:pPr marL="285750" indent="-285750">
              <a:buFont typeface="Arial" panose="020B0604020202020204" pitchFamily="34" charset="0"/>
              <a:buChar char="•"/>
            </a:pPr>
            <a:r>
              <a:rPr lang="en-US" dirty="0"/>
              <a:t>BRT method found cat80 as the most important variable, while Rule fit found cat116 as the most important variable. </a:t>
            </a:r>
          </a:p>
          <a:p>
            <a:pPr marL="285750" indent="-285750">
              <a:buFont typeface="Arial" panose="020B0604020202020204" pitchFamily="34" charset="0"/>
              <a:buChar char="•"/>
            </a:pPr>
            <a:r>
              <a:rPr lang="en-US" dirty="0"/>
              <a:t>We selected the BRT as the best algorithm to fit the training data, based on the CV error and run-time</a:t>
            </a:r>
          </a:p>
          <a:p>
            <a:pPr marL="285750" indent="-285750">
              <a:buFont typeface="Arial" panose="020B0604020202020204" pitchFamily="34" charset="0"/>
              <a:buChar char="•"/>
            </a:pPr>
            <a:endParaRPr lang="en-US" dirty="0"/>
          </a:p>
        </p:txBody>
      </p:sp>
      <p:sp>
        <p:nvSpPr>
          <p:cNvPr id="5" name="Slide Number Placeholder 4"/>
          <p:cNvSpPr>
            <a:spLocks noGrp="1"/>
          </p:cNvSpPr>
          <p:nvPr>
            <p:ph type="sldNum" sz="quarter" idx="12"/>
          </p:nvPr>
        </p:nvSpPr>
        <p:spPr/>
        <p:txBody>
          <a:bodyPr/>
          <a:lstStyle/>
          <a:p>
            <a:fld id="{A93AAF8E-83FA-439C-B417-915D9EF6EE56}" type="slidenum">
              <a:rPr lang="en-US" smtClean="0"/>
              <a:t>8</a:t>
            </a:fld>
            <a:endParaRPr lang="en-US"/>
          </a:p>
        </p:txBody>
      </p:sp>
    </p:spTree>
    <p:extLst>
      <p:ext uri="{BB962C8B-B14F-4D97-AF65-F5344CB8AC3E}">
        <p14:creationId xmlns:p14="http://schemas.microsoft.com/office/powerpoint/2010/main" val="3382861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Use AWS to train models and evaluate the Rule Fit performance for various parameters (average tree depth, sample size, maximum number of rules, learning rate)</a:t>
            </a:r>
          </a:p>
          <a:p>
            <a:r>
              <a:rPr lang="en-US" dirty="0"/>
              <a:t>Fit a linear model, perform mixed variable selection method, and compare if we obtain the same variables as identified in the Rule fit and BRT methods. Obtain the CV error of the linear model</a:t>
            </a:r>
          </a:p>
          <a:p>
            <a:r>
              <a:rPr lang="en-US" dirty="0"/>
              <a:t>Use </a:t>
            </a:r>
            <a:r>
              <a:rPr lang="en-US" dirty="0" err="1"/>
              <a:t>xgboost</a:t>
            </a:r>
            <a:r>
              <a:rPr lang="en-US" dirty="0"/>
              <a:t> to train the model and compare the performance with Rule fit and BRT</a:t>
            </a:r>
          </a:p>
          <a:p>
            <a:endParaRPr lang="en-US" dirty="0"/>
          </a:p>
        </p:txBody>
      </p:sp>
      <p:sp>
        <p:nvSpPr>
          <p:cNvPr id="4" name="Slide Number Placeholder 3"/>
          <p:cNvSpPr>
            <a:spLocks noGrp="1"/>
          </p:cNvSpPr>
          <p:nvPr>
            <p:ph type="sldNum" sz="quarter" idx="12"/>
          </p:nvPr>
        </p:nvSpPr>
        <p:spPr/>
        <p:txBody>
          <a:bodyPr/>
          <a:lstStyle/>
          <a:p>
            <a:fld id="{A93AAF8E-83FA-439C-B417-915D9EF6EE56}" type="slidenum">
              <a:rPr lang="en-US" smtClean="0"/>
              <a:t>9</a:t>
            </a:fld>
            <a:endParaRPr lang="en-US"/>
          </a:p>
        </p:txBody>
      </p:sp>
    </p:spTree>
    <p:extLst>
      <p:ext uri="{BB962C8B-B14F-4D97-AF65-F5344CB8AC3E}">
        <p14:creationId xmlns:p14="http://schemas.microsoft.com/office/powerpoint/2010/main" val="30449033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TotalTime>
  <Words>947</Words>
  <Application>Microsoft Office PowerPoint</Application>
  <PresentationFormat>Widescreen</PresentationFormat>
  <Paragraphs>111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MSDA DATA 621 Final project</vt:lpstr>
      <vt:lpstr>Agenda</vt:lpstr>
      <vt:lpstr>Dataset description</vt:lpstr>
      <vt:lpstr>Objectives, methodologies and assumptions</vt:lpstr>
      <vt:lpstr>Boosted Regression Trees (BRT)</vt:lpstr>
      <vt:lpstr>Rule fit</vt:lpstr>
      <vt:lpstr>Challenges</vt:lpstr>
      <vt:lpstr>Results</vt:lpstr>
      <vt:lpstr>Future Work</vt:lpstr>
      <vt:lpstr>PowerPoint Presentation</vt:lpstr>
      <vt:lpstr>PowerPoint Presentation</vt:lpstr>
      <vt:lpstr>Boosted Regression Trees</vt:lpstr>
      <vt:lpstr>Rule fit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MSDA DATA 621 Final project</dc:title>
  <dc:creator>Sekhar</dc:creator>
  <cp:lastModifiedBy>Sekhar</cp:lastModifiedBy>
  <cp:revision>18</cp:revision>
  <dcterms:created xsi:type="dcterms:W3CDTF">2016-12-12T02:45:17Z</dcterms:created>
  <dcterms:modified xsi:type="dcterms:W3CDTF">2016-12-13T04:16:28Z</dcterms:modified>
</cp:coreProperties>
</file>