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handoutMasterIdLst>
    <p:handoutMasterId r:id="rId32"/>
  </p:handoutMasterIdLst>
  <p:sldIdLst>
    <p:sldId id="407" r:id="rId5"/>
    <p:sldId id="411" r:id="rId6"/>
    <p:sldId id="408" r:id="rId7"/>
    <p:sldId id="436" r:id="rId8"/>
    <p:sldId id="415" r:id="rId9"/>
    <p:sldId id="412" r:id="rId10"/>
    <p:sldId id="416" r:id="rId11"/>
    <p:sldId id="413" r:id="rId12"/>
    <p:sldId id="417" r:id="rId13"/>
    <p:sldId id="414" r:id="rId14"/>
    <p:sldId id="419" r:id="rId15"/>
    <p:sldId id="421" r:id="rId16"/>
    <p:sldId id="418" r:id="rId17"/>
    <p:sldId id="420" r:id="rId18"/>
    <p:sldId id="422" r:id="rId19"/>
    <p:sldId id="423" r:id="rId20"/>
    <p:sldId id="424" r:id="rId21"/>
    <p:sldId id="425" r:id="rId22"/>
    <p:sldId id="426" r:id="rId23"/>
    <p:sldId id="427" r:id="rId24"/>
    <p:sldId id="428" r:id="rId25"/>
    <p:sldId id="429" r:id="rId26"/>
    <p:sldId id="434" r:id="rId27"/>
    <p:sldId id="431" r:id="rId28"/>
    <p:sldId id="432" r:id="rId29"/>
    <p:sldId id="433" r:id="rId30"/>
    <p:sldId id="43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E193"/>
    <a:srgbClr val="E4CC1C"/>
    <a:srgbClr val="059191"/>
    <a:srgbClr val="7E1855"/>
    <a:srgbClr val="78B7FC"/>
    <a:srgbClr val="13831E"/>
    <a:srgbClr val="50395D"/>
    <a:srgbClr val="33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993" autoAdjust="0"/>
  </p:normalViewPr>
  <p:slideViewPr>
    <p:cSldViewPr snapToGrid="0" snapToObjects="1">
      <p:cViewPr varScale="1">
        <p:scale>
          <a:sx n="78" d="100"/>
          <a:sy n="78" d="100"/>
        </p:scale>
        <p:origin x="36" y="36"/>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3/24/2022</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smtClean="0"/>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smtClean="0"/>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smtClean="0"/>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smtClean="0"/>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smtClean="0"/>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smtClean="0"/>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719577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121835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492647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478934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smtClean="0"/>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smtClean="0"/>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smtClean="0"/>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smtClean="0"/>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smtClean="0"/>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3/24/2022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3/24/2022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smtClean="0"/>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3/24/2022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smtClean="0"/>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3/24/2022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smtClean="0"/>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790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3/24/2022</a:t>
            </a:fld>
            <a:endParaRPr lang="en-US" dirty="0"/>
          </a:p>
        </p:txBody>
      </p:sp>
      <p:sp>
        <p:nvSpPr>
          <p:cNvPr id="5" name="Footer Placeholder 4">
            <a:extLst>
              <a:ext uri="{FF2B5EF4-FFF2-40B4-BE49-F238E27FC236}">
                <a16:creationId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61" r:id="rId5"/>
    <p:sldLayoutId id="2147483676" r:id="rId6"/>
    <p:sldLayoutId id="2147483675" r:id="rId7"/>
    <p:sldLayoutId id="2147483677" r:id="rId8"/>
    <p:sldLayoutId id="2147483678" r:id="rId9"/>
    <p:sldLayoutId id="2147483679" r:id="rId10"/>
    <p:sldLayoutId id="2147483681" r:id="rId11"/>
    <p:sldLayoutId id="2147483682" r:id="rId12"/>
    <p:sldLayoutId id="2147483686" r:id="rId13"/>
    <p:sldLayoutId id="2147483683" r:id="rId14"/>
    <p:sldLayoutId id="2147483685" r:id="rId15"/>
    <p:sldLayoutId id="2147483684" r:id="rId16"/>
    <p:sldLayoutId id="2147483680" r:id="rId17"/>
    <p:sldLayoutId id="2147483691" r:id="rId18"/>
    <p:sldLayoutId id="2147483692" r:id="rId19"/>
    <p:sldLayoutId id="2147483693" r:id="rId20"/>
    <p:sldLayoutId id="2147483694" r:id="rId21"/>
    <p:sldLayoutId id="2147483688" r:id="rId22"/>
    <p:sldLayoutId id="2147483687" r:id="rId23"/>
    <p:sldLayoutId id="2147483689" r:id="rId24"/>
    <p:sldLayoutId id="2147483690" r:id="rId25"/>
    <p:sldLayoutId id="2147483695" r:id="rId26"/>
    <p:sldLayoutId id="2147483696" r:id="rId27"/>
    <p:sldLayoutId id="2147483697" r:id="rId28"/>
    <p:sldLayoutId id="2147483698" r:id="rId29"/>
    <p:sldLayoutId id="2147483703" r:id="rId30"/>
    <p:sldLayoutId id="2147483704" r:id="rId31"/>
    <p:sldLayoutId id="2147483705" r:id="rId32"/>
    <p:sldLayoutId id="2147483706" r:id="rId33"/>
    <p:sldLayoutId id="2147483700" r:id="rId34"/>
    <p:sldLayoutId id="2147483699" r:id="rId35"/>
    <p:sldLayoutId id="2147483701" r:id="rId36"/>
    <p:sldLayoutId id="2147483702" r:id="rId3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5673" y="339645"/>
            <a:ext cx="10016018" cy="907264"/>
          </a:xfrm>
        </p:spPr>
        <p:txBody>
          <a:bodyPr/>
          <a:lstStyle/>
          <a:p>
            <a:r>
              <a:rPr lang="en-US" dirty="0" smtClean="0"/>
              <a:t>       </a:t>
            </a:r>
            <a:r>
              <a:rPr lang="en-US" sz="2800" b="1" u="sng" dirty="0" smtClean="0">
                <a:solidFill>
                  <a:schemeClr val="accent5">
                    <a:lumMod val="50000"/>
                  </a:schemeClr>
                </a:solidFill>
                <a:latin typeface="Times New Roman" panose="02020603050405020304" pitchFamily="18" charset="0"/>
                <a:cs typeface="Times New Roman" panose="02020603050405020304" pitchFamily="18" charset="0"/>
              </a:rPr>
              <a:t>Library management system</a:t>
            </a:r>
            <a:endParaRPr lang="en-US" sz="2800" b="1" u="sng"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2052" name="Picture 4"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2480" y="1731166"/>
            <a:ext cx="5472756" cy="424476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spTree>
    <p:extLst>
      <p:ext uri="{BB962C8B-B14F-4D97-AF65-F5344CB8AC3E}">
        <p14:creationId xmlns:p14="http://schemas.microsoft.com/office/powerpoint/2010/main" val="3622874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b="1" u="sng" dirty="0" smtClean="0">
                <a:solidFill>
                  <a:srgbClr val="50395D"/>
                </a:solidFill>
                <a:latin typeface="Times New Roman" panose="02020603050405020304" pitchFamily="18" charset="0"/>
                <a:cs typeface="Times New Roman" panose="02020603050405020304" pitchFamily="18" charset="0"/>
              </a:rPr>
              <a:t>Modules:</a:t>
            </a:r>
            <a:endParaRPr lang="en-US" sz="2800" b="1" u="sng" dirty="0">
              <a:solidFill>
                <a:srgbClr val="50395D"/>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a:ln>
            <a:solidFill>
              <a:schemeClr val="bg1"/>
            </a:solidFill>
          </a:ln>
        </p:spPr>
        <p:txBody>
          <a:bodyPr/>
          <a:lstStyle/>
          <a:p>
            <a:r>
              <a:rPr lang="en-US" sz="2000" dirty="0" smtClean="0">
                <a:latin typeface="+mn-lt"/>
              </a:rPr>
              <a:t>We have </a:t>
            </a:r>
            <a:r>
              <a:rPr lang="en-US" sz="2000" b="1" dirty="0" smtClean="0">
                <a:latin typeface="+mn-lt"/>
              </a:rPr>
              <a:t>admin</a:t>
            </a:r>
            <a:r>
              <a:rPr lang="en-US" sz="2000" dirty="0" smtClean="0">
                <a:latin typeface="+mn-lt"/>
              </a:rPr>
              <a:t> module along with that we have some other modules:</a:t>
            </a:r>
          </a:p>
          <a:p>
            <a:pPr marL="285750" indent="-285750">
              <a:buFont typeface="Wingdings" panose="05000000000000000000" pitchFamily="2" charset="2"/>
              <a:buChar char="§"/>
            </a:pPr>
            <a:r>
              <a:rPr lang="en-US" sz="2000" dirty="0" smtClean="0">
                <a:latin typeface="+mn-lt"/>
              </a:rPr>
              <a:t>Student info!.</a:t>
            </a:r>
          </a:p>
          <a:p>
            <a:pPr marL="285750" indent="-285750">
              <a:buFont typeface="Wingdings" panose="05000000000000000000" pitchFamily="2" charset="2"/>
              <a:buChar char="§"/>
            </a:pPr>
            <a:r>
              <a:rPr lang="en-US" sz="2000" dirty="0" smtClean="0">
                <a:latin typeface="+mn-lt"/>
              </a:rPr>
              <a:t>Add book.</a:t>
            </a:r>
          </a:p>
          <a:p>
            <a:pPr marL="285750" indent="-285750">
              <a:buFont typeface="Wingdings" panose="05000000000000000000" pitchFamily="2" charset="2"/>
              <a:buChar char="§"/>
            </a:pPr>
            <a:r>
              <a:rPr lang="en-US" sz="2000" dirty="0" smtClean="0">
                <a:latin typeface="+mn-lt"/>
              </a:rPr>
              <a:t>Add student.</a:t>
            </a:r>
          </a:p>
          <a:p>
            <a:pPr marL="285750" indent="-285750">
              <a:buFont typeface="Wingdings" panose="05000000000000000000" pitchFamily="2" charset="2"/>
              <a:buChar char="§"/>
            </a:pPr>
            <a:r>
              <a:rPr lang="en-US" sz="2000" dirty="0" smtClean="0">
                <a:latin typeface="+mn-lt"/>
              </a:rPr>
              <a:t>Issue book.</a:t>
            </a:r>
          </a:p>
          <a:p>
            <a:pPr marL="285750" indent="-285750">
              <a:buFont typeface="Wingdings" panose="05000000000000000000" pitchFamily="2" charset="2"/>
              <a:buChar char="§"/>
            </a:pPr>
            <a:r>
              <a:rPr lang="en-US" sz="2000" dirty="0" smtClean="0">
                <a:latin typeface="+mn-lt"/>
              </a:rPr>
              <a:t>Return book.</a:t>
            </a:r>
          </a:p>
          <a:p>
            <a:pPr marL="285750" indent="-285750">
              <a:buFont typeface="Wingdings" panose="05000000000000000000" pitchFamily="2" charset="2"/>
              <a:buChar char="§"/>
            </a:pPr>
            <a:r>
              <a:rPr lang="en-US" sz="2000" dirty="0" smtClean="0">
                <a:latin typeface="+mn-lt"/>
              </a:rPr>
              <a:t>All records.</a:t>
            </a:r>
          </a:p>
          <a:p>
            <a:pPr marL="285750" indent="-285750">
              <a:buFont typeface="Wingdings" panose="05000000000000000000" pitchFamily="2" charset="2"/>
              <a:buChar char="§"/>
            </a:pPr>
            <a:r>
              <a:rPr lang="en-US" sz="2000" dirty="0" smtClean="0">
                <a:latin typeface="+mn-lt"/>
              </a:rPr>
              <a:t>Fine payment.</a:t>
            </a:r>
          </a:p>
          <a:p>
            <a:pPr marL="285750" indent="-285750">
              <a:buFont typeface="Wingdings" panose="05000000000000000000" pitchFamily="2" charset="2"/>
              <a:buChar char="§"/>
            </a:pPr>
            <a:r>
              <a:rPr lang="en-US" sz="2000" dirty="0" smtClean="0">
                <a:latin typeface="+mn-lt"/>
              </a:rPr>
              <a:t>Search book.</a:t>
            </a:r>
          </a:p>
          <a:p>
            <a:endParaRPr lang="en-US" dirty="0"/>
          </a:p>
        </p:txBody>
      </p:sp>
    </p:spTree>
    <p:extLst>
      <p:ext uri="{BB962C8B-B14F-4D97-AF65-F5344CB8AC3E}">
        <p14:creationId xmlns:p14="http://schemas.microsoft.com/office/powerpoint/2010/main" val="3192510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b="1" u="sng" dirty="0" smtClean="0">
                <a:solidFill>
                  <a:srgbClr val="C00000"/>
                </a:solidFill>
                <a:latin typeface="Times New Roman" panose="02020603050405020304" pitchFamily="18" charset="0"/>
                <a:cs typeface="Times New Roman" panose="02020603050405020304" pitchFamily="18" charset="0"/>
              </a:rPr>
              <a:t>Frontend [language used]:</a:t>
            </a:r>
            <a:endParaRPr lang="en-US" sz="2800" b="1" u="sng"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515735" y="1507067"/>
            <a:ext cx="8374135" cy="4790366"/>
          </a:xfrm>
          <a:prstGeom prst="rect">
            <a:avLst/>
          </a:prstGeom>
        </p:spPr>
      </p:pic>
      <p:sp>
        <p:nvSpPr>
          <p:cNvPr id="3" name="Text Placeholder 2"/>
          <p:cNvSpPr>
            <a:spLocks noGrp="1"/>
          </p:cNvSpPr>
          <p:nvPr>
            <p:ph type="body" sz="quarter" idx="14"/>
          </p:nvPr>
        </p:nvSpPr>
        <p:spPr>
          <a:xfrm>
            <a:off x="1627322" y="1507066"/>
            <a:ext cx="2451697" cy="2023313"/>
          </a:xfrm>
        </p:spPr>
        <p:txBody>
          <a:bodyPr>
            <a:normAutofit/>
          </a:bodyPr>
          <a:lstStyle/>
          <a:p>
            <a:pPr marL="342900" indent="-342900">
              <a:buFont typeface="Wingdings" panose="05000000000000000000" pitchFamily="2" charset="2"/>
              <a:buChar char="v"/>
            </a:pPr>
            <a:r>
              <a:rPr lang="en-US" sz="2000" b="1" dirty="0" smtClean="0">
                <a:latin typeface="+mn-lt"/>
              </a:rPr>
              <a:t>HTML</a:t>
            </a:r>
          </a:p>
          <a:p>
            <a:pPr marL="342900" indent="-342900">
              <a:buFont typeface="Wingdings" panose="05000000000000000000" pitchFamily="2" charset="2"/>
              <a:buChar char="v"/>
            </a:pPr>
            <a:r>
              <a:rPr lang="en-US" sz="2000" b="1" dirty="0" smtClean="0">
                <a:latin typeface="+mn-lt"/>
              </a:rPr>
              <a:t>CSS</a:t>
            </a:r>
          </a:p>
          <a:p>
            <a:pPr marL="342900" indent="-342900">
              <a:buFont typeface="Wingdings" panose="05000000000000000000" pitchFamily="2" charset="2"/>
              <a:buChar char="v"/>
            </a:pPr>
            <a:r>
              <a:rPr lang="en-US" sz="2000" b="1" dirty="0" smtClean="0">
                <a:latin typeface="+mn-lt"/>
              </a:rPr>
              <a:t>JAVA SCRIPT</a:t>
            </a:r>
            <a:endParaRPr lang="en-US" sz="2000" b="1" dirty="0">
              <a:latin typeface="+mn-lt"/>
            </a:endParaRPr>
          </a:p>
        </p:txBody>
      </p:sp>
    </p:spTree>
    <p:extLst>
      <p:ext uri="{BB962C8B-B14F-4D97-AF65-F5344CB8AC3E}">
        <p14:creationId xmlns:p14="http://schemas.microsoft.com/office/powerpoint/2010/main" val="573870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b="1" u="sng" dirty="0" smtClean="0">
                <a:solidFill>
                  <a:schemeClr val="accent5">
                    <a:lumMod val="50000"/>
                  </a:schemeClr>
                </a:solidFill>
                <a:latin typeface="Times New Roman" panose="02020603050405020304" pitchFamily="18" charset="0"/>
                <a:cs typeface="Times New Roman" panose="02020603050405020304" pitchFamily="18" charset="0"/>
              </a:rPr>
              <a:t>Backend [language used]:</a:t>
            </a:r>
            <a:endParaRPr lang="en-US" sz="2800" b="1" u="sng"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355272" y="2310493"/>
            <a:ext cx="4010025" cy="2533650"/>
          </a:xfrm>
          <a:prstGeom prst="rect">
            <a:avLst/>
          </a:prstGeom>
        </p:spPr>
      </p:pic>
      <p:pic>
        <p:nvPicPr>
          <p:cNvPr id="5" name="Picture 4"/>
          <p:cNvPicPr>
            <a:picLocks noChangeAspect="1"/>
          </p:cNvPicPr>
          <p:nvPr/>
        </p:nvPicPr>
        <p:blipFill>
          <a:blip r:embed="rId3"/>
          <a:stretch>
            <a:fillRect/>
          </a:stretch>
        </p:blipFill>
        <p:spPr>
          <a:xfrm>
            <a:off x="4579841" y="1787979"/>
            <a:ext cx="3800475" cy="1209675"/>
          </a:xfrm>
          <a:prstGeom prst="rect">
            <a:avLst/>
          </a:prstGeom>
        </p:spPr>
      </p:pic>
      <p:pic>
        <p:nvPicPr>
          <p:cNvPr id="6" name="Picture 5"/>
          <p:cNvPicPr>
            <a:picLocks noChangeAspect="1"/>
          </p:cNvPicPr>
          <p:nvPr/>
        </p:nvPicPr>
        <p:blipFill>
          <a:blip r:embed="rId4"/>
          <a:stretch>
            <a:fillRect/>
          </a:stretch>
        </p:blipFill>
        <p:spPr>
          <a:xfrm>
            <a:off x="6159630" y="3451600"/>
            <a:ext cx="3381375" cy="2571750"/>
          </a:xfrm>
          <a:prstGeom prst="rect">
            <a:avLst/>
          </a:prstGeom>
        </p:spPr>
      </p:pic>
      <p:sp>
        <p:nvSpPr>
          <p:cNvPr id="3" name="Text Placeholder 2"/>
          <p:cNvSpPr>
            <a:spLocks noGrp="1"/>
          </p:cNvSpPr>
          <p:nvPr>
            <p:ph type="body" sz="quarter" idx="14"/>
          </p:nvPr>
        </p:nvSpPr>
        <p:spPr>
          <a:xfrm>
            <a:off x="392623" y="1507067"/>
            <a:ext cx="2424056" cy="2101548"/>
          </a:xfrm>
        </p:spPr>
        <p:txBody>
          <a:bodyPr>
            <a:normAutofit/>
          </a:bodyPr>
          <a:lstStyle/>
          <a:p>
            <a:pPr marL="342900" indent="-342900">
              <a:buFont typeface="Wingdings" panose="05000000000000000000" pitchFamily="2" charset="2"/>
              <a:buChar char="Ø"/>
            </a:pPr>
            <a:r>
              <a:rPr lang="en-US" sz="2000" b="1" dirty="0" smtClean="0">
                <a:latin typeface="+mn-lt"/>
              </a:rPr>
              <a:t>JAVA</a:t>
            </a:r>
          </a:p>
          <a:p>
            <a:pPr marL="342900" indent="-342900">
              <a:buFont typeface="Wingdings" panose="05000000000000000000" pitchFamily="2" charset="2"/>
              <a:buChar char="Ø"/>
            </a:pPr>
            <a:r>
              <a:rPr lang="en-US" sz="2000" b="1" dirty="0" smtClean="0">
                <a:latin typeface="+mn-lt"/>
              </a:rPr>
              <a:t>SPRING BOOT</a:t>
            </a:r>
          </a:p>
          <a:p>
            <a:pPr marL="342900" indent="-342900">
              <a:buFont typeface="Wingdings" panose="05000000000000000000" pitchFamily="2" charset="2"/>
              <a:buChar char="Ø"/>
            </a:pPr>
            <a:r>
              <a:rPr lang="en-US" sz="2000" b="1" dirty="0" smtClean="0">
                <a:latin typeface="+mn-lt"/>
              </a:rPr>
              <a:t>SPRING DATA JPA</a:t>
            </a:r>
            <a:endParaRPr lang="en-US" sz="2000" b="1" dirty="0">
              <a:latin typeface="+mn-lt"/>
            </a:endParaRPr>
          </a:p>
        </p:txBody>
      </p:sp>
    </p:spTree>
    <p:extLst>
      <p:ext uri="{BB962C8B-B14F-4D97-AF65-F5344CB8AC3E}">
        <p14:creationId xmlns:p14="http://schemas.microsoft.com/office/powerpoint/2010/main" val="4046706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b="1" u="sng" dirty="0" smtClean="0">
                <a:latin typeface="Times New Roman" panose="02020603050405020304" pitchFamily="18" charset="0"/>
                <a:cs typeface="Times New Roman" panose="02020603050405020304" pitchFamily="18" charset="0"/>
              </a:rPr>
              <a:t>DATABASE</a:t>
            </a:r>
            <a:r>
              <a:rPr lang="en-US" sz="2800" b="1" u="sng" dirty="0" smtClean="0">
                <a:latin typeface="Times New Roman" panose="02020603050405020304" pitchFamily="18" charset="0"/>
                <a:cs typeface="Times New Roman" panose="02020603050405020304" pitchFamily="18" charset="0"/>
              </a:rPr>
              <a:t>:</a:t>
            </a:r>
            <a:endParaRPr lang="en-US" sz="2800"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a:xfrm>
            <a:off x="1570181" y="1627139"/>
            <a:ext cx="11235221" cy="4201007"/>
          </a:xfrm>
        </p:spPr>
        <p:txBody>
          <a:bodyPr/>
          <a:lstStyle/>
          <a:p>
            <a:pPr marL="1657350" lvl="3" indent="-285750">
              <a:buFont typeface="Wingdings" panose="05000000000000000000" pitchFamily="2" charset="2"/>
              <a:buChar char="§"/>
            </a:pPr>
            <a:r>
              <a:rPr lang="en-US" sz="2000" dirty="0" smtClean="0">
                <a:latin typeface="+mn-lt"/>
              </a:rPr>
              <a:t>MY </a:t>
            </a:r>
            <a:r>
              <a:rPr lang="en-US" sz="2000" dirty="0" smtClean="0">
                <a:latin typeface="+mn-lt"/>
              </a:rPr>
              <a:t>SQL</a:t>
            </a:r>
          </a:p>
          <a:p>
            <a:endParaRPr lang="en-US" sz="1800" dirty="0"/>
          </a:p>
        </p:txBody>
      </p:sp>
      <p:pic>
        <p:nvPicPr>
          <p:cNvPr id="4" name="Picture 3"/>
          <p:cNvPicPr>
            <a:picLocks noChangeAspect="1"/>
          </p:cNvPicPr>
          <p:nvPr/>
        </p:nvPicPr>
        <p:blipFill>
          <a:blip r:embed="rId2"/>
          <a:stretch>
            <a:fillRect/>
          </a:stretch>
        </p:blipFill>
        <p:spPr>
          <a:xfrm>
            <a:off x="4171950" y="2394492"/>
            <a:ext cx="4929595" cy="2977607"/>
          </a:xfrm>
          <a:prstGeom prst="rect">
            <a:avLst/>
          </a:prstGeom>
        </p:spPr>
      </p:pic>
    </p:spTree>
    <p:extLst>
      <p:ext uri="{BB962C8B-B14F-4D97-AF65-F5344CB8AC3E}">
        <p14:creationId xmlns:p14="http://schemas.microsoft.com/office/powerpoint/2010/main" val="3850575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26909" y="339645"/>
            <a:ext cx="5434780" cy="260718"/>
          </a:xfrm>
        </p:spPr>
        <p:txBody>
          <a:bodyPr/>
          <a:lstStyle/>
          <a:p>
            <a:r>
              <a:rPr lang="en-US" sz="2800" b="1" u="sng" cap="none" dirty="0" smtClean="0">
                <a:ln w="0"/>
                <a:solidFill>
                  <a:schemeClr val="accent1">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flow diagram</a:t>
            </a:r>
            <a:r>
              <a:rPr lang="en-US" sz="2800" u="sng" cap="none" dirty="0">
                <a:ln w="0"/>
                <a:solidFill>
                  <a:schemeClr val="accent1">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p:txBody>
      </p:sp>
      <p:cxnSp>
        <p:nvCxnSpPr>
          <p:cNvPr id="54" name="Straight Arrow Connector 53"/>
          <p:cNvCxnSpPr/>
          <p:nvPr/>
        </p:nvCxnSpPr>
        <p:spPr>
          <a:xfrm>
            <a:off x="3657600" y="7159625"/>
            <a:ext cx="6350" cy="525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1584960" y="7901305"/>
            <a:ext cx="1137920" cy="45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4504055" y="7882890"/>
            <a:ext cx="1435735" cy="45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1645920" y="8159115"/>
            <a:ext cx="1097280" cy="758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1666240" y="8277860"/>
            <a:ext cx="1178560" cy="1424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3792855" y="8277860"/>
            <a:ext cx="40640" cy="1513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2607310" y="8301355"/>
            <a:ext cx="568960" cy="1428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4334510" y="8287385"/>
            <a:ext cx="609600" cy="1557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4524375" y="8185785"/>
            <a:ext cx="1381760" cy="1577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4531995" y="7983220"/>
            <a:ext cx="1441450" cy="859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ectangle 81"/>
          <p:cNvSpPr>
            <a:spLocks noChangeArrowheads="1"/>
          </p:cNvSpPr>
          <p:nvPr/>
        </p:nvSpPr>
        <p:spPr bwMode="auto">
          <a:xfrm>
            <a:off x="2247394" y="13356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9" name="Rectangle 98"/>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8282" y="655608"/>
            <a:ext cx="5641031" cy="6189296"/>
          </a:xfrm>
          <a:prstGeom prst="rect">
            <a:avLst/>
          </a:prstGeom>
        </p:spPr>
      </p:pic>
    </p:spTree>
    <p:extLst>
      <p:ext uri="{BB962C8B-B14F-4D97-AF65-F5344CB8AC3E}">
        <p14:creationId xmlns:p14="http://schemas.microsoft.com/office/powerpoint/2010/main" val="3633040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b="1" u="sng" dirty="0" smtClean="0">
                <a:solidFill>
                  <a:schemeClr val="tx1">
                    <a:lumMod val="65000"/>
                    <a:lumOff val="35000"/>
                  </a:schemeClr>
                </a:solidFill>
                <a:latin typeface="Times New Roman" panose="02020603050405020304" pitchFamily="18" charset="0"/>
                <a:cs typeface="Times New Roman" panose="02020603050405020304" pitchFamily="18" charset="0"/>
              </a:rPr>
              <a:t>Use case diagram:</a:t>
            </a:r>
            <a:endParaRPr lang="en-US" sz="2800" b="1" u="sng"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a:xfrm>
            <a:off x="1627322" y="1507066"/>
            <a:ext cx="9927369" cy="3619115"/>
          </a:xfrm>
        </p:spPr>
        <p:txBody>
          <a:bodyPr>
            <a:noAutofit/>
          </a:bodyPr>
          <a:lstStyle/>
          <a:p>
            <a:pPr marL="285750" indent="-285750">
              <a:buFont typeface="Wingdings" panose="05000000000000000000" pitchFamily="2" charset="2"/>
              <a:buChar char="§"/>
            </a:pPr>
            <a:r>
              <a:rPr lang="en-US" sz="2000" dirty="0">
                <a:latin typeface="+mn-lt"/>
              </a:rPr>
              <a:t>A use case depicts a series of steps that give something significant value to an actor and is drawn as a horizontal ellipse. </a:t>
            </a:r>
            <a:endParaRPr lang="en-US" sz="2000" dirty="0" smtClean="0">
              <a:latin typeface="+mn-lt"/>
            </a:endParaRPr>
          </a:p>
          <a:p>
            <a:pPr marL="285750" indent="-285750">
              <a:buFont typeface="Wingdings" panose="05000000000000000000" pitchFamily="2" charset="2"/>
              <a:buChar char="§"/>
            </a:pPr>
            <a:r>
              <a:rPr lang="en-US" sz="2000" dirty="0" smtClean="0">
                <a:latin typeface="+mn-lt"/>
              </a:rPr>
              <a:t>A </a:t>
            </a:r>
            <a:r>
              <a:rPr lang="en-US" sz="2000" dirty="0">
                <a:latin typeface="+mn-lt"/>
              </a:rPr>
              <a:t>use case diagram apprehends the functional features of a system with processes implement in the system. </a:t>
            </a:r>
            <a:endParaRPr lang="en-US" sz="2000" dirty="0" smtClean="0">
              <a:latin typeface="+mn-lt"/>
            </a:endParaRPr>
          </a:p>
          <a:p>
            <a:pPr marL="285750" indent="-285750">
              <a:buFont typeface="Wingdings" panose="05000000000000000000" pitchFamily="2" charset="2"/>
              <a:buChar char="§"/>
            </a:pPr>
            <a:r>
              <a:rPr lang="en-US" sz="2000" dirty="0" smtClean="0">
                <a:latin typeface="+mn-lt"/>
              </a:rPr>
              <a:t>While </a:t>
            </a:r>
            <a:r>
              <a:rPr lang="en-US" sz="2000" dirty="0">
                <a:latin typeface="+mn-lt"/>
              </a:rPr>
              <a:t>discussing the functionality and procedures of the framework</a:t>
            </a:r>
            <a:r>
              <a:rPr lang="en-US" sz="2000" dirty="0" smtClean="0">
                <a:latin typeface="+mn-lt"/>
              </a:rPr>
              <a:t>,</a:t>
            </a:r>
          </a:p>
          <a:p>
            <a:pPr marL="285750" indent="-285750">
              <a:buFont typeface="Wingdings" panose="05000000000000000000" pitchFamily="2" charset="2"/>
              <a:buChar char="§"/>
            </a:pPr>
            <a:r>
              <a:rPr lang="en-US" sz="2000" dirty="0" smtClean="0">
                <a:latin typeface="+mn-lt"/>
              </a:rPr>
              <a:t> </a:t>
            </a:r>
            <a:r>
              <a:rPr lang="en-US" sz="2000" dirty="0">
                <a:latin typeface="+mn-lt"/>
              </a:rPr>
              <a:t>you discover important characteristics of the framework that you represent in the use case diagram</a:t>
            </a:r>
            <a:br>
              <a:rPr lang="en-US" sz="2000" dirty="0">
                <a:latin typeface="+mn-lt"/>
              </a:rPr>
            </a:br>
            <a:endParaRPr lang="en-US" sz="2000" dirty="0">
              <a:latin typeface="+mn-lt"/>
            </a:endParaRPr>
          </a:p>
        </p:txBody>
      </p:sp>
    </p:spTree>
    <p:extLst>
      <p:ext uri="{BB962C8B-B14F-4D97-AF65-F5344CB8AC3E}">
        <p14:creationId xmlns:p14="http://schemas.microsoft.com/office/powerpoint/2010/main" val="3926503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b="1" u="sng" dirty="0" smtClean="0">
                <a:latin typeface="Times New Roman" panose="02020603050405020304" pitchFamily="18" charset="0"/>
                <a:cs typeface="Times New Roman" panose="02020603050405020304" pitchFamily="18" charset="0"/>
              </a:rPr>
              <a:t>Use Case diagram:</a:t>
            </a:r>
            <a:endParaRPr lang="en-US" sz="2800"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p:txBody>
          <a:bodyPr/>
          <a:lstStyle/>
          <a:p>
            <a:pPr algn="ctr">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p>
          <a:p>
            <a:pPr algn="ctr">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4004" y="209551"/>
            <a:ext cx="4438594" cy="6459739"/>
          </a:xfrm>
          <a:prstGeom prst="rect">
            <a:avLst/>
          </a:prstGeom>
        </p:spPr>
      </p:pic>
    </p:spTree>
    <p:extLst>
      <p:ext uri="{BB962C8B-B14F-4D97-AF65-F5344CB8AC3E}">
        <p14:creationId xmlns:p14="http://schemas.microsoft.com/office/powerpoint/2010/main" val="1352176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4219" y="164153"/>
            <a:ext cx="12121908" cy="1193591"/>
          </a:xfrm>
        </p:spPr>
        <p:txBody>
          <a:bodyPr/>
          <a:lstStyle/>
          <a:p>
            <a:r>
              <a:rPr lang="en-US" sz="2800" b="1" u="sng" dirty="0" smtClean="0">
                <a:solidFill>
                  <a:srgbClr val="7030A0"/>
                </a:solidFill>
                <a:latin typeface="Times New Roman" panose="02020603050405020304" pitchFamily="18" charset="0"/>
                <a:cs typeface="Times New Roman" panose="02020603050405020304" pitchFamily="18" charset="0"/>
              </a:rPr>
              <a:t>Login page:</a:t>
            </a:r>
            <a:endParaRPr lang="en-US" sz="2800" b="1" u="sng" dirty="0">
              <a:solidFill>
                <a:srgbClr val="7030A0"/>
              </a:solidFill>
              <a:latin typeface="Times New Roman" panose="02020603050405020304" pitchFamily="18" charset="0"/>
              <a:cs typeface="Times New Roman" panose="02020603050405020304" pitchFamily="18" charset="0"/>
            </a:endParaRPr>
          </a:p>
        </p:txBody>
      </p:sp>
      <p:pic>
        <p:nvPicPr>
          <p:cNvPr id="4" name="Picture 3" descr="C:\Users\belgewar.sunil\AppData\Local\Microsoft\Windows\INetCache\Content.MSO\8519F62F.tmp"/>
          <p:cNvPicPr/>
          <p:nvPr/>
        </p:nvPicPr>
        <p:blipFill rotWithShape="1">
          <a:blip r:embed="rId2" cstate="print">
            <a:extLst>
              <a:ext uri="{28A0092B-C50C-407E-A947-70E740481C1C}">
                <a14:useLocalDpi xmlns:a14="http://schemas.microsoft.com/office/drawing/2010/main" val="0"/>
              </a:ext>
            </a:extLst>
          </a:blip>
          <a:srcRect l="2717" t="1549" r="-466" b="3831"/>
          <a:stretch/>
        </p:blipFill>
        <p:spPr bwMode="auto">
          <a:xfrm>
            <a:off x="2733963" y="1717964"/>
            <a:ext cx="6696364" cy="33897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64967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73091" y="339645"/>
            <a:ext cx="5388599" cy="1729300"/>
          </a:xfrm>
        </p:spPr>
        <p:txBody>
          <a:bodyPr/>
          <a:lstStyle/>
          <a:p>
            <a:r>
              <a:rPr lang="en-US" sz="2800" b="1" u="sng" dirty="0" smtClean="0">
                <a:solidFill>
                  <a:srgbClr val="13831E"/>
                </a:solidFill>
                <a:latin typeface="Times New Roman" panose="02020603050405020304" pitchFamily="18" charset="0"/>
                <a:cs typeface="Times New Roman" panose="02020603050405020304" pitchFamily="18" charset="0"/>
              </a:rPr>
              <a:t>Home page:</a:t>
            </a:r>
            <a:endParaRPr lang="en-US" sz="2800" b="1" u="sng" dirty="0">
              <a:solidFill>
                <a:srgbClr val="13831E"/>
              </a:solidFill>
              <a:latin typeface="Times New Roman" panose="02020603050405020304" pitchFamily="18" charset="0"/>
              <a:cs typeface="Times New Roman" panose="02020603050405020304" pitchFamily="18" charset="0"/>
            </a:endParaRPr>
          </a:p>
        </p:txBody>
      </p:sp>
      <p:pic>
        <p:nvPicPr>
          <p:cNvPr id="4" name="Picture 3" descr="C:\Users\belgewar.sunil\AppData\Local\Microsoft\Windows\INetCache\Content.MSO\9AAAA6EB.tmp"/>
          <p:cNvPicPr/>
          <p:nvPr/>
        </p:nvPicPr>
        <p:blipFill>
          <a:blip r:embed="rId2">
            <a:extLst>
              <a:ext uri="{28A0092B-C50C-407E-A947-70E740481C1C}">
                <a14:useLocalDpi xmlns:a14="http://schemas.microsoft.com/office/drawing/2010/main" val="0"/>
              </a:ext>
            </a:extLst>
          </a:blip>
          <a:srcRect/>
          <a:stretch>
            <a:fillRect/>
          </a:stretch>
        </p:blipFill>
        <p:spPr bwMode="auto">
          <a:xfrm>
            <a:off x="1764146" y="1482436"/>
            <a:ext cx="3851564" cy="26323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descr="C:\Users\belgewar.sunil\AppData\Local\Microsoft\Windows\INetCache\Content.MSO\F260B31.tmp"/>
          <p:cNvPicPr/>
          <p:nvPr/>
        </p:nvPicPr>
        <p:blipFill>
          <a:blip r:embed="rId3">
            <a:extLst>
              <a:ext uri="{28A0092B-C50C-407E-A947-70E740481C1C}">
                <a14:useLocalDpi xmlns:a14="http://schemas.microsoft.com/office/drawing/2010/main" val="0"/>
              </a:ext>
            </a:extLst>
          </a:blip>
          <a:srcRect/>
          <a:stretch>
            <a:fillRect/>
          </a:stretch>
        </p:blipFill>
        <p:spPr bwMode="auto">
          <a:xfrm>
            <a:off x="6705600" y="2798617"/>
            <a:ext cx="4064001" cy="2844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3658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b="1" u="sng" dirty="0" smtClean="0">
                <a:solidFill>
                  <a:schemeClr val="accent2">
                    <a:lumMod val="75000"/>
                  </a:schemeClr>
                </a:solidFill>
                <a:latin typeface="Times New Roman" panose="02020603050405020304" pitchFamily="18" charset="0"/>
                <a:cs typeface="Times New Roman" panose="02020603050405020304" pitchFamily="18" charset="0"/>
              </a:rPr>
              <a:t>Student info!</a:t>
            </a:r>
            <a:endParaRPr lang="en-US" sz="2800" b="1" u="sng"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5" name="Picture 4" descr="C:\Users\belgewar.sunil\AppData\Local\Microsoft\Windows\INetCache\Content.MSO\BA372DA3.tmp"/>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86181" y="1776308"/>
            <a:ext cx="7765923" cy="36177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42042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62182" y="840509"/>
            <a:ext cx="10291618" cy="674255"/>
          </a:xfrm>
        </p:spPr>
        <p:txBody>
          <a:bodyPr>
            <a:normAutofit/>
          </a:bodyPr>
          <a:lstStyle/>
          <a:p>
            <a:r>
              <a:rPr lang="en-US" sz="2800" b="1" u="sng" dirty="0" smtClean="0">
                <a:solidFill>
                  <a:schemeClr val="accent3">
                    <a:lumMod val="50000"/>
                  </a:schemeClr>
                </a:solidFill>
                <a:latin typeface="Times New Roman" panose="02020603050405020304" pitchFamily="18" charset="0"/>
                <a:cs typeface="Times New Roman" panose="02020603050405020304" pitchFamily="18" charset="0"/>
              </a:rPr>
              <a:t>Team members:</a:t>
            </a:r>
            <a:endParaRPr lang="en-US" sz="2800" b="1" u="sng" dirty="0">
              <a:solidFill>
                <a:schemeClr val="accent3">
                  <a:lumMod val="50000"/>
                </a:schemeClr>
              </a:solidFill>
              <a:latin typeface="Times New Roman" panose="02020603050405020304" pitchFamily="18" charset="0"/>
              <a:cs typeface="Times New Roman" panose="02020603050405020304" pitchFamily="18" charset="0"/>
            </a:endParaRPr>
          </a:p>
        </p:txBody>
      </p:sp>
      <p:pic>
        <p:nvPicPr>
          <p:cNvPr id="3074" name="Picture 2" descr="Image result for Our Team Icon"/>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t="15242" b="15242"/>
          <a:stretch>
            <a:fillRect/>
          </a:stretch>
        </p:blipFill>
        <p:spPr bwMode="auto">
          <a:xfrm>
            <a:off x="2216727" y="1773382"/>
            <a:ext cx="5800437" cy="30314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8599055" y="4193311"/>
            <a:ext cx="3177309" cy="2215991"/>
          </a:xfrm>
          <a:prstGeom prst="rect">
            <a:avLst/>
          </a:prstGeom>
          <a:noFill/>
        </p:spPr>
        <p:txBody>
          <a:bodyPr wrap="square" rtlCol="0">
            <a:spAutoFit/>
          </a:bodyPr>
          <a:lstStyle/>
          <a:p>
            <a:r>
              <a:rPr lang="en-US" sz="2000" b="1" dirty="0" smtClean="0"/>
              <a:t>Presented by:</a:t>
            </a:r>
          </a:p>
          <a:p>
            <a:r>
              <a:rPr lang="en-US" sz="2000" dirty="0" smtClean="0"/>
              <a:t>B. </a:t>
            </a:r>
            <a:r>
              <a:rPr lang="en-US" sz="2000" dirty="0" err="1" smtClean="0"/>
              <a:t>Snehal</a:t>
            </a:r>
            <a:r>
              <a:rPr lang="en-US" sz="2000" dirty="0" smtClean="0"/>
              <a:t> </a:t>
            </a:r>
            <a:r>
              <a:rPr lang="en-US" sz="2000" dirty="0" err="1" smtClean="0"/>
              <a:t>kumar</a:t>
            </a:r>
            <a:endParaRPr lang="en-US" sz="2000" dirty="0" smtClean="0"/>
          </a:p>
          <a:p>
            <a:r>
              <a:rPr lang="en-US" sz="2000" dirty="0" err="1" smtClean="0"/>
              <a:t>Rasala</a:t>
            </a:r>
            <a:r>
              <a:rPr lang="en-US" sz="2000" dirty="0" smtClean="0"/>
              <a:t> </a:t>
            </a:r>
            <a:r>
              <a:rPr lang="en-US" sz="2000" dirty="0" err="1"/>
              <a:t>S</a:t>
            </a:r>
            <a:r>
              <a:rPr lang="en-US" sz="2000" dirty="0" err="1" smtClean="0"/>
              <a:t>athish</a:t>
            </a:r>
            <a:r>
              <a:rPr lang="en-US" sz="2000" dirty="0" smtClean="0"/>
              <a:t> </a:t>
            </a:r>
          </a:p>
          <a:p>
            <a:r>
              <a:rPr lang="en-US" sz="2000" dirty="0" smtClean="0"/>
              <a:t>Puli </a:t>
            </a:r>
            <a:r>
              <a:rPr lang="en-US" sz="2000" dirty="0" err="1" smtClean="0"/>
              <a:t>shravan</a:t>
            </a:r>
            <a:r>
              <a:rPr lang="en-US" sz="2000" dirty="0" smtClean="0"/>
              <a:t> </a:t>
            </a:r>
            <a:r>
              <a:rPr lang="en-US" sz="2000" dirty="0" err="1" smtClean="0"/>
              <a:t>kumar</a:t>
            </a:r>
            <a:endParaRPr lang="en-US" sz="2000" dirty="0" smtClean="0"/>
          </a:p>
          <a:p>
            <a:r>
              <a:rPr lang="en-US" sz="2000" dirty="0" err="1" smtClean="0"/>
              <a:t>Belgewar</a:t>
            </a:r>
            <a:r>
              <a:rPr lang="en-US" sz="2000" dirty="0" smtClean="0"/>
              <a:t> </a:t>
            </a:r>
            <a:r>
              <a:rPr lang="en-US" sz="2000" dirty="0"/>
              <a:t>S</a:t>
            </a:r>
            <a:r>
              <a:rPr lang="en-US" sz="2000" dirty="0" smtClean="0"/>
              <a:t>unil</a:t>
            </a:r>
          </a:p>
          <a:p>
            <a:r>
              <a:rPr lang="en-US" sz="2000" dirty="0" smtClean="0"/>
              <a:t>Madgula </a:t>
            </a:r>
            <a:r>
              <a:rPr lang="en-US" sz="2000" dirty="0"/>
              <a:t>G</a:t>
            </a:r>
            <a:r>
              <a:rPr lang="en-US" sz="2000" dirty="0" smtClean="0"/>
              <a:t>ayathri</a:t>
            </a:r>
          </a:p>
          <a:p>
            <a:endParaRPr lang="en-US" dirty="0"/>
          </a:p>
        </p:txBody>
      </p:sp>
    </p:spTree>
    <p:extLst>
      <p:ext uri="{BB962C8B-B14F-4D97-AF65-F5344CB8AC3E}">
        <p14:creationId xmlns:p14="http://schemas.microsoft.com/office/powerpoint/2010/main" val="2170836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b="1" u="sng" dirty="0" smtClean="0">
                <a:solidFill>
                  <a:schemeClr val="accent2">
                    <a:lumMod val="75000"/>
                  </a:schemeClr>
                </a:solidFill>
                <a:latin typeface="Times New Roman" panose="02020603050405020304" pitchFamily="18" charset="0"/>
                <a:cs typeface="Times New Roman" panose="02020603050405020304" pitchFamily="18" charset="0"/>
              </a:rPr>
              <a:t>Add book:</a:t>
            </a:r>
            <a:endParaRPr lang="en-US" sz="2800" b="1" u="sng"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4" name="Picture 3" descr="C:\Users\belgewar.sunil\AppData\Local\Microsoft\Windows\INetCache\Content.MSO\85F46567.tmp"/>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04137" y="1801092"/>
            <a:ext cx="6200082" cy="31726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87650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b="1" u="sng" dirty="0" smtClean="0">
                <a:solidFill>
                  <a:schemeClr val="tx1">
                    <a:lumMod val="85000"/>
                    <a:lumOff val="15000"/>
                  </a:schemeClr>
                </a:solidFill>
                <a:latin typeface="Times New Roman" panose="02020603050405020304" pitchFamily="18" charset="0"/>
                <a:cs typeface="Times New Roman" panose="02020603050405020304" pitchFamily="18" charset="0"/>
              </a:rPr>
              <a:t>Add student:</a:t>
            </a:r>
            <a:endParaRPr lang="en-US" sz="2800" b="1" u="sng"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4" name="Picture 3" descr="C:\Users\belgewar.sunil\AppData\Local\Microsoft\Windows\INetCache\Content.MSO\B2695B0D.tmp"/>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8908" y="1717964"/>
            <a:ext cx="6086765" cy="37776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0332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631" y="338260"/>
            <a:ext cx="10134369" cy="1002552"/>
          </a:xfrm>
        </p:spPr>
        <p:txBody>
          <a:bodyPr/>
          <a:lstStyle/>
          <a:p>
            <a:r>
              <a:rPr lang="en-US" sz="2800" b="1" u="sng" dirty="0" smtClean="0">
                <a:solidFill>
                  <a:schemeClr val="accent4">
                    <a:lumMod val="60000"/>
                    <a:lumOff val="40000"/>
                  </a:schemeClr>
                </a:solidFill>
                <a:latin typeface="Times New Roman" panose="02020603050405020304" pitchFamily="18" charset="0"/>
                <a:cs typeface="Times New Roman" panose="02020603050405020304" pitchFamily="18" charset="0"/>
              </a:rPr>
              <a:t>Issue book:</a:t>
            </a:r>
            <a:endParaRPr lang="en-US" sz="2800" b="1" u="sng"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pic>
        <p:nvPicPr>
          <p:cNvPr id="4" name="Picture 3" descr="C:\Users\belgewar.sunil\AppData\Local\Microsoft\Windows\INetCache\Content.MSO\63951AA9.tmp"/>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0244" y="1616364"/>
            <a:ext cx="6320155" cy="31718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87807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b="1" u="sng" dirty="0" smtClean="0">
                <a:solidFill>
                  <a:srgbClr val="E4CC1C"/>
                </a:solidFill>
                <a:latin typeface="Times New Roman" panose="02020603050405020304" pitchFamily="18" charset="0"/>
                <a:cs typeface="Times New Roman" panose="02020603050405020304" pitchFamily="18" charset="0"/>
              </a:rPr>
              <a:t>Return book:</a:t>
            </a:r>
            <a:endParaRPr lang="en-US" sz="2800" b="1" u="sng" dirty="0">
              <a:solidFill>
                <a:srgbClr val="E4CC1C"/>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267739" y="1828799"/>
            <a:ext cx="6535478" cy="6322100"/>
          </a:xfrm>
          <a:prstGeom prst="rect">
            <a:avLst/>
          </a:prstGeom>
        </p:spPr>
      </p:pic>
    </p:spTree>
    <p:extLst>
      <p:ext uri="{BB962C8B-B14F-4D97-AF65-F5344CB8AC3E}">
        <p14:creationId xmlns:p14="http://schemas.microsoft.com/office/powerpoint/2010/main" val="1488502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7394" y="265755"/>
            <a:ext cx="10134369" cy="1002552"/>
          </a:xfrm>
        </p:spPr>
        <p:txBody>
          <a:bodyPr/>
          <a:lstStyle/>
          <a:p>
            <a:r>
              <a:rPr lang="en-US" sz="2800" b="1" u="sng" dirty="0" smtClean="0">
                <a:solidFill>
                  <a:srgbClr val="C00000"/>
                </a:solidFill>
                <a:latin typeface="Times New Roman" panose="02020603050405020304" pitchFamily="18" charset="0"/>
                <a:cs typeface="Times New Roman" panose="02020603050405020304" pitchFamily="18" charset="0"/>
              </a:rPr>
              <a:t>All records:</a:t>
            </a:r>
            <a:endParaRPr lang="en-US" sz="2800" b="1" u="sng" dirty="0">
              <a:solidFill>
                <a:srgbClr val="C00000"/>
              </a:solidFill>
              <a:latin typeface="Times New Roman" panose="02020603050405020304" pitchFamily="18" charset="0"/>
              <a:cs typeface="Times New Roman" panose="02020603050405020304" pitchFamily="18" charset="0"/>
            </a:endParaRPr>
          </a:p>
        </p:txBody>
      </p:sp>
      <p:pic>
        <p:nvPicPr>
          <p:cNvPr id="4" name="Picture 3" descr="C:\Users\belgewar.sunil\AppData\Local\Microsoft\Windows\INetCache\Content.MSO\43FE6605.tmp"/>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53154" y="1730124"/>
            <a:ext cx="6948228" cy="37655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34595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b="1" u="sng" dirty="0" smtClean="0">
                <a:solidFill>
                  <a:schemeClr val="accent1">
                    <a:lumMod val="75000"/>
                  </a:schemeClr>
                </a:solidFill>
                <a:latin typeface="Times New Roman" panose="02020603050405020304" pitchFamily="18" charset="0"/>
                <a:cs typeface="Times New Roman" panose="02020603050405020304" pitchFamily="18" charset="0"/>
              </a:rPr>
              <a:t>Fine payment:</a:t>
            </a:r>
            <a:endParaRPr lang="en-US" sz="2800" b="1" u="sng"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Picture 3" descr="C:\Users\belgewar.sunil\AppData\Local\Microsoft\Windows\INetCache\Content.MSO\13CC8B5B.tmp"/>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6718" y="2032000"/>
            <a:ext cx="6375573" cy="29107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309630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b="1" u="sng" dirty="0" smtClean="0">
                <a:solidFill>
                  <a:srgbClr val="7E1855"/>
                </a:solidFill>
                <a:latin typeface="Times New Roman" panose="02020603050405020304" pitchFamily="18" charset="0"/>
                <a:cs typeface="Times New Roman" panose="02020603050405020304" pitchFamily="18" charset="0"/>
              </a:rPr>
              <a:t>Search book:</a:t>
            </a:r>
            <a:endParaRPr lang="en-US" sz="2800" b="1" u="sng" dirty="0">
              <a:solidFill>
                <a:srgbClr val="7E1855"/>
              </a:solidFill>
              <a:latin typeface="Times New Roman" panose="02020603050405020304" pitchFamily="18" charset="0"/>
              <a:cs typeface="Times New Roman" panose="02020603050405020304" pitchFamily="18" charset="0"/>
            </a:endParaRPr>
          </a:p>
        </p:txBody>
      </p:sp>
      <p:pic>
        <p:nvPicPr>
          <p:cNvPr id="4" name="Picture 3" descr="C:\Users\belgewar.sunil\AppData\Local\Microsoft\Windows\INetCache\Content.MSO\3D1E1921.tmp"/>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8750" y="1579418"/>
            <a:ext cx="5731510" cy="33788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77571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b="1" u="sng" dirty="0" smtClean="0">
                <a:solidFill>
                  <a:srgbClr val="059191"/>
                </a:solidFill>
                <a:latin typeface="Times New Roman" panose="02020603050405020304" pitchFamily="18" charset="0"/>
                <a:cs typeface="Times New Roman" panose="02020603050405020304" pitchFamily="18" charset="0"/>
              </a:rPr>
              <a:t>Conclusion and future scope:</a:t>
            </a:r>
            <a:endParaRPr lang="en-US" sz="2800" b="1" u="sng" dirty="0">
              <a:solidFill>
                <a:srgbClr val="05919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p:txBody>
          <a:bodyPr/>
          <a:lstStyle/>
          <a:p>
            <a:r>
              <a:rPr lang="en-US" sz="2000" b="1" dirty="0" smtClean="0">
                <a:latin typeface="+mn-lt"/>
              </a:rPr>
              <a:t>Future scope:</a:t>
            </a:r>
          </a:p>
          <a:p>
            <a:pPr marL="342900" indent="-342900">
              <a:buFont typeface="Wingdings" panose="05000000000000000000" pitchFamily="2" charset="2"/>
              <a:buChar char="§"/>
            </a:pPr>
            <a:r>
              <a:rPr lang="en-US" sz="2000" dirty="0" smtClean="0">
                <a:latin typeface="+mn-lt"/>
              </a:rPr>
              <a:t>This application involves almost all the basic features of library management.</a:t>
            </a:r>
          </a:p>
          <a:p>
            <a:pPr marL="285750" indent="-285750">
              <a:buFont typeface="Wingdings" panose="05000000000000000000" pitchFamily="2" charset="2"/>
              <a:buChar char="§"/>
            </a:pPr>
            <a:r>
              <a:rPr lang="en-US" sz="2000" dirty="0" smtClean="0">
                <a:latin typeface="+mn-lt"/>
              </a:rPr>
              <a:t>The future implementation will be help for the students.</a:t>
            </a:r>
          </a:p>
          <a:p>
            <a:r>
              <a:rPr lang="en-US" sz="2000" b="1" dirty="0" smtClean="0">
                <a:latin typeface="+mn-lt"/>
              </a:rPr>
              <a:t>Conclusion:</a:t>
            </a:r>
          </a:p>
          <a:p>
            <a:pPr marL="342900" indent="-342900">
              <a:buFont typeface="Wingdings" panose="05000000000000000000" pitchFamily="2" charset="2"/>
              <a:buChar char="§"/>
            </a:pPr>
            <a:r>
              <a:rPr lang="en-US" sz="2000" dirty="0" smtClean="0">
                <a:latin typeface="+mn-lt"/>
              </a:rPr>
              <a:t>the project entitled “library management system” is developed using java swing as frontend and MySQL database in backend to computerize the process of online management of books, issued and returned books. This projects covers only the basic features required</a:t>
            </a:r>
            <a:r>
              <a:rPr lang="en-US" sz="1800" dirty="0" smtClean="0">
                <a:latin typeface="+mn-lt"/>
              </a:rPr>
              <a:t>.</a:t>
            </a:r>
            <a:endParaRPr lang="en-US" sz="1800" dirty="0">
              <a:latin typeface="+mn-lt"/>
            </a:endParaRPr>
          </a:p>
        </p:txBody>
      </p:sp>
    </p:spTree>
    <p:extLst>
      <p:ext uri="{BB962C8B-B14F-4D97-AF65-F5344CB8AC3E}">
        <p14:creationId xmlns:p14="http://schemas.microsoft.com/office/powerpoint/2010/main" val="4041085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79757" y="432008"/>
            <a:ext cx="10134369" cy="1002552"/>
          </a:xfrm>
        </p:spPr>
        <p:txBody>
          <a:bodyPr/>
          <a:lstStyle/>
          <a:p>
            <a:r>
              <a:rPr lang="en-US" sz="2800" b="1" u="sng" dirty="0" smtClean="0">
                <a:solidFill>
                  <a:srgbClr val="333300"/>
                </a:solidFill>
                <a:latin typeface="Times New Roman" panose="02020603050405020304" pitchFamily="18" charset="0"/>
                <a:cs typeface="Times New Roman" panose="02020603050405020304" pitchFamily="18" charset="0"/>
              </a:rPr>
              <a:t>Introduction:</a:t>
            </a:r>
            <a:endParaRPr lang="en-US" sz="2800" b="1" u="sng" dirty="0">
              <a:solidFill>
                <a:srgbClr val="3333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a:xfrm>
            <a:off x="1627321" y="1838036"/>
            <a:ext cx="9188461" cy="3611419"/>
          </a:xfrm>
        </p:spPr>
        <p:txBody>
          <a:bodyPr/>
          <a:lstStyle/>
          <a:p>
            <a:pPr marL="285750" indent="-285750">
              <a:buFont typeface="Wingdings" panose="05000000000000000000" pitchFamily="2" charset="2"/>
              <a:buChar char="§"/>
            </a:pPr>
            <a:r>
              <a:rPr lang="en-US" sz="2000" dirty="0" smtClean="0">
                <a:latin typeface="+mn-lt"/>
              </a:rPr>
              <a:t>Library management system is a project which aims in developing computerized system to maintain all the daily work of library.</a:t>
            </a:r>
          </a:p>
          <a:p>
            <a:pPr marL="285750" indent="-285750">
              <a:buFont typeface="Wingdings" panose="05000000000000000000" pitchFamily="2" charset="2"/>
              <a:buChar char="§"/>
            </a:pPr>
            <a:r>
              <a:rPr lang="en-US" sz="2000" dirty="0" smtClean="0">
                <a:latin typeface="+mn-lt"/>
              </a:rPr>
              <a:t>It has the facility of admin login through which admin can monitor the whole system.</a:t>
            </a:r>
          </a:p>
          <a:p>
            <a:pPr marL="285750" indent="-285750">
              <a:buFont typeface="Wingdings" panose="05000000000000000000" pitchFamily="2" charset="2"/>
              <a:buChar char="§"/>
            </a:pPr>
            <a:r>
              <a:rPr lang="en-US" sz="2000" dirty="0" smtClean="0">
                <a:latin typeface="+mn-lt"/>
              </a:rPr>
              <a:t>Admin modules are add new book, view books, issue book and return book.</a:t>
            </a:r>
          </a:p>
          <a:p>
            <a:pPr marL="285750" indent="-285750">
              <a:buFont typeface="Wingdings" panose="05000000000000000000" pitchFamily="2" charset="2"/>
              <a:buChar char="§"/>
            </a:pPr>
            <a:r>
              <a:rPr lang="en-US" sz="2000" dirty="0" smtClean="0">
                <a:latin typeface="+mn-lt"/>
              </a:rPr>
              <a:t>Overall this project of ours is being developed to help the library administration , maintain the library in the best way possible and also reduce the human efforts.</a:t>
            </a:r>
          </a:p>
        </p:txBody>
      </p:sp>
    </p:spTree>
    <p:extLst>
      <p:ext uri="{BB962C8B-B14F-4D97-AF65-F5344CB8AC3E}">
        <p14:creationId xmlns:p14="http://schemas.microsoft.com/office/powerpoint/2010/main" val="2258154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b="1" u="sng" dirty="0" smtClean="0">
                <a:latin typeface="Times New Roman" panose="02020603050405020304" pitchFamily="18" charset="0"/>
                <a:cs typeface="Times New Roman" panose="02020603050405020304" pitchFamily="18" charset="0"/>
              </a:rPr>
              <a:t>Objective:</a:t>
            </a:r>
            <a:endParaRPr lang="en-US" sz="2800" b="1" u="sng"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4"/>
          </p:nvPr>
        </p:nvSpPr>
        <p:spPr>
          <a:xfrm>
            <a:off x="1516486" y="1444142"/>
            <a:ext cx="10134371" cy="4849283"/>
          </a:xfrm>
        </p:spPr>
        <p:txBody>
          <a:bodyPr/>
          <a:lstStyle/>
          <a:p>
            <a:pPr marL="285750" indent="-285750">
              <a:buFont typeface="Wingdings" panose="05000000000000000000" pitchFamily="2" charset="2"/>
              <a:buChar char="§"/>
            </a:pPr>
            <a:r>
              <a:rPr lang="en-US" sz="2000" dirty="0">
                <a:latin typeface="+mn-lt"/>
              </a:rPr>
              <a:t>The main objective of library management system is to manage the details of books, students , book issue and return book.</a:t>
            </a:r>
          </a:p>
          <a:p>
            <a:pPr marL="285750" indent="-285750">
              <a:buFont typeface="Wingdings" panose="05000000000000000000" pitchFamily="2" charset="2"/>
              <a:buChar char="§"/>
            </a:pPr>
            <a:r>
              <a:rPr lang="en-US" sz="2000" dirty="0">
                <a:latin typeface="+mn-lt"/>
              </a:rPr>
              <a:t>It manages all the information about book issue and return .</a:t>
            </a:r>
          </a:p>
          <a:p>
            <a:pPr marL="285750" indent="-285750">
              <a:buFont typeface="Wingdings" panose="05000000000000000000" pitchFamily="2" charset="2"/>
              <a:buChar char="§"/>
            </a:pPr>
            <a:r>
              <a:rPr lang="en-US" sz="2000" dirty="0">
                <a:latin typeface="+mn-lt"/>
              </a:rPr>
              <a:t>develop an online system to help the users(librarian’s).</a:t>
            </a:r>
          </a:p>
          <a:p>
            <a:pPr marL="285750" indent="-285750">
              <a:buFont typeface="Wingdings" panose="05000000000000000000" pitchFamily="2" charset="2"/>
              <a:buChar char="§"/>
            </a:pPr>
            <a:r>
              <a:rPr lang="en-US" sz="2000" dirty="0">
                <a:latin typeface="+mn-lt"/>
              </a:rPr>
              <a:t>To manage the distribution and collection books.</a:t>
            </a:r>
          </a:p>
          <a:p>
            <a:pPr marL="285750" indent="-285750">
              <a:buFont typeface="Wingdings" panose="05000000000000000000" pitchFamily="2" charset="2"/>
              <a:buChar char="§"/>
            </a:pPr>
            <a:r>
              <a:rPr lang="en-US" sz="2000" dirty="0">
                <a:latin typeface="+mn-lt"/>
              </a:rPr>
              <a:t>To track the records and to modify</a:t>
            </a:r>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2192926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7321" y="339644"/>
            <a:ext cx="10134369" cy="1489155"/>
          </a:xfrm>
        </p:spPr>
        <p:txBody>
          <a:bodyPr/>
          <a:lstStyle/>
          <a:p>
            <a:r>
              <a:rPr lang="en-US" sz="2800" b="1" u="sng" dirty="0" smtClean="0">
                <a:latin typeface="Times New Roman" panose="02020603050405020304" pitchFamily="18" charset="0"/>
                <a:cs typeface="Times New Roman" panose="02020603050405020304" pitchFamily="18" charset="0"/>
              </a:rPr>
              <a:t>Purpose:</a:t>
            </a:r>
            <a:endParaRPr lang="en-US" sz="2800"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a:xfrm>
            <a:off x="2416167" y="1084221"/>
            <a:ext cx="8556675" cy="5200073"/>
          </a:xfrm>
        </p:spPr>
        <p:txBody>
          <a:bodyPr>
            <a:normAutofit/>
          </a:bodyPr>
          <a:lstStyle/>
          <a:p>
            <a:pPr marL="285750" indent="-285750">
              <a:buFont typeface="Wingdings" panose="05000000000000000000" pitchFamily="2" charset="2"/>
              <a:buChar char="v"/>
            </a:pPr>
            <a:endParaRPr lang="en-US" sz="1800" dirty="0" smtClean="0">
              <a:latin typeface="+mn-lt"/>
            </a:endParaRPr>
          </a:p>
          <a:p>
            <a:pPr marL="285750" indent="-285750">
              <a:buFont typeface="Wingdings" panose="05000000000000000000" pitchFamily="2" charset="2"/>
              <a:buChar char="v"/>
            </a:pPr>
            <a:endParaRPr lang="en-US" sz="1800" dirty="0">
              <a:latin typeface="+mn-lt"/>
            </a:endParaRPr>
          </a:p>
          <a:p>
            <a:pPr marL="285750" indent="-285750">
              <a:buFont typeface="Wingdings" panose="05000000000000000000" pitchFamily="2" charset="2"/>
              <a:buChar char="v"/>
            </a:pPr>
            <a:endParaRPr lang="en-US" sz="1800" dirty="0" smtClean="0">
              <a:latin typeface="+mn-lt"/>
            </a:endParaRPr>
          </a:p>
          <a:p>
            <a:pPr marL="285750" indent="-285750">
              <a:buFont typeface="Wingdings" panose="05000000000000000000" pitchFamily="2" charset="2"/>
              <a:buChar char="v"/>
            </a:pPr>
            <a:r>
              <a:rPr lang="en-US" sz="2000" dirty="0" smtClean="0">
                <a:latin typeface="+mn-lt"/>
              </a:rPr>
              <a:t>The purpose of library management system is to automate the existing  system by the help of computerized equipment and full fledged computer software, fulfilling  their requirements,</a:t>
            </a:r>
          </a:p>
          <a:p>
            <a:pPr marL="285750" indent="-285750">
              <a:buFont typeface="Wingdings" panose="05000000000000000000" pitchFamily="2" charset="2"/>
              <a:buChar char="v"/>
            </a:pPr>
            <a:r>
              <a:rPr lang="en-US" sz="2000" dirty="0" smtClean="0">
                <a:latin typeface="+mn-lt"/>
              </a:rPr>
              <a:t> so that their Valuable data/information can be stored for a longer period with easy accessing and manipulation of the same.</a:t>
            </a:r>
          </a:p>
          <a:p>
            <a:pPr marL="285750" indent="-285750">
              <a:buFont typeface="Wingdings" panose="05000000000000000000" pitchFamily="2" charset="2"/>
              <a:buChar char="v"/>
            </a:pPr>
            <a:r>
              <a:rPr lang="en-US" sz="2000" dirty="0" smtClean="0">
                <a:latin typeface="+mn-lt"/>
              </a:rPr>
              <a:t>This project also helps in administrative work such as keep information of book issue and return.</a:t>
            </a:r>
          </a:p>
          <a:p>
            <a:r>
              <a:rPr lang="en-US" sz="1800" dirty="0" smtClean="0">
                <a:latin typeface="+mn-lt"/>
              </a:rPr>
              <a:t> </a:t>
            </a:r>
            <a:endParaRPr lang="en-US" sz="1800" dirty="0">
              <a:latin typeface="+mn-lt"/>
            </a:endParaRPr>
          </a:p>
        </p:txBody>
      </p:sp>
    </p:spTree>
    <p:extLst>
      <p:ext uri="{BB962C8B-B14F-4D97-AF65-F5344CB8AC3E}">
        <p14:creationId xmlns:p14="http://schemas.microsoft.com/office/powerpoint/2010/main" val="3985101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76800" y="274989"/>
            <a:ext cx="6820239" cy="1258247"/>
          </a:xfrm>
        </p:spPr>
        <p:txBody>
          <a:bodyPr/>
          <a:lstStyle/>
          <a:p>
            <a:r>
              <a:rPr lang="en-US" sz="2800" b="1" u="sng" dirty="0" smtClean="0">
                <a:solidFill>
                  <a:srgbClr val="002060"/>
                </a:solidFill>
                <a:latin typeface="Times New Roman" panose="02020603050405020304" pitchFamily="18" charset="0"/>
                <a:cs typeface="Times New Roman" panose="02020603050405020304" pitchFamily="18" charset="0"/>
              </a:rPr>
              <a:t>Requirements:</a:t>
            </a:r>
            <a:endParaRPr lang="en-US" sz="2800" b="1" u="sng" dirty="0">
              <a:solidFill>
                <a:srgbClr val="00206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a:xfrm>
            <a:off x="1745673" y="2179782"/>
            <a:ext cx="10016020" cy="4176567"/>
          </a:xfrm>
        </p:spPr>
        <p:txBody>
          <a:bodyPr/>
          <a:lstStyle/>
          <a:p>
            <a:pPr marL="285750" indent="-285750">
              <a:buFont typeface="Wingdings" panose="05000000000000000000" pitchFamily="2" charset="2"/>
              <a:buChar char="§"/>
            </a:pPr>
            <a:r>
              <a:rPr lang="en-US" sz="2000" dirty="0" smtClean="0">
                <a:latin typeface="+mn-lt"/>
              </a:rPr>
              <a:t>Windows version 7+</a:t>
            </a:r>
          </a:p>
          <a:p>
            <a:pPr marL="285750" indent="-285750">
              <a:buFont typeface="Wingdings" panose="05000000000000000000" pitchFamily="2" charset="2"/>
              <a:buChar char="§"/>
            </a:pPr>
            <a:r>
              <a:rPr lang="en-US" sz="2000" dirty="0" smtClean="0">
                <a:latin typeface="+mn-lt"/>
              </a:rPr>
              <a:t>Front end Software: Html , CSS , java script.</a:t>
            </a:r>
          </a:p>
          <a:p>
            <a:pPr marL="285750" indent="-285750">
              <a:buFont typeface="Wingdings" panose="05000000000000000000" pitchFamily="2" charset="2"/>
              <a:buChar char="§"/>
            </a:pPr>
            <a:r>
              <a:rPr lang="en-US" sz="2000" dirty="0" smtClean="0">
                <a:latin typeface="+mn-lt"/>
              </a:rPr>
              <a:t>Backend software: Java,</a:t>
            </a:r>
            <a:r>
              <a:rPr lang="en-US" sz="2000" dirty="0">
                <a:latin typeface="+mn-lt"/>
              </a:rPr>
              <a:t> Spring </a:t>
            </a:r>
            <a:r>
              <a:rPr lang="en-US" sz="2000" dirty="0" smtClean="0">
                <a:latin typeface="+mn-lt"/>
              </a:rPr>
              <a:t>Boot, Spring </a:t>
            </a:r>
            <a:r>
              <a:rPr lang="en-US" sz="2000" dirty="0">
                <a:latin typeface="+mn-lt"/>
              </a:rPr>
              <a:t>Data </a:t>
            </a:r>
            <a:r>
              <a:rPr lang="en-US" sz="2000" dirty="0" smtClean="0">
                <a:latin typeface="+mn-lt"/>
              </a:rPr>
              <a:t>JPA, Spring Security, Database</a:t>
            </a:r>
            <a:r>
              <a:rPr lang="en-US" sz="1800" b="1" dirty="0"/>
              <a:t>.</a:t>
            </a:r>
            <a:endParaRPr lang="en-US" sz="1800" dirty="0"/>
          </a:p>
          <a:p>
            <a:pPr marL="285750" indent="-285750">
              <a:buFont typeface="Wingdings" panose="05000000000000000000" pitchFamily="2" charset="2"/>
              <a:buChar char="§"/>
            </a:pPr>
            <a:endParaRPr lang="en-US" sz="1800" dirty="0" smtClean="0"/>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2889600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b="1" u="sng" dirty="0" smtClean="0">
                <a:latin typeface="Times New Roman" panose="02020603050405020304" pitchFamily="18" charset="0"/>
                <a:cs typeface="Times New Roman" panose="02020603050405020304" pitchFamily="18" charset="0"/>
              </a:rPr>
              <a:t>Project scope:</a:t>
            </a:r>
            <a:endParaRPr lang="en-US" sz="2800"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p:txBody>
          <a:bodyPr>
            <a:normAutofit/>
          </a:bodyPr>
          <a:lstStyle/>
          <a:p>
            <a:pPr marL="285750" indent="-285750">
              <a:buFont typeface="Wingdings" panose="05000000000000000000" pitchFamily="2" charset="2"/>
              <a:buChar char="v"/>
            </a:pPr>
            <a:r>
              <a:rPr lang="en-US" sz="2000" dirty="0">
                <a:latin typeface="+mn-lt"/>
              </a:rPr>
              <a:t>Our project aims to safe and easy handling of library. i.e. we have made a computerized process to store data and distribution. </a:t>
            </a:r>
          </a:p>
          <a:p>
            <a:pPr marL="285750" lvl="0" indent="-285750">
              <a:buFont typeface="Wingdings" panose="05000000000000000000" pitchFamily="2" charset="2"/>
              <a:buChar char="§"/>
            </a:pPr>
            <a:r>
              <a:rPr lang="en-US" sz="2000" dirty="0">
                <a:latin typeface="+mn-lt"/>
              </a:rPr>
              <a:t>It satisfies the admin(librarian).</a:t>
            </a:r>
          </a:p>
          <a:p>
            <a:pPr marL="285750" lvl="0" indent="-285750">
              <a:buFont typeface="Wingdings" panose="05000000000000000000" pitchFamily="2" charset="2"/>
              <a:buChar char="§"/>
            </a:pPr>
            <a:r>
              <a:rPr lang="en-US" sz="2000" dirty="0">
                <a:latin typeface="+mn-lt"/>
              </a:rPr>
              <a:t>It is easy and safe to store data.</a:t>
            </a:r>
          </a:p>
          <a:p>
            <a:pPr marL="285750" lvl="0" indent="-285750">
              <a:buFont typeface="Wingdings" panose="05000000000000000000" pitchFamily="2" charset="2"/>
              <a:buChar char="§"/>
            </a:pPr>
            <a:r>
              <a:rPr lang="en-US" sz="2000" dirty="0">
                <a:latin typeface="+mn-lt"/>
              </a:rPr>
              <a:t>It is easy to operator.</a:t>
            </a:r>
          </a:p>
          <a:p>
            <a:pPr marL="285750" lvl="0" indent="-285750">
              <a:buFont typeface="Wingdings" panose="05000000000000000000" pitchFamily="2" charset="2"/>
              <a:buChar char="§"/>
            </a:pPr>
            <a:r>
              <a:rPr lang="en-US" sz="2000" dirty="0">
                <a:latin typeface="+mn-lt"/>
              </a:rPr>
              <a:t>Have a good user interface.</a:t>
            </a:r>
          </a:p>
          <a:p>
            <a:pPr marL="285750" lvl="0" indent="-285750">
              <a:buFont typeface="Wingdings" panose="05000000000000000000" pitchFamily="2" charset="2"/>
              <a:buChar char="§"/>
            </a:pPr>
            <a:r>
              <a:rPr lang="en-US" sz="2000" dirty="0">
                <a:latin typeface="+mn-lt"/>
              </a:rPr>
              <a:t>It saves time and function faster.</a:t>
            </a:r>
          </a:p>
          <a:p>
            <a:pPr marL="285750" lvl="0" indent="-285750">
              <a:buFont typeface="Wingdings" panose="05000000000000000000" pitchFamily="2" charset="2"/>
              <a:buChar char="§"/>
            </a:pPr>
            <a:r>
              <a:rPr lang="en-US" sz="2000" dirty="0">
                <a:latin typeface="+mn-lt"/>
              </a:rPr>
              <a:t>It helps the Librarian to handle the library.</a:t>
            </a:r>
          </a:p>
          <a:p>
            <a:pPr marL="285750" indent="-285750">
              <a:buFont typeface="Wingdings" panose="05000000000000000000" pitchFamily="2" charset="2"/>
              <a:buChar char="§"/>
            </a:pPr>
            <a:r>
              <a:rPr lang="en-US" sz="2000" dirty="0">
                <a:latin typeface="+mn-lt"/>
              </a:rPr>
              <a:t>We have tried to develop safe and secure software with above mentioned specifications.</a:t>
            </a:r>
          </a:p>
          <a:p>
            <a:pPr marL="285750" lvl="0" indent="-285750">
              <a:buFont typeface="Wingdings" panose="05000000000000000000" pitchFamily="2" charset="2"/>
              <a:buChar char="v"/>
            </a:pPr>
            <a:r>
              <a:rPr lang="en-US" sz="2000" dirty="0">
                <a:latin typeface="+mn-lt"/>
              </a:rPr>
              <a:t>Scope of change: barcoding reading.</a:t>
            </a:r>
          </a:p>
          <a:p>
            <a:endParaRPr lang="en-US" sz="1800" dirty="0">
              <a:latin typeface="+mn-lt"/>
            </a:endParaRPr>
          </a:p>
        </p:txBody>
      </p:sp>
    </p:spTree>
    <p:extLst>
      <p:ext uri="{BB962C8B-B14F-4D97-AF65-F5344CB8AC3E}">
        <p14:creationId xmlns:p14="http://schemas.microsoft.com/office/powerpoint/2010/main" val="1434835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632364" y="406401"/>
            <a:ext cx="7897091" cy="729672"/>
          </a:xfrm>
        </p:spPr>
        <p:txBody>
          <a:bodyPr>
            <a:normAutofit/>
          </a:bodyPr>
          <a:lstStyle/>
          <a:p>
            <a:pPr algn="l"/>
            <a:r>
              <a:rPr lang="en-US" sz="2800" b="1" u="sng" dirty="0" smtClean="0">
                <a:latin typeface="Times New Roman" panose="02020603050405020304" pitchFamily="18" charset="0"/>
                <a:cs typeface="Times New Roman" panose="02020603050405020304" pitchFamily="18" charset="0"/>
              </a:rPr>
              <a:t>Used Tools and technologies:</a:t>
            </a:r>
            <a:endParaRPr lang="en-US" sz="2800" b="1" u="sng" dirty="0">
              <a:latin typeface="Times New Roman" panose="02020603050405020304" pitchFamily="18" charset="0"/>
              <a:cs typeface="Times New Roman" panose="02020603050405020304" pitchFamily="18" charset="0"/>
            </a:endParaRPr>
          </a:p>
        </p:txBody>
      </p:sp>
      <p:sp>
        <p:nvSpPr>
          <p:cNvPr id="7" name="TextBox 6"/>
          <p:cNvSpPr txBox="1"/>
          <p:nvPr/>
        </p:nvSpPr>
        <p:spPr>
          <a:xfrm>
            <a:off x="3408219" y="1745674"/>
            <a:ext cx="6964218" cy="1292662"/>
          </a:xfrm>
          <a:prstGeom prst="rect">
            <a:avLst/>
          </a:prstGeom>
          <a:ln>
            <a:solidFill>
              <a:schemeClr val="bg2"/>
            </a:solid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Wingdings" panose="05000000000000000000" pitchFamily="2" charset="2"/>
              <a:buChar char="§"/>
            </a:pPr>
            <a:r>
              <a:rPr lang="en-US" sz="2000" dirty="0" smtClean="0">
                <a:ln w="0"/>
                <a:solidFill>
                  <a:schemeClr val="tx1"/>
                </a:solidFill>
                <a:effectLst>
                  <a:outerShdw blurRad="38100" dist="19050" dir="2700000" algn="tl" rotWithShape="0">
                    <a:schemeClr val="dk1">
                      <a:alpha val="40000"/>
                    </a:schemeClr>
                  </a:outerShdw>
                </a:effectLst>
              </a:rPr>
              <a:t>Frontend: Html and CSS.</a:t>
            </a:r>
          </a:p>
          <a:p>
            <a:pPr marL="285750" indent="-285750">
              <a:buFont typeface="Wingdings" panose="05000000000000000000" pitchFamily="2" charset="2"/>
              <a:buChar char="§"/>
            </a:pPr>
            <a:r>
              <a:rPr lang="en-US" sz="2000" dirty="0" smtClean="0">
                <a:ln w="0"/>
                <a:solidFill>
                  <a:schemeClr val="tx1"/>
                </a:solidFill>
                <a:effectLst>
                  <a:outerShdw blurRad="38100" dist="19050" dir="2700000" algn="tl" rotWithShape="0">
                    <a:schemeClr val="dk1">
                      <a:alpha val="40000"/>
                    </a:schemeClr>
                  </a:outerShdw>
                </a:effectLst>
              </a:rPr>
              <a:t>Back end: Spring tool suite</a:t>
            </a:r>
          </a:p>
          <a:p>
            <a:pPr marL="285750" indent="-285750">
              <a:buFont typeface="Wingdings" panose="05000000000000000000" pitchFamily="2" charset="2"/>
              <a:buChar char="§"/>
            </a:pPr>
            <a:r>
              <a:rPr lang="en-US" sz="2000" dirty="0" smtClean="0">
                <a:ln w="0"/>
                <a:solidFill>
                  <a:schemeClr val="tx1"/>
                </a:solidFill>
                <a:effectLst>
                  <a:outerShdw blurRad="38100" dist="19050" dir="2700000" algn="tl" rotWithShape="0">
                    <a:schemeClr val="dk1">
                      <a:alpha val="40000"/>
                    </a:schemeClr>
                  </a:outerShdw>
                </a:effectLst>
              </a:rPr>
              <a:t>MySQL Database.</a:t>
            </a:r>
          </a:p>
          <a:p>
            <a:endParaRPr lang="en-US" dirty="0">
              <a:ln w="0"/>
              <a:solidFill>
                <a:schemeClr val="tx1"/>
              </a:solidFill>
              <a:effectLst>
                <a:outerShdw blurRad="38100" dist="19050" dir="2700000" algn="tl" rotWithShape="0">
                  <a:schemeClr val="dk1">
                    <a:alpha val="40000"/>
                  </a:schemeClr>
                </a:outerShdw>
              </a:effectLst>
            </a:endParaRPr>
          </a:p>
        </p:txBody>
      </p:sp>
      <p:sp>
        <p:nvSpPr>
          <p:cNvPr id="8" name="TextBox 7"/>
          <p:cNvSpPr txBox="1"/>
          <p:nvPr/>
        </p:nvSpPr>
        <p:spPr>
          <a:xfrm>
            <a:off x="7389091" y="3809799"/>
            <a:ext cx="2675746" cy="1323439"/>
          </a:xfrm>
          <a:prstGeom prst="rect">
            <a:avLst/>
          </a:prstGeom>
          <a:ln>
            <a:solidFill>
              <a:schemeClr val="bg2"/>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ln w="0"/>
                <a:solidFill>
                  <a:schemeClr val="tx1"/>
                </a:solidFill>
                <a:effectLst>
                  <a:outerShdw blurRad="38100" dist="19050" dir="2700000" algn="tl" rotWithShape="0">
                    <a:schemeClr val="dk1">
                      <a:alpha val="40000"/>
                    </a:schemeClr>
                  </a:outerShdw>
                </a:effectLst>
              </a:rPr>
              <a:t>Online tools:</a:t>
            </a:r>
          </a:p>
          <a:p>
            <a:pPr marL="285750" indent="-285750">
              <a:buFont typeface="Arial" panose="020B0604020202020204" pitchFamily="34" charset="0"/>
              <a:buChar char="•"/>
            </a:pPr>
            <a:r>
              <a:rPr lang="en-US" sz="2000" dirty="0" smtClean="0">
                <a:ln w="0"/>
                <a:solidFill>
                  <a:schemeClr val="tx1"/>
                </a:solidFill>
                <a:effectLst>
                  <a:outerShdw blurRad="38100" dist="19050" dir="2700000" algn="tl" rotWithShape="0">
                    <a:schemeClr val="dk1">
                      <a:alpha val="40000"/>
                    </a:schemeClr>
                  </a:outerShdw>
                </a:effectLst>
              </a:rPr>
              <a:t>Word pad</a:t>
            </a:r>
          </a:p>
          <a:p>
            <a:pPr marL="285750" indent="-285750">
              <a:buFont typeface="Arial" panose="020B0604020202020204" pitchFamily="34" charset="0"/>
              <a:buChar char="•"/>
            </a:pPr>
            <a:r>
              <a:rPr lang="en-US" sz="2000" dirty="0" smtClean="0">
                <a:ln w="0"/>
                <a:solidFill>
                  <a:schemeClr val="tx1"/>
                </a:solidFill>
                <a:effectLst>
                  <a:outerShdw blurRad="38100" dist="19050" dir="2700000" algn="tl" rotWithShape="0">
                    <a:schemeClr val="dk1">
                      <a:alpha val="40000"/>
                    </a:schemeClr>
                  </a:outerShdw>
                </a:effectLst>
              </a:rPr>
              <a:t>Notepad</a:t>
            </a:r>
            <a:br>
              <a:rPr lang="en-US" sz="2000" dirty="0" smtClean="0">
                <a:ln w="0"/>
                <a:solidFill>
                  <a:schemeClr val="tx1"/>
                </a:solidFill>
                <a:effectLst>
                  <a:outerShdw blurRad="38100" dist="19050" dir="2700000" algn="tl" rotWithShape="0">
                    <a:schemeClr val="dk1">
                      <a:alpha val="40000"/>
                    </a:schemeClr>
                  </a:outerShdw>
                </a:effectLst>
              </a:rPr>
            </a:br>
            <a:endParaRPr lang="en-US" sz="2000" dirty="0">
              <a:ln w="0"/>
              <a:solidFill>
                <a:schemeClr val="tx1"/>
              </a:solidFill>
              <a:effectLst>
                <a:outerShdw blurRad="38100" dist="19050" dir="2700000" algn="tl" rotWithShape="0">
                  <a:schemeClr val="dk1">
                    <a:alpha val="40000"/>
                  </a:schemeClr>
                </a:outerShdw>
              </a:effectLst>
            </a:endParaRPr>
          </a:p>
        </p:txBody>
      </p:sp>
      <p:pic>
        <p:nvPicPr>
          <p:cNvPr id="7170"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214" y="1707525"/>
            <a:ext cx="1921131" cy="16353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7172" name="Picture 4"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9129" y="3555604"/>
            <a:ext cx="2507618" cy="166254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609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48364" y="810980"/>
            <a:ext cx="7900889" cy="1167421"/>
          </a:xfrm>
        </p:spPr>
        <p:txBody>
          <a:bodyPr/>
          <a:lstStyle/>
          <a:p>
            <a:r>
              <a:rPr lang="en-US" sz="2800" b="1" u="sng" dirty="0" smtClean="0">
                <a:latin typeface="Times New Roman" panose="02020603050405020304" pitchFamily="18" charset="0"/>
                <a:cs typeface="Times New Roman" panose="02020603050405020304" pitchFamily="18" charset="0"/>
              </a:rPr>
              <a:t>Proposed system:</a:t>
            </a:r>
            <a:endParaRPr lang="en-US" sz="2800"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a:xfrm>
            <a:off x="2466110" y="1394692"/>
            <a:ext cx="7647708" cy="3639126"/>
          </a:xfrm>
        </p:spPr>
        <p:txBody>
          <a:bodyPr>
            <a:normAutofit/>
          </a:bodyPr>
          <a:lstStyle/>
          <a:p>
            <a:endParaRPr lang="en-US" dirty="0" smtClean="0"/>
          </a:p>
          <a:p>
            <a:endParaRPr lang="en-US" dirty="0"/>
          </a:p>
          <a:p>
            <a:pPr marL="285750" indent="-285750">
              <a:buFont typeface="Wingdings" panose="05000000000000000000" pitchFamily="2" charset="2"/>
              <a:buChar char="v"/>
            </a:pPr>
            <a:endParaRPr lang="en-US" sz="1800" dirty="0" smtClean="0">
              <a:latin typeface="+mn-lt"/>
            </a:endParaRPr>
          </a:p>
          <a:p>
            <a:pPr marL="285750" indent="-285750">
              <a:buFont typeface="Wingdings" panose="05000000000000000000" pitchFamily="2" charset="2"/>
              <a:buChar char="v"/>
            </a:pPr>
            <a:r>
              <a:rPr lang="en-US" sz="2000" dirty="0" smtClean="0">
                <a:latin typeface="+mn-lt"/>
              </a:rPr>
              <a:t>The library management system is available in the market that can serve librarians in schools and colleges to manage book issue and book return</a:t>
            </a:r>
            <a:r>
              <a:rPr lang="en-US" sz="1800" dirty="0" smtClean="0">
                <a:latin typeface="+mn-lt"/>
              </a:rPr>
              <a:t>.</a:t>
            </a:r>
            <a:endParaRPr lang="en-US" sz="1800" dirty="0">
              <a:latin typeface="+mn-lt"/>
            </a:endParaRPr>
          </a:p>
        </p:txBody>
      </p:sp>
    </p:spTree>
    <p:extLst>
      <p:ext uri="{BB962C8B-B14F-4D97-AF65-F5344CB8AC3E}">
        <p14:creationId xmlns:p14="http://schemas.microsoft.com/office/powerpoint/2010/main" val="2466225296"/>
      </p:ext>
    </p:extLst>
  </p:cSld>
  <p:clrMapOvr>
    <a:masterClrMapping/>
  </p:clrMapOvr>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LT Template_Modern Clean Sophisticated_01_AS - v6" id="{0AA3A176-5614-4CF7-97C7-387B0FB7AD04}" vid="{229230A5-5D58-4AD6-A6F9-E951DED424C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0B52848-9F15-412E-907E-592D80B16D34}">
  <ds:schemaRefs>
    <ds:schemaRef ds:uri="http://schemas.microsoft.com/sharepoint/v3/contenttype/forms"/>
  </ds:schemaRefs>
</ds:datastoreItem>
</file>

<file path=customXml/itemProps2.xml><?xml version="1.0" encoding="utf-8"?>
<ds:datastoreItem xmlns:ds="http://schemas.openxmlformats.org/officeDocument/2006/customXml" ds:itemID="{11A621F2-4F72-4D03-9533-F4606037C0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4045008-BD42-4B24-A6F5-0E1C58790533}">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clean sophisticated presentation</Template>
  <TotalTime>0</TotalTime>
  <Words>665</Words>
  <Application>Microsoft Office PowerPoint</Application>
  <PresentationFormat>Widescreen</PresentationFormat>
  <Paragraphs>98</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Sagona ExtraLight</vt:lpstr>
      <vt:lpstr>Speak Pro</vt:lpstr>
      <vt:lpstr>Times New Roman</vt:lpstr>
      <vt:lpstr>Wingdings</vt:lpstr>
      <vt:lpstr>Office Theme</vt:lpstr>
      <vt:lpstr>       Library management system</vt:lpstr>
      <vt:lpstr>Team members:</vt:lpstr>
      <vt:lpstr>Introduction:</vt:lpstr>
      <vt:lpstr>Objective:</vt:lpstr>
      <vt:lpstr>Purpose:</vt:lpstr>
      <vt:lpstr>Requirements:</vt:lpstr>
      <vt:lpstr>Project scope:</vt:lpstr>
      <vt:lpstr>Used Tools and technologies:</vt:lpstr>
      <vt:lpstr>Proposed system:</vt:lpstr>
      <vt:lpstr>Modules:</vt:lpstr>
      <vt:lpstr>Frontend [language used]:</vt:lpstr>
      <vt:lpstr>Backend [language used]:</vt:lpstr>
      <vt:lpstr>DATABASE:</vt:lpstr>
      <vt:lpstr>Data flow diagram:</vt:lpstr>
      <vt:lpstr>Use case diagram:</vt:lpstr>
      <vt:lpstr>Use Case diagram:</vt:lpstr>
      <vt:lpstr>Login page:</vt:lpstr>
      <vt:lpstr>Home page:</vt:lpstr>
      <vt:lpstr>Student info!</vt:lpstr>
      <vt:lpstr>Add book:</vt:lpstr>
      <vt:lpstr>Add student:</vt:lpstr>
      <vt:lpstr>Issue book:</vt:lpstr>
      <vt:lpstr>Return book:</vt:lpstr>
      <vt:lpstr>All records:</vt:lpstr>
      <vt:lpstr>Fine payment:</vt:lpstr>
      <vt:lpstr>Search book:</vt:lpstr>
      <vt:lpstr>Conclusion and future scope:</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2022-03-23T13:18:27Z</dcterms:created>
  <dcterms:modified xsi:type="dcterms:W3CDTF">2022-03-24T05:16:03Z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TitusGUID">
    <vt:lpwstr>a57b2325-3752-4264-bcca-c759f3ad798d</vt:lpwstr>
  </property>
  <property fmtid="{D5CDD505-2E9C-101B-9397-08002B2CF9AE}" pid="4" name="HCLClassification">
    <vt:lpwstr>HCL_Cla5s_Publ1c</vt:lpwstr>
  </property>
  <property fmtid="{D5CDD505-2E9C-101B-9397-08002B2CF9AE}" pid="5" name="HCLClassD6">
    <vt:lpwstr>False</vt:lpwstr>
  </property>
</Properties>
</file>