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5" r:id="rId7"/>
    <p:sldId id="266" r:id="rId8"/>
    <p:sldId id="260" r:id="rId9"/>
    <p:sldId id="261" r:id="rId10"/>
    <p:sldId id="268" r:id="rId11"/>
    <p:sldId id="262" r:id="rId12"/>
    <p:sldId id="263" r:id="rId13"/>
    <p:sldId id="264" r:id="rId14"/>
  </p:sldIdLst>
  <p:sldSz cx="14630400" cy="8229600"/>
  <p:notesSz cx="8229600" cy="14630400"/>
  <p:embeddedFontLst>
    <p:embeddedFont>
      <p:font typeface="Barlow Bold" panose="00000800000000000000" pitchFamily="2" charset="0"/>
      <p:bold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Bold" panose="00000800000000000000" pitchFamily="2" charset="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0D008F-C954-9831-7286-9C864DFC8B99}" v="375" dt="2025-06-17T08:04:26.091"/>
    <p1510:client id="{EF6ACF0C-9BDA-7DDD-7A83-BF4DFBF7E948}" v="216" dt="2025-06-17T07:15:43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67E57-E0D8-4597-BA76-5DBC5E85C2E5}" type="datetimeFigureOut">
              <a:t>6/17/2025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B26EB-1D8B-4092-BCFE-A4608BF4BF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2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363A5-6A15-9970-ED7C-A2E6C7D55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B8A3-8105-9DDF-2AD5-784D675D03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861D8A-4BE9-92CC-6A09-AA1E2CF6B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4E745-EF80-0676-1A10-D7754788D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4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70AF9-0EC8-4795-685B-CF094147C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3F0B5A-8E11-7D58-4DDF-3DEC8CE7ED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EF2CE3-152E-B048-3B12-C9C803B81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6AC69-F138-D684-706B-853DD01735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9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B6224-6387-2047-2912-6CEE2EE37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81498F-B527-1B49-0892-26F6A8CD7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87F839-6132-DCE5-FE66-488F2C1FA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E157F-AA7F-6DCA-BDAA-6FB6D50039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84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90DAE-95E3-6386-C482-4D81AD8DD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E7C39-F6A5-B684-ED50-775F85C0A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2D6D5B-2AC7-326C-349B-23902EE0B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5DBE3-F90D-CE56-9CD5-6D3C20AD1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74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470071"/>
            <a:ext cx="7627382" cy="1247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Weather Type Classification: A Machine Learning Approach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758309" y="4001453"/>
            <a:ext cx="7627382" cy="1213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and classifying weather conditions is crucial for various sectors, including agriculture, transportation, tourism, and disaster preparedness. This project simulates a real-world scenario using a synthetic dataset to classify weather into types like Rainy, Sunny, Cloudy, or Snowy.</a:t>
            </a:r>
            <a:endParaRPr lang="en-US" sz="1450" dirty="0"/>
          </a:p>
        </p:txBody>
      </p:sp>
      <p:sp>
        <p:nvSpPr>
          <p:cNvPr id="5" name="Shape 2"/>
          <p:cNvSpPr/>
          <p:nvPr/>
        </p:nvSpPr>
        <p:spPr>
          <a:xfrm>
            <a:off x="758309" y="5441871"/>
            <a:ext cx="303252" cy="303252"/>
          </a:xfrm>
          <a:prstGeom prst="roundRect">
            <a:avLst>
              <a:gd name="adj" fmla="val 3015012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752923" y="5414255"/>
            <a:ext cx="2461736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Montserrat Bold"/>
                <a:ea typeface="Montserrat Bold" pitchFamily="34" charset="-122"/>
                <a:cs typeface="Montserrat Bold" pitchFamily="34" charset="-120"/>
              </a:rPr>
              <a:t> </a:t>
            </a:r>
            <a:r>
              <a:rPr lang="en-US" sz="1850" b="1" err="1">
                <a:solidFill>
                  <a:srgbClr val="272525"/>
                </a:solidFill>
                <a:latin typeface="Montserrat Bold"/>
                <a:ea typeface="Montserrat Bold" pitchFamily="34" charset="-122"/>
                <a:cs typeface="Montserrat Bold" pitchFamily="34" charset="-120"/>
              </a:rPr>
              <a:t>Baratam</a:t>
            </a:r>
            <a:r>
              <a:rPr lang="en-US" sz="1850" b="1" dirty="0">
                <a:solidFill>
                  <a:srgbClr val="272525"/>
                </a:solidFill>
                <a:latin typeface="Montserrat Bold"/>
                <a:ea typeface="Montserrat Bold" pitchFamily="34" charset="-122"/>
                <a:cs typeface="Montserrat Bold" pitchFamily="34" charset="-120"/>
              </a:rPr>
              <a:t> Snehith</a:t>
            </a:r>
            <a:endParaRPr lang="en-US" sz="1850" dirty="0">
              <a:latin typeface="Montserrat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919A9-ED89-E40A-AC7E-AD6DD6303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1945E62-B375-C0E6-B292-FE41BF534826}"/>
              </a:ext>
            </a:extLst>
          </p:cNvPr>
          <p:cNvSpPr/>
          <p:nvPr/>
        </p:nvSpPr>
        <p:spPr>
          <a:xfrm>
            <a:off x="665544" y="379717"/>
            <a:ext cx="5715595" cy="623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900"/>
              </a:lnSpc>
            </a:pPr>
            <a:r>
              <a:rPr lang="en-US" sz="3900" b="1" dirty="0">
                <a:solidFill>
                  <a:srgbClr val="7068F4"/>
                </a:solidFill>
                <a:latin typeface="Barlow Bold"/>
              </a:rPr>
              <a:t>Workflow of my model</a:t>
            </a:r>
          </a:p>
        </p:txBody>
      </p:sp>
      <p:pic>
        <p:nvPicPr>
          <p:cNvPr id="14" name="Picture 13" descr="A blue rectangular object with white text&#10;&#10;AI-generated content may be incorrect.">
            <a:extLst>
              <a:ext uri="{FF2B5EF4-FFF2-40B4-BE49-F238E27FC236}">
                <a16:creationId xmlns:a16="http://schemas.microsoft.com/office/drawing/2014/main" id="{1E81F915-2DEF-FEF1-1048-0D804271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063" y="1206775"/>
            <a:ext cx="1438275" cy="683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4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1172766"/>
            <a:ext cx="7627382" cy="1247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Model Training: K-Nearest Neighbors (KNN)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971550" y="2704148"/>
            <a:ext cx="22860" cy="4352568"/>
          </a:xfrm>
          <a:prstGeom prst="roundRect">
            <a:avLst>
              <a:gd name="adj" fmla="val 746376"/>
            </a:avLst>
          </a:prstGeom>
          <a:solidFill>
            <a:srgbClr val="C1C3D0"/>
          </a:solidFill>
          <a:ln/>
        </p:spPr>
      </p:sp>
      <p:sp>
        <p:nvSpPr>
          <p:cNvPr id="5" name="Shape 2"/>
          <p:cNvSpPr/>
          <p:nvPr/>
        </p:nvSpPr>
        <p:spPr>
          <a:xfrm>
            <a:off x="1161931" y="2905958"/>
            <a:ext cx="568643" cy="22860"/>
          </a:xfrm>
          <a:prstGeom prst="roundRect">
            <a:avLst>
              <a:gd name="adj" fmla="val 746376"/>
            </a:avLst>
          </a:prstGeom>
          <a:solidFill>
            <a:srgbClr val="C1C3D0"/>
          </a:solidFill>
          <a:ln/>
        </p:spPr>
      </p:sp>
      <p:sp>
        <p:nvSpPr>
          <p:cNvPr id="6" name="Shape 3"/>
          <p:cNvSpPr/>
          <p:nvPr/>
        </p:nvSpPr>
        <p:spPr>
          <a:xfrm>
            <a:off x="758309" y="2704148"/>
            <a:ext cx="426482" cy="426482"/>
          </a:xfrm>
          <a:prstGeom prst="roundRect">
            <a:avLst>
              <a:gd name="adj" fmla="val 40007"/>
            </a:avLst>
          </a:prstGeom>
          <a:solidFill>
            <a:srgbClr val="EEEFF5"/>
          </a:solidFill>
          <a:ln/>
          <a:effectLst>
            <a:outerShdw blurRad="46990" dist="2286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7" name="Text 4"/>
          <p:cNvSpPr/>
          <p:nvPr/>
        </p:nvSpPr>
        <p:spPr>
          <a:xfrm>
            <a:off x="821888" y="2730341"/>
            <a:ext cx="299323" cy="374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1919407" y="2769275"/>
            <a:ext cx="2494359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Model Selection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1919407" y="3194685"/>
            <a:ext cx="6466284" cy="606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K-Nearest Neighbors (KNN) was chosen as the classification model for its simplicity and effectiveness in multi-class problems.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1161931" y="4382095"/>
            <a:ext cx="568643" cy="22860"/>
          </a:xfrm>
          <a:prstGeom prst="roundRect">
            <a:avLst>
              <a:gd name="adj" fmla="val 746376"/>
            </a:avLst>
          </a:prstGeom>
          <a:solidFill>
            <a:srgbClr val="C1C3D0"/>
          </a:solidFill>
          <a:ln/>
        </p:spPr>
      </p:sp>
      <p:sp>
        <p:nvSpPr>
          <p:cNvPr id="11" name="Shape 8"/>
          <p:cNvSpPr/>
          <p:nvPr/>
        </p:nvSpPr>
        <p:spPr>
          <a:xfrm>
            <a:off x="758309" y="4180284"/>
            <a:ext cx="426482" cy="426482"/>
          </a:xfrm>
          <a:prstGeom prst="roundRect">
            <a:avLst>
              <a:gd name="adj" fmla="val 40007"/>
            </a:avLst>
          </a:prstGeom>
          <a:solidFill>
            <a:srgbClr val="EEEFF5"/>
          </a:solidFill>
          <a:ln/>
          <a:effectLst>
            <a:outerShdw blurRad="46990" dist="2286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2" name="Text 9"/>
          <p:cNvSpPr/>
          <p:nvPr/>
        </p:nvSpPr>
        <p:spPr>
          <a:xfrm>
            <a:off x="821888" y="4206478"/>
            <a:ext cx="299323" cy="374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350" dirty="0"/>
          </a:p>
        </p:txBody>
      </p:sp>
      <p:sp>
        <p:nvSpPr>
          <p:cNvPr id="13" name="Text 10"/>
          <p:cNvSpPr/>
          <p:nvPr/>
        </p:nvSpPr>
        <p:spPr>
          <a:xfrm>
            <a:off x="1919407" y="4245412"/>
            <a:ext cx="2613660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Hyperparameter Tuning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1919407" y="4670822"/>
            <a:ext cx="6466284" cy="909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Optuna's GridSampler was used to tune hyperparameters, specifically 'k' (number of neighbors) and 'weights' ('uniform' or 'distance'), with 3-fold cross-validation.</a:t>
            </a:r>
            <a:endParaRPr lang="en-US" sz="1450" dirty="0"/>
          </a:p>
        </p:txBody>
      </p:sp>
      <p:sp>
        <p:nvSpPr>
          <p:cNvPr id="15" name="Shape 12"/>
          <p:cNvSpPr/>
          <p:nvPr/>
        </p:nvSpPr>
        <p:spPr>
          <a:xfrm>
            <a:off x="1161931" y="6161484"/>
            <a:ext cx="568643" cy="22860"/>
          </a:xfrm>
          <a:prstGeom prst="roundRect">
            <a:avLst>
              <a:gd name="adj" fmla="val 746376"/>
            </a:avLst>
          </a:prstGeom>
          <a:solidFill>
            <a:srgbClr val="C1C3D0"/>
          </a:solidFill>
          <a:ln/>
        </p:spPr>
      </p:sp>
      <p:sp>
        <p:nvSpPr>
          <p:cNvPr id="16" name="Shape 13"/>
          <p:cNvSpPr/>
          <p:nvPr/>
        </p:nvSpPr>
        <p:spPr>
          <a:xfrm>
            <a:off x="758309" y="5959673"/>
            <a:ext cx="426482" cy="426482"/>
          </a:xfrm>
          <a:prstGeom prst="roundRect">
            <a:avLst>
              <a:gd name="adj" fmla="val 40007"/>
            </a:avLst>
          </a:prstGeom>
          <a:solidFill>
            <a:srgbClr val="EEEFF5"/>
          </a:solidFill>
          <a:ln/>
          <a:effectLst>
            <a:outerShdw blurRad="46990" dist="2286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821888" y="5985867"/>
            <a:ext cx="299323" cy="374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350" dirty="0"/>
          </a:p>
        </p:txBody>
      </p:sp>
      <p:sp>
        <p:nvSpPr>
          <p:cNvPr id="18" name="Text 15"/>
          <p:cNvSpPr/>
          <p:nvPr/>
        </p:nvSpPr>
        <p:spPr>
          <a:xfrm>
            <a:off x="1919407" y="6024801"/>
            <a:ext cx="2494359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Best Parameters</a:t>
            </a:r>
            <a:endParaRPr lang="en-US" sz="1950" dirty="0"/>
          </a:p>
        </p:txBody>
      </p:sp>
      <p:sp>
        <p:nvSpPr>
          <p:cNvPr id="19" name="Text 16"/>
          <p:cNvSpPr/>
          <p:nvPr/>
        </p:nvSpPr>
        <p:spPr>
          <a:xfrm>
            <a:off x="1919407" y="6450211"/>
            <a:ext cx="6466284" cy="606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best hyperparameters found were k=31 and weights='distance', achieving a cross-validation accuracy of 0.884375.</a:t>
            </a:r>
            <a:endParaRPr lang="en-US" sz="14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AFF9D8-7E71-B117-4D09-070A74CA3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741" y="2102334"/>
            <a:ext cx="5604013" cy="51513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8163" y="370046"/>
            <a:ext cx="6136838" cy="4425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50"/>
              </a:lnSpc>
              <a:buNone/>
            </a:pPr>
            <a:r>
              <a:rPr lang="en-US" sz="27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Model Evaluation: Performance Metrics</a:t>
            </a:r>
            <a:endParaRPr lang="en-US" sz="275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09BB94-C532-83E5-8AB8-4B6FA704D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742828"/>
              </p:ext>
            </p:extLst>
          </p:nvPr>
        </p:nvGraphicFramePr>
        <p:xfrm>
          <a:off x="543339" y="1076740"/>
          <a:ext cx="13951089" cy="590148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50363">
                  <a:extLst>
                    <a:ext uri="{9D8B030D-6E8A-4147-A177-3AD203B41FA5}">
                      <a16:colId xmlns:a16="http://schemas.microsoft.com/office/drawing/2014/main" val="3794712792"/>
                    </a:ext>
                  </a:extLst>
                </a:gridCol>
                <a:gridCol w="4650363">
                  <a:extLst>
                    <a:ext uri="{9D8B030D-6E8A-4147-A177-3AD203B41FA5}">
                      <a16:colId xmlns:a16="http://schemas.microsoft.com/office/drawing/2014/main" val="927019508"/>
                    </a:ext>
                  </a:extLst>
                </a:gridCol>
                <a:gridCol w="4650363">
                  <a:extLst>
                    <a:ext uri="{9D8B030D-6E8A-4147-A177-3AD203B41FA5}">
                      <a16:colId xmlns:a16="http://schemas.microsoft.com/office/drawing/2014/main" val="1097456225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229372"/>
                  </a:ext>
                </a:extLst>
              </a:tr>
              <a:tr h="63188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581463"/>
                  </a:ext>
                </a:extLst>
              </a:tr>
              <a:tr h="63188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682665"/>
                  </a:ext>
                </a:extLst>
              </a:tr>
              <a:tr h="63188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49905"/>
                  </a:ext>
                </a:extLst>
              </a:tr>
              <a:tr h="63188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446439"/>
                  </a:ext>
                </a:extLst>
              </a:tr>
              <a:tr h="63188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548501"/>
                  </a:ext>
                </a:extLst>
              </a:tr>
              <a:tr h="36333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022704"/>
                  </a:ext>
                </a:extLst>
              </a:tr>
              <a:tr h="63188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027947"/>
                  </a:ext>
                </a:extLst>
              </a:tr>
              <a:tr h="36333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843240"/>
                  </a:ext>
                </a:extLst>
              </a:tr>
              <a:tr h="36333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030393"/>
                  </a:ext>
                </a:extLst>
              </a:tr>
              <a:tr h="63188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52775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8825B6-CC29-A714-7F75-5897BC491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58575"/>
              </p:ext>
            </p:extLst>
          </p:nvPr>
        </p:nvGraphicFramePr>
        <p:xfrm>
          <a:off x="543339" y="1258956"/>
          <a:ext cx="13569951" cy="536779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23317">
                  <a:extLst>
                    <a:ext uri="{9D8B030D-6E8A-4147-A177-3AD203B41FA5}">
                      <a16:colId xmlns:a16="http://schemas.microsoft.com/office/drawing/2014/main" val="3904301445"/>
                    </a:ext>
                  </a:extLst>
                </a:gridCol>
                <a:gridCol w="4523317">
                  <a:extLst>
                    <a:ext uri="{9D8B030D-6E8A-4147-A177-3AD203B41FA5}">
                      <a16:colId xmlns:a16="http://schemas.microsoft.com/office/drawing/2014/main" val="105979017"/>
                    </a:ext>
                  </a:extLst>
                </a:gridCol>
                <a:gridCol w="4523317">
                  <a:extLst>
                    <a:ext uri="{9D8B030D-6E8A-4147-A177-3AD203B41FA5}">
                      <a16:colId xmlns:a16="http://schemas.microsoft.com/office/drawing/2014/main" val="954079862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Metric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Value / Result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Simple Insight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36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Accuracy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88.9%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Model predicts well overall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082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Precision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Cloudy: 0.83, Rainy: 0.86, Snowy: 0.93, Sunny: 0.96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Sunny and Snowy predictions are very accurate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40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Recall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Cloudy: 0.88, Rainy: 0.89, Snowy: 0.91, Sunny: 0.88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Most actual labels are correctly found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239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F1-score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All above 0.85 (Sunny: 0.92)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Good balance between precision and 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5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Confusion Matrix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Few mix-ups between similar classes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Misclassifications are reasonable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726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Dummy Log Loss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1.386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Random guessing benchmark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733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KNN Log Loss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0.519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Much better than random; confident predictions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551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Support per Class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660 each (stratified split)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Balanced evaluation for all weather types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717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Probability Quality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Good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Model gives meaningful probability scores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265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Final Verdict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✅ Strong multiclass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Can be used or improved with more tuning/features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7703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250513"/>
            <a:ext cx="5833824" cy="623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Conclusion &amp; Future Steps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758309" y="2158365"/>
            <a:ext cx="189548" cy="1714262"/>
          </a:xfrm>
          <a:prstGeom prst="roundRect">
            <a:avLst>
              <a:gd name="adj" fmla="val 90015"/>
            </a:avLst>
          </a:prstGeom>
          <a:solidFill>
            <a:srgbClr val="EEEFF5"/>
          </a:solidFill>
          <a:ln/>
          <a:effectLst>
            <a:outerShdw blurRad="46990" dist="2286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137404" y="2347913"/>
            <a:ext cx="2494359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Robust Model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1137404" y="2773323"/>
            <a:ext cx="7248287" cy="909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KNN model effectively classifies weather types with high accuracy and balanced performance across all categories, demonstrating its robustness for this task.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1042630" y="4014788"/>
            <a:ext cx="189548" cy="1411010"/>
          </a:xfrm>
          <a:prstGeom prst="roundRect">
            <a:avLst>
              <a:gd name="adj" fmla="val 90015"/>
            </a:avLst>
          </a:prstGeom>
          <a:solidFill>
            <a:srgbClr val="EEEFF5"/>
          </a:solidFill>
          <a:ln/>
          <a:effectLst>
            <a:outerShdw blurRad="46990" dist="2286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421725" y="4204335"/>
            <a:ext cx="2494359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Outlier Handling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1421725" y="4629745"/>
            <a:ext cx="6963966" cy="606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Effective outlier detection and transformation significantly improved data quality and model performance.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1326952" y="5567958"/>
            <a:ext cx="189548" cy="1411010"/>
          </a:xfrm>
          <a:prstGeom prst="roundRect">
            <a:avLst>
              <a:gd name="adj" fmla="val 90015"/>
            </a:avLst>
          </a:prstGeom>
          <a:solidFill>
            <a:srgbClr val="EEEFF5"/>
          </a:solidFill>
          <a:ln/>
          <a:effectLst>
            <a:outerShdw blurRad="46990" dist="2286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706047" y="5757505"/>
            <a:ext cx="2494359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Deployment Ready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1706047" y="6182916"/>
            <a:ext cx="6679644" cy="606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All necessary preprocessing objects and the trained model have been serialized for potential deployment in a web application like Streamlit.</a:t>
            </a:r>
            <a:endParaRPr lang="en-US" sz="1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467564"/>
            <a:ext cx="8240435" cy="623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Project Objective &amp; Dataset Overview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58309" y="2564963"/>
            <a:ext cx="2494359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Objective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758309" y="3066217"/>
            <a:ext cx="6325672" cy="909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 build a machine learning model that accurately classifies weather types (Rainy, Sunny, Cloudy, Snowy) based on environmental and atmospheric features.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758309" y="4165521"/>
            <a:ext cx="2494359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Target Variable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758309" y="4666774"/>
            <a:ext cx="6325672" cy="606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'Weather Type' column, which includes 'Rainy', 'Sunny', 'Cloudy', and 'Snowy' categories.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7554039" y="2564963"/>
            <a:ext cx="2494359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Dataset Features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7554039" y="3066217"/>
            <a:ext cx="6325672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Temperature (Float): Air temperature in Celsius.</a:t>
            </a:r>
            <a:endParaRPr lang="en-US" sz="1450" dirty="0"/>
          </a:p>
        </p:txBody>
      </p:sp>
      <p:sp>
        <p:nvSpPr>
          <p:cNvPr id="9" name="Text 7"/>
          <p:cNvSpPr/>
          <p:nvPr/>
        </p:nvSpPr>
        <p:spPr>
          <a:xfrm>
            <a:off x="7554039" y="3435787"/>
            <a:ext cx="6325672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Humidity (Float): Relative humidity percentage.</a:t>
            </a:r>
            <a:endParaRPr lang="en-US" sz="1450" dirty="0"/>
          </a:p>
        </p:txBody>
      </p:sp>
      <p:sp>
        <p:nvSpPr>
          <p:cNvPr id="10" name="Text 8"/>
          <p:cNvSpPr/>
          <p:nvPr/>
        </p:nvSpPr>
        <p:spPr>
          <a:xfrm>
            <a:off x="7554039" y="3805357"/>
            <a:ext cx="6325672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 Speed (Float): Wind speed in km/h.</a:t>
            </a:r>
            <a:endParaRPr lang="en-US" sz="1450" dirty="0"/>
          </a:p>
        </p:txBody>
      </p:sp>
      <p:sp>
        <p:nvSpPr>
          <p:cNvPr id="11" name="Text 9"/>
          <p:cNvSpPr/>
          <p:nvPr/>
        </p:nvSpPr>
        <p:spPr>
          <a:xfrm>
            <a:off x="7554039" y="4174927"/>
            <a:ext cx="6325672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Precipitation (%): Amount of precipitation.</a:t>
            </a:r>
            <a:endParaRPr lang="en-US" sz="1450" dirty="0"/>
          </a:p>
        </p:txBody>
      </p:sp>
      <p:sp>
        <p:nvSpPr>
          <p:cNvPr id="12" name="Text 10"/>
          <p:cNvSpPr/>
          <p:nvPr/>
        </p:nvSpPr>
        <p:spPr>
          <a:xfrm>
            <a:off x="7554039" y="4544497"/>
            <a:ext cx="6325672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Cloud Cover (Categorical): Description of cloud coverage.</a:t>
            </a:r>
            <a:endParaRPr lang="en-US" sz="1450" dirty="0"/>
          </a:p>
        </p:txBody>
      </p:sp>
      <p:sp>
        <p:nvSpPr>
          <p:cNvPr id="13" name="Text 11"/>
          <p:cNvSpPr/>
          <p:nvPr/>
        </p:nvSpPr>
        <p:spPr>
          <a:xfrm>
            <a:off x="7554039" y="4914067"/>
            <a:ext cx="6325672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Atmospheric Pressure (Float): Pressure in hPa.</a:t>
            </a:r>
            <a:endParaRPr lang="en-US" sz="1450" dirty="0"/>
          </a:p>
        </p:txBody>
      </p:sp>
      <p:sp>
        <p:nvSpPr>
          <p:cNvPr id="14" name="Text 12"/>
          <p:cNvSpPr/>
          <p:nvPr/>
        </p:nvSpPr>
        <p:spPr>
          <a:xfrm>
            <a:off x="7554039" y="5283637"/>
            <a:ext cx="6325672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UV Index (Float): Ultraviolet radiation level.</a:t>
            </a:r>
            <a:endParaRPr lang="en-US" sz="1450" dirty="0"/>
          </a:p>
        </p:txBody>
      </p:sp>
      <p:sp>
        <p:nvSpPr>
          <p:cNvPr id="15" name="Text 13"/>
          <p:cNvSpPr/>
          <p:nvPr/>
        </p:nvSpPr>
        <p:spPr>
          <a:xfrm>
            <a:off x="7554039" y="5653207"/>
            <a:ext cx="6325672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Season (Categorical): Season data was recorded.</a:t>
            </a:r>
            <a:endParaRPr lang="en-US" sz="1450" dirty="0"/>
          </a:p>
        </p:txBody>
      </p:sp>
      <p:sp>
        <p:nvSpPr>
          <p:cNvPr id="16" name="Text 14"/>
          <p:cNvSpPr/>
          <p:nvPr/>
        </p:nvSpPr>
        <p:spPr>
          <a:xfrm>
            <a:off x="7554039" y="6022777"/>
            <a:ext cx="6325672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Visibility (km): Distance visible in kilometers.</a:t>
            </a:r>
            <a:endParaRPr lang="en-US" sz="1450" dirty="0"/>
          </a:p>
        </p:txBody>
      </p:sp>
      <p:sp>
        <p:nvSpPr>
          <p:cNvPr id="17" name="Text 15"/>
          <p:cNvSpPr/>
          <p:nvPr/>
        </p:nvSpPr>
        <p:spPr>
          <a:xfrm>
            <a:off x="7554039" y="6392347"/>
            <a:ext cx="6325672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Location (Categorical): Type of location.</a:t>
            </a:r>
            <a:endParaRPr lang="en-US" sz="14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1700213"/>
            <a:ext cx="6848118" cy="623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Inspection: Initial Insights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758309" y="2608064"/>
            <a:ext cx="3718917" cy="2017514"/>
          </a:xfrm>
          <a:prstGeom prst="roundRect">
            <a:avLst>
              <a:gd name="adj" fmla="val 8457"/>
            </a:avLst>
          </a:prstGeom>
          <a:solidFill>
            <a:srgbClr val="EEEFF5"/>
          </a:solidFill>
          <a:ln/>
          <a:effectLst>
            <a:outerShdw blurRad="46990" dist="2286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47857" y="2797612"/>
            <a:ext cx="2494359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Dataset Dimensions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947857" y="3223022"/>
            <a:ext cx="3339822" cy="1213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dataset contains 13,200 rows and 11 columns, with each row representing a unique weather observation.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4666774" y="2608064"/>
            <a:ext cx="3718917" cy="2017514"/>
          </a:xfrm>
          <a:prstGeom prst="roundRect">
            <a:avLst>
              <a:gd name="adj" fmla="val 8457"/>
            </a:avLst>
          </a:prstGeom>
          <a:solidFill>
            <a:srgbClr val="EEEFF5"/>
          </a:solidFill>
          <a:ln/>
          <a:effectLst>
            <a:outerShdw blurRad="46990" dist="2286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4856321" y="2797612"/>
            <a:ext cx="3052167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Missing Values &amp; Duplicates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4856321" y="3223022"/>
            <a:ext cx="3339822" cy="909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 null values or duplicate rows were found, indicating a clean dataset ready for analysis.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758309" y="4815126"/>
            <a:ext cx="7627382" cy="1714262"/>
          </a:xfrm>
          <a:prstGeom prst="roundRect">
            <a:avLst>
              <a:gd name="adj" fmla="val 9953"/>
            </a:avLst>
          </a:prstGeom>
          <a:solidFill>
            <a:srgbClr val="EEEFF5"/>
          </a:solidFill>
          <a:ln/>
          <a:effectLst>
            <a:outerShdw blurRad="46990" dist="2286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947857" y="5004673"/>
            <a:ext cx="2494359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Target Balance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947857" y="5430083"/>
            <a:ext cx="7248287" cy="909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'Weather Type' column is perfectly balanced, with 3,300 records for each of the four classes: Rainy, Cloudy, Sunny, and Snowy. This prevents bias in model training.</a:t>
            </a:r>
            <a:endParaRPr lang="en-US" sz="1450" dirty="0"/>
          </a:p>
        </p:txBody>
      </p:sp>
      <p:pic>
        <p:nvPicPr>
          <p:cNvPr id="13" name="Picture 1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1FB82EE-745D-729C-C621-825DC2512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907" y="2792226"/>
            <a:ext cx="3143811" cy="38150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057063-4CD8-1B94-A745-163595CD41DF}"/>
              </a:ext>
            </a:extLst>
          </p:cNvPr>
          <p:cNvSpPr txBox="1"/>
          <p:nvPr/>
        </p:nvSpPr>
        <p:spPr>
          <a:xfrm>
            <a:off x="10031506" y="2407023"/>
            <a:ext cx="3711388" cy="392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50" b="1" dirty="0">
                <a:solidFill>
                  <a:srgbClr val="272525"/>
                </a:solidFill>
                <a:latin typeface="Barlow Bold"/>
              </a:rPr>
              <a:t>Missing Values:-</a:t>
            </a:r>
            <a:r>
              <a:rPr lang="en-US" sz="1950" dirty="0">
                <a:latin typeface="Barlow Bold"/>
              </a:rPr>
              <a:t>​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D740BB-30D2-1A56-9F79-513BC0DB3E37}"/>
              </a:ext>
            </a:extLst>
          </p:cNvPr>
          <p:cNvSpPr txBox="1"/>
          <p:nvPr/>
        </p:nvSpPr>
        <p:spPr>
          <a:xfrm>
            <a:off x="363070" y="605118"/>
            <a:ext cx="2568387" cy="4058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50" b="1" dirty="0">
                <a:solidFill>
                  <a:srgbClr val="272525"/>
                </a:solidFill>
                <a:latin typeface="Barlow Bold"/>
              </a:rPr>
              <a:t>Univariate Analysis :-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B1630D-59C6-B8E4-F747-279B2743F1FB}"/>
              </a:ext>
            </a:extLst>
          </p:cNvPr>
          <p:cNvSpPr txBox="1"/>
          <p:nvPr/>
        </p:nvSpPr>
        <p:spPr>
          <a:xfrm>
            <a:off x="363071" y="1008528"/>
            <a:ext cx="9318812" cy="75283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Univariate Analysis – Categorical Columns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Cloud Cover: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Overcast conditions are the most dominant, followed by partly cloudy and clear skies.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Cloudy (non-overcast) conditions are rare in the dataset.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Indicates frequent overcast skies, which may impact sunlight-dependent weather behaviors.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Season: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Winter is the most represented season in the dataset.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Spring, Summer, and Autumn occur at similar but lower frequencies.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Suggests potential seasonal bias in predictions skewed toward winter scenarios.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Location: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Inland and Mountain regions have the highest number of observations.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Coastal data is less represented.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Model may generalize better for inland and mountainous conditions than coastal ones.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Weather Type (Target Variable):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All four weather types—Rainy, Cloudy, Sunny, and Snowy—are nearly equally distributed.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This balanced distribution supports effective and fair training for multiclass classification.</a:t>
            </a:r>
          </a:p>
          <a:p>
            <a:pPr>
              <a:lnSpc>
                <a:spcPct val="150000"/>
              </a:lnSpc>
            </a:pP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9" name="Picture 18" descr="Uploaded image">
            <a:extLst>
              <a:ext uri="{FF2B5EF4-FFF2-40B4-BE49-F238E27FC236}">
                <a16:creationId xmlns:a16="http://schemas.microsoft.com/office/drawing/2014/main" id="{B41F43D1-66F4-850B-6C7E-106298DEE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917" y="2055876"/>
            <a:ext cx="5252085" cy="43068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8EFC0-8497-6FDB-59B6-C0A311C59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2A3CA6-564E-FA72-628B-C9B047718ABC}"/>
              </a:ext>
            </a:extLst>
          </p:cNvPr>
          <p:cNvSpPr txBox="1"/>
          <p:nvPr/>
        </p:nvSpPr>
        <p:spPr>
          <a:xfrm>
            <a:off x="363070" y="247309"/>
            <a:ext cx="2568387" cy="4058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50" b="1" dirty="0">
                <a:solidFill>
                  <a:srgbClr val="272525"/>
                </a:solidFill>
                <a:latin typeface="Barlow Bold"/>
              </a:rPr>
              <a:t>Univariate Analysis :-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D1E4CE-1B08-50A1-46A3-E28D6B745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84" y="2053588"/>
            <a:ext cx="7095589" cy="3472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6F5F8E-1A71-5FE7-8841-5B60217A1420}"/>
              </a:ext>
            </a:extLst>
          </p:cNvPr>
          <p:cNvSpPr txBox="1"/>
          <p:nvPr/>
        </p:nvSpPr>
        <p:spPr>
          <a:xfrm>
            <a:off x="364435" y="758687"/>
            <a:ext cx="13888277" cy="72327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Univariate Analysis – Numerical Features (Histogram + KDE)</a:t>
            </a:r>
            <a:endParaRPr lang="en-US" sz="1600" b="1">
              <a:ea typeface="Calibri"/>
              <a:cs typeface="Calibri"/>
            </a:endParaRPr>
          </a:p>
          <a:p>
            <a:r>
              <a:rPr lang="en-US" sz="1600" b="1" dirty="0"/>
              <a:t>1. Temperature</a:t>
            </a:r>
            <a:endParaRPr lang="en-US" sz="1600" b="1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dirty="0"/>
              <a:t>Distribution is multimodal with peaks around 0°C and 25°C.</a:t>
            </a:r>
            <a:endParaRPr lang="en-US" sz="160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dirty="0"/>
              <a:t>Data ranges widely from -20°C to 80°C.</a:t>
            </a:r>
            <a:endParaRPr lang="en-US" sz="160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dirty="0"/>
              <a:t>Indicates a diverse set of climatic conditions in the dataset.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b="1" dirty="0"/>
              <a:t>2. Humidity</a:t>
            </a:r>
            <a:endParaRPr lang="en-US" sz="1600" b="1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dirty="0"/>
              <a:t>Appears normally distributed, centered around 60–70%.</a:t>
            </a:r>
            <a:endParaRPr lang="en-US" sz="160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dirty="0"/>
              <a:t>Well-balanced spread across the dataset.</a:t>
            </a:r>
            <a:endParaRPr lang="en-US" sz="160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dirty="0"/>
              <a:t>Represents typical atmospheric moisture levels.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b="1" dirty="0"/>
              <a:t>3. Wind Speed</a:t>
            </a:r>
            <a:endParaRPr lang="en-US" sz="1600" b="1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dirty="0"/>
              <a:t>Right-skewed distribution with most values between 0–15 km/h.</a:t>
            </a:r>
            <a:endParaRPr lang="en-US" sz="160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dirty="0"/>
              <a:t>High wind speed values are rare.</a:t>
            </a:r>
            <a:endParaRPr lang="en-US" sz="160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dirty="0"/>
              <a:t>Useful for identifying calm vs windy conditions.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b="1" dirty="0"/>
              <a:t>4. Precipitation (%)</a:t>
            </a:r>
            <a:endParaRPr lang="en-US" sz="1600" b="1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dirty="0"/>
              <a:t>Bimodal distribution with peaks near 0% and 100%.</a:t>
            </a:r>
            <a:endParaRPr lang="en-US" sz="160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dirty="0"/>
              <a:t>Reflects that conditions are either mostly dry or heavily wet.</a:t>
            </a:r>
            <a:endParaRPr lang="en-US" sz="160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dirty="0"/>
              <a:t>Important for distinguishing between extreme and normal rainfall.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b="1" dirty="0"/>
              <a:t>5. Atmospheric Pressure</a:t>
            </a:r>
            <a:endParaRPr lang="en-US" sz="1600" b="1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dirty="0"/>
              <a:t>Very narrow normal distribution centered around 1000 </a:t>
            </a:r>
            <a:r>
              <a:rPr lang="en-US" sz="1600" err="1"/>
              <a:t>hPa</a:t>
            </a:r>
            <a:r>
              <a:rPr lang="en-US" sz="1600" dirty="0"/>
              <a:t>.</a:t>
            </a:r>
            <a:endParaRPr lang="en-US" sz="160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dirty="0"/>
              <a:t>Low variability across observations.</a:t>
            </a:r>
            <a:endParaRPr lang="en-US" sz="160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dirty="0"/>
              <a:t>Useful in detecting weather anomalies like storms or depressions.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b="1" dirty="0"/>
              <a:t>6. UV Index</a:t>
            </a:r>
            <a:endParaRPr lang="en-US" sz="1600" b="1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dirty="0"/>
              <a:t>Highly right-skewed with most values concentrated under 5.</a:t>
            </a:r>
            <a:endParaRPr lang="en-US" sz="160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dirty="0"/>
              <a:t>Very few cases with extremely high UV index.</a:t>
            </a:r>
            <a:endParaRPr lang="en-US" sz="160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dirty="0"/>
              <a:t>Critical for determining exposure risk.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b="1" dirty="0"/>
              <a:t>7. Visibility (km)</a:t>
            </a:r>
            <a:endParaRPr lang="en-US" sz="1600" b="1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dirty="0"/>
              <a:t>Positively skewed distribution with most values under 10 km.</a:t>
            </a:r>
            <a:endParaRPr lang="en-US" sz="160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dirty="0"/>
              <a:t>Fewer observations at high visibility levels.</a:t>
            </a:r>
            <a:endParaRPr lang="en-US" sz="160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dirty="0"/>
              <a:t>Suggests frequent foggy, rainy, or polluted conditions.</a:t>
            </a:r>
            <a:endParaRPr lang="en-US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561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8497C-0274-618A-C7A2-907F4E750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D8D1148-9AF1-EA98-3C70-6AE501BAFF15}"/>
              </a:ext>
            </a:extLst>
          </p:cNvPr>
          <p:cNvSpPr txBox="1"/>
          <p:nvPr/>
        </p:nvSpPr>
        <p:spPr>
          <a:xfrm>
            <a:off x="363070" y="605118"/>
            <a:ext cx="2568387" cy="4058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50" b="1" dirty="0">
                <a:solidFill>
                  <a:srgbClr val="272525"/>
                </a:solidFill>
                <a:latin typeface="Barlow Bold"/>
              </a:rPr>
              <a:t>Bivariate Analysis :-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71117B-A4D7-29BB-65C5-D60729550221}"/>
              </a:ext>
            </a:extLst>
          </p:cNvPr>
          <p:cNvSpPr txBox="1"/>
          <p:nvPr/>
        </p:nvSpPr>
        <p:spPr>
          <a:xfrm>
            <a:off x="363071" y="1008528"/>
            <a:ext cx="9318812" cy="73205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Bivariate Analysis – Numerical Features</a:t>
            </a:r>
            <a:endParaRPr lang="en-US" dirty="0"/>
          </a:p>
          <a:p>
            <a:r>
              <a:rPr lang="en-US" b="1" dirty="0"/>
              <a:t>Temperature vs Humidity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Data points are densely clustered between 0–30°C.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No clear linear relationship; humidity remains high across all temperature ranges.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Indicates temperature doesn't strongly predict humidity in this dataset.</a:t>
            </a:r>
            <a:endParaRPr lang="en-US" dirty="0"/>
          </a:p>
          <a:p>
            <a:br>
              <a:rPr lang="en-US" dirty="0"/>
            </a:br>
            <a:r>
              <a:rPr lang="en-US" b="1" dirty="0"/>
              <a:t>Humidity vs Wind Speed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Wind speed generally increases with higher humidity but remains mostly below 20 km/h.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Slight positive trend at higher humidity values.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Suggests some association, but variability is high.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Temperature vs Precipitation (%)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Higher precipitation often occurs at lower temperatures (especially &lt;20°C).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Two clusters observed: high precipitation and low precipitation groups.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May reflect different seasonal behaviors or storm patterns.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Atmospheric Pressure vs Visibility (km)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Visibility is mostly constant across a narrow range of pressures (around 1000 </a:t>
            </a:r>
            <a:r>
              <a:rPr lang="en-US" dirty="0" err="1">
                <a:ea typeface="+mn-lt"/>
                <a:cs typeface="+mn-lt"/>
              </a:rPr>
              <a:t>hPa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Sparse data at low and high pressure values.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No strong visible trend; might need advanced techniques (correlation heatmap, modeling) to explore influence.</a:t>
            </a:r>
            <a:endParaRPr lang="en-US" dirty="0"/>
          </a:p>
          <a:p>
            <a:pPr>
              <a:lnSpc>
                <a:spcPct val="250000"/>
              </a:lnSpc>
            </a:pP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" name="Picture 1" descr="A group of blue dots&#10;&#10;AI-generated content may be incorrect.">
            <a:extLst>
              <a:ext uri="{FF2B5EF4-FFF2-40B4-BE49-F238E27FC236}">
                <a16:creationId xmlns:a16="http://schemas.microsoft.com/office/drawing/2014/main" id="{DC8402B7-0D58-4F42-FBFA-AEAC0F782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896" y="1398775"/>
            <a:ext cx="4905375" cy="54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7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CAC09-9DC0-7F67-4B97-6EE99DC95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CCBD054-63C1-DA85-09A5-133FED29F2FB}"/>
              </a:ext>
            </a:extLst>
          </p:cNvPr>
          <p:cNvSpPr txBox="1"/>
          <p:nvPr/>
        </p:nvSpPr>
        <p:spPr>
          <a:xfrm>
            <a:off x="363070" y="605118"/>
            <a:ext cx="2568387" cy="4058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50" b="1" dirty="0">
                <a:solidFill>
                  <a:srgbClr val="272525"/>
                </a:solidFill>
                <a:latin typeface="Barlow Bold"/>
              </a:rPr>
              <a:t>Bivariate Analysis :-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CC8C84-1186-9C62-F224-511C907DD404}"/>
              </a:ext>
            </a:extLst>
          </p:cNvPr>
          <p:cNvSpPr txBox="1"/>
          <p:nvPr/>
        </p:nvSpPr>
        <p:spPr>
          <a:xfrm>
            <a:off x="363071" y="1008528"/>
            <a:ext cx="7799295" cy="51294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Bivariate Analysis – Categorical Features</a:t>
            </a:r>
            <a:endParaRPr lang="en-US" dirty="0"/>
          </a:p>
          <a:p>
            <a:r>
              <a:rPr lang="en-US" b="1" dirty="0"/>
              <a:t>1. Season vs Weather Type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Winter–Snowy</a:t>
            </a:r>
            <a:r>
              <a:rPr lang="en-US" dirty="0">
                <a:ea typeface="+mn-lt"/>
                <a:cs typeface="+mn-lt"/>
              </a:rPr>
              <a:t> has a significantly high count (</a:t>
            </a:r>
            <a:r>
              <a:rPr lang="en-US" b="1" dirty="0">
                <a:ea typeface="+mn-lt"/>
                <a:cs typeface="+mn-lt"/>
              </a:rPr>
              <a:t>3086</a:t>
            </a:r>
            <a:r>
              <a:rPr lang="en-US" dirty="0">
                <a:ea typeface="+mn-lt"/>
                <a:cs typeface="+mn-lt"/>
              </a:rPr>
              <a:t>), dominating all other combinations.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Sunny</a:t>
            </a:r>
            <a:r>
              <a:rPr lang="en-US" dirty="0">
                <a:ea typeface="+mn-lt"/>
                <a:cs typeface="+mn-lt"/>
              </a:rPr>
              <a:t> weather is fairly consistent across all seasons.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Rainy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Cloudy</a:t>
            </a:r>
            <a:r>
              <a:rPr lang="en-US" dirty="0">
                <a:ea typeface="+mn-lt"/>
                <a:cs typeface="+mn-lt"/>
              </a:rPr>
              <a:t> weather are relatively balanced in all seasons.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Insight:</a:t>
            </a:r>
            <a:r>
              <a:rPr lang="en-US" dirty="0">
                <a:ea typeface="+mn-lt"/>
                <a:cs typeface="+mn-lt"/>
              </a:rPr>
              <a:t> Snow is highly concentrated in winter, making it a strong seasonal-weather relationship.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2. Location vs Cloud Cover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Overcast</a:t>
            </a:r>
            <a:r>
              <a:rPr lang="en-US" dirty="0">
                <a:ea typeface="+mn-lt"/>
                <a:cs typeface="+mn-lt"/>
              </a:rPr>
              <a:t> skies are most common in </a:t>
            </a:r>
            <a:r>
              <a:rPr lang="en-US" b="1" dirty="0">
                <a:ea typeface="+mn-lt"/>
                <a:cs typeface="+mn-lt"/>
              </a:rPr>
              <a:t>inland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mountain</a:t>
            </a:r>
            <a:r>
              <a:rPr lang="en-US" dirty="0">
                <a:ea typeface="+mn-lt"/>
                <a:cs typeface="+mn-lt"/>
              </a:rPr>
              <a:t> regions.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Partly Cloudy</a:t>
            </a:r>
            <a:r>
              <a:rPr lang="en-US" dirty="0">
                <a:ea typeface="+mn-lt"/>
                <a:cs typeface="+mn-lt"/>
              </a:rPr>
              <a:t> is also frequent across all locations, especially in </a:t>
            </a:r>
            <a:r>
              <a:rPr lang="en-US" b="1" dirty="0">
                <a:ea typeface="+mn-lt"/>
                <a:cs typeface="+mn-lt"/>
              </a:rPr>
              <a:t>mountain</a:t>
            </a:r>
            <a:r>
              <a:rPr lang="en-US" dirty="0">
                <a:ea typeface="+mn-lt"/>
                <a:cs typeface="+mn-lt"/>
              </a:rPr>
              <a:t> areas.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Clear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Cloudy</a:t>
            </a:r>
            <a:r>
              <a:rPr lang="en-US" dirty="0">
                <a:ea typeface="+mn-lt"/>
                <a:cs typeface="+mn-lt"/>
              </a:rPr>
              <a:t> (non-overcast) skies are less frequent in all locations.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Insight:</a:t>
            </a:r>
            <a:r>
              <a:rPr lang="en-US" dirty="0">
                <a:ea typeface="+mn-lt"/>
                <a:cs typeface="+mn-lt"/>
              </a:rPr>
              <a:t> Overcast conditions dominate inland and mountain locations, possibly due to elevation and regional climate factors.</a:t>
            </a:r>
          </a:p>
          <a:p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3" name="Picture 2" descr="Uploaded image">
            <a:extLst>
              <a:ext uri="{FF2B5EF4-FFF2-40B4-BE49-F238E27FC236}">
                <a16:creationId xmlns:a16="http://schemas.microsoft.com/office/drawing/2014/main" id="{302EFB36-0181-7A12-9955-58F6B38BA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364" y="2072808"/>
            <a:ext cx="64008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4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91955763-B83F-EBC6-CA95-F532718F7FD3}"/>
              </a:ext>
            </a:extLst>
          </p:cNvPr>
          <p:cNvSpPr/>
          <p:nvPr/>
        </p:nvSpPr>
        <p:spPr>
          <a:xfrm>
            <a:off x="533022" y="324647"/>
            <a:ext cx="6232922" cy="623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Outlier Detection &amp; Handling</a:t>
            </a:r>
            <a:endParaRPr lang="en-US" sz="3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E48E9E-8E42-32CC-FBF5-CBB1D01A5C99}"/>
              </a:ext>
            </a:extLst>
          </p:cNvPr>
          <p:cNvSpPr txBox="1"/>
          <p:nvPr/>
        </p:nvSpPr>
        <p:spPr>
          <a:xfrm>
            <a:off x="536713" y="957469"/>
            <a:ext cx="13079896" cy="71128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Skewness &amp; Outlier Handling Summary</a:t>
            </a:r>
            <a:endParaRPr lang="en-US" dirty="0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b="1" dirty="0"/>
              <a:t>Step 1: Outlier Detection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en-US" dirty="0"/>
              <a:t>Used both </a:t>
            </a:r>
            <a:r>
              <a:rPr lang="en-US" b="1" dirty="0"/>
              <a:t>IQR</a:t>
            </a:r>
            <a:r>
              <a:rPr lang="en-US" dirty="0"/>
              <a:t> and </a:t>
            </a:r>
            <a:r>
              <a:rPr lang="en-US" b="1" dirty="0"/>
              <a:t>Standard Deviation</a:t>
            </a:r>
            <a:r>
              <a:rPr lang="en-US" dirty="0"/>
              <a:t> methods.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en-US" dirty="0"/>
              <a:t>Chose </a:t>
            </a:r>
            <a:r>
              <a:rPr lang="en-US" b="1" dirty="0"/>
              <a:t>IQR method</a:t>
            </a:r>
            <a:r>
              <a:rPr lang="en-US" dirty="0"/>
              <a:t> for clipping outliers in Wind Speed, UV Index, </a:t>
            </a:r>
          </a:p>
          <a:p>
            <a:pPr marL="0" lvl="1">
              <a:lnSpc>
                <a:spcPct val="150000"/>
              </a:lnSpc>
            </a:pPr>
            <a:r>
              <a:rPr lang="en-US" dirty="0"/>
              <a:t>    and Visibility (km).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b="1" dirty="0"/>
              <a:t>Step 2: Skewness Before Clipping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en-US" dirty="0"/>
              <a:t>Wind Speed: </a:t>
            </a:r>
            <a:r>
              <a:rPr lang="en-US" b="1" dirty="0"/>
              <a:t>1.36</a:t>
            </a:r>
            <a:r>
              <a:rPr lang="en-US" dirty="0"/>
              <a:t> → Highly right-skewed.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en-US" dirty="0"/>
              <a:t>UV Index: </a:t>
            </a:r>
            <a:r>
              <a:rPr lang="en-US" b="1" dirty="0"/>
              <a:t>0.90</a:t>
            </a:r>
            <a:r>
              <a:rPr lang="en-US" dirty="0"/>
              <a:t> → Moderately right-skewed.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en-US" dirty="0"/>
              <a:t>Visibility (km): </a:t>
            </a:r>
            <a:r>
              <a:rPr lang="en-US" b="1" dirty="0"/>
              <a:t>1.23</a:t>
            </a:r>
            <a:r>
              <a:rPr lang="en-US" dirty="0"/>
              <a:t> → Highly right-skewed.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b="1" dirty="0"/>
              <a:t>Step 3: After IQR-Based Clipping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en-US" dirty="0"/>
              <a:t>Wind Speed: </a:t>
            </a:r>
            <a:r>
              <a:rPr lang="en-US" b="1" dirty="0"/>
              <a:t>0.68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en-US" dirty="0"/>
              <a:t>Visibility (km): </a:t>
            </a:r>
            <a:r>
              <a:rPr lang="en-US" b="1" dirty="0"/>
              <a:t>0.72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en-US" dirty="0"/>
              <a:t>Outliers reduced, but still moderate skewness.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b="1" dirty="0"/>
              <a:t>Step 4: Applied Feature Transformations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en-US" dirty="0"/>
              <a:t>Wind Speed: </a:t>
            </a:r>
            <a:r>
              <a:rPr lang="en-US" b="1" dirty="0"/>
              <a:t>Square Root Transformation</a:t>
            </a:r>
            <a:r>
              <a:rPr lang="en-US" dirty="0"/>
              <a:t> → Final skewness: </a:t>
            </a:r>
            <a:r>
              <a:rPr lang="en-US" b="1" dirty="0"/>
              <a:t>-0.23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en-US" dirty="0"/>
              <a:t>UV Index: </a:t>
            </a:r>
            <a:r>
              <a:rPr lang="en-US" b="1" dirty="0"/>
              <a:t>Log1p Transformation</a:t>
            </a:r>
            <a:r>
              <a:rPr lang="en-US" dirty="0"/>
              <a:t> → Final skewness: </a:t>
            </a:r>
            <a:r>
              <a:rPr lang="en-US" b="1" dirty="0"/>
              <a:t>-0.05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en-US" dirty="0"/>
              <a:t>Visibility (km): </a:t>
            </a:r>
            <a:r>
              <a:rPr lang="en-US" b="1" dirty="0"/>
              <a:t>Log1p Transformation</a:t>
            </a:r>
            <a:r>
              <a:rPr lang="en-US" dirty="0"/>
              <a:t> → Final skewness: </a:t>
            </a:r>
            <a:r>
              <a:rPr lang="en-US" b="1" dirty="0"/>
              <a:t>-0.39</a:t>
            </a: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7" name="Picture 26" descr="A screenshot of a graph&#10;&#10;AI-generated content may be incorrect.">
            <a:extLst>
              <a:ext uri="{FF2B5EF4-FFF2-40B4-BE49-F238E27FC236}">
                <a16:creationId xmlns:a16="http://schemas.microsoft.com/office/drawing/2014/main" id="{0289CEDA-E498-601F-E1F9-B5CC6F8FA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785" y="568601"/>
            <a:ext cx="7037734" cy="70923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1241108"/>
            <a:ext cx="5715595" cy="623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Preprocessing Steps</a:t>
            </a:r>
            <a:endParaRPr lang="en-US" sz="3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2148959"/>
            <a:ext cx="947857" cy="171426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95713" y="2338507"/>
            <a:ext cx="2494359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Splitting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1895713" y="2763917"/>
            <a:ext cx="6489978" cy="909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dataset was split into training (80%) and testing (20%) sets (X_train, X_test, y_train, y_test) with stratification to maintain class balance.</a:t>
            </a:r>
            <a:endParaRPr lang="en-US" sz="14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3863221"/>
            <a:ext cx="947857" cy="171426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895713" y="4052768"/>
            <a:ext cx="2494359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Categorical Encoding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1895713" y="4478179"/>
            <a:ext cx="6489978" cy="909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'Season' and 'Location' were One-Hot Encoded, while 'Cloud Cover' was also One-Hot Encoded. The target variable 'Weather Type' was Label Encoded.</a:t>
            </a:r>
            <a:endParaRPr lang="en-US" sz="14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09" y="5577483"/>
            <a:ext cx="947857" cy="141101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895713" y="5767030"/>
            <a:ext cx="2494359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Feature Scaling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1895713" y="6192441"/>
            <a:ext cx="6489978" cy="606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Numerical features were scaled using StandardScaler to ensure uniform contribution to the model.</a:t>
            </a:r>
            <a:endParaRPr lang="en-US" sz="1450" dirty="0"/>
          </a:p>
        </p:txBody>
      </p:sp>
      <p:pic>
        <p:nvPicPr>
          <p:cNvPr id="13" name="Picture 12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5C5B99CD-A183-4E87-18A0-1F7B41BE4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7569" y="1880566"/>
            <a:ext cx="4917386" cy="49455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178</cp:revision>
  <dcterms:created xsi:type="dcterms:W3CDTF">2025-06-17T06:54:54Z</dcterms:created>
  <dcterms:modified xsi:type="dcterms:W3CDTF">2025-06-17T08:05:42Z</dcterms:modified>
</cp:coreProperties>
</file>