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9"/>
  </p:notesMasterIdLst>
  <p:sldIdLst>
    <p:sldId id="256" r:id="rId2"/>
    <p:sldId id="257" r:id="rId3"/>
    <p:sldId id="258" r:id="rId4"/>
    <p:sldId id="259" r:id="rId5"/>
    <p:sldId id="260" r:id="rId6"/>
    <p:sldId id="262"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118" d="100"/>
          <a:sy n="118" d="100"/>
        </p:scale>
        <p:origin x="-312"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7091F2-9ED7-4F51-811A-52D9367A1709}" type="datetimeFigureOut">
              <a:rPr lang="en-US" smtClean="0"/>
              <a:t>7/31/2024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83B131-78EE-4D9F-839A-92A015BC731F}" type="slidenum">
              <a:rPr lang="en-US" smtClean="0"/>
              <a:t>‹#›</a:t>
            </a:fld>
            <a:endParaRPr lang="en-US"/>
          </a:p>
        </p:txBody>
      </p:sp>
    </p:spTree>
    <p:extLst>
      <p:ext uri="{BB962C8B-B14F-4D97-AF65-F5344CB8AC3E}">
        <p14:creationId xmlns:p14="http://schemas.microsoft.com/office/powerpoint/2010/main" val="696840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83B131-78EE-4D9F-839A-92A015BC731F}" type="slidenum">
              <a:rPr lang="en-US" smtClean="0"/>
              <a:t>7</a:t>
            </a:fld>
            <a:endParaRPr lang="en-US"/>
          </a:p>
        </p:txBody>
      </p:sp>
    </p:spTree>
    <p:extLst>
      <p:ext uri="{BB962C8B-B14F-4D97-AF65-F5344CB8AC3E}">
        <p14:creationId xmlns:p14="http://schemas.microsoft.com/office/powerpoint/2010/main" val="3214639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9EC43B4-8C4C-4243-ADD8-73FB715BF0FF}" type="datetimeFigureOut">
              <a:rPr lang="en-IN" smtClean="0"/>
              <a:t>31-07-2024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57C51AC4-BC15-442A-BEA5-503042B78B39}"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84891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EC43B4-8C4C-4243-ADD8-73FB715BF0FF}" type="datetimeFigureOut">
              <a:rPr lang="en-IN" smtClean="0"/>
              <a:t>31-07-2024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C51AC4-BC15-442A-BEA5-503042B78B39}"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54065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EC43B4-8C4C-4243-ADD8-73FB715BF0FF}" type="datetimeFigureOut">
              <a:rPr lang="en-IN" smtClean="0"/>
              <a:t>31-07-2024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C51AC4-BC15-442A-BEA5-503042B78B39}"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1917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EC43B4-8C4C-4243-ADD8-73FB715BF0FF}" type="datetimeFigureOut">
              <a:rPr lang="en-IN" smtClean="0"/>
              <a:t>31-07-2024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C51AC4-BC15-442A-BEA5-503042B78B39}"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2911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EC43B4-8C4C-4243-ADD8-73FB715BF0FF}" type="datetimeFigureOut">
              <a:rPr lang="en-IN" smtClean="0"/>
              <a:t>31-07-2024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C51AC4-BC15-442A-BEA5-503042B78B39}"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8525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EC43B4-8C4C-4243-ADD8-73FB715BF0FF}" type="datetimeFigureOut">
              <a:rPr lang="en-IN" smtClean="0"/>
              <a:t>31-07-2024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C51AC4-BC15-442A-BEA5-503042B78B39}"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84696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EC43B4-8C4C-4243-ADD8-73FB715BF0FF}" type="datetimeFigureOut">
              <a:rPr lang="en-IN" smtClean="0"/>
              <a:t>31-07-2024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7C51AC4-BC15-442A-BEA5-503042B78B39}"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16928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EC43B4-8C4C-4243-ADD8-73FB715BF0FF}" type="datetimeFigureOut">
              <a:rPr lang="en-IN" smtClean="0"/>
              <a:t>31-07-2024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7C51AC4-BC15-442A-BEA5-503042B78B39}"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20343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EC43B4-8C4C-4243-ADD8-73FB715BF0FF}" type="datetimeFigureOut">
              <a:rPr lang="en-IN" smtClean="0"/>
              <a:t>31-07-2024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7C51AC4-BC15-442A-BEA5-503042B78B39}" type="slidenum">
              <a:rPr lang="en-IN" smtClean="0"/>
              <a:t>‹#›</a:t>
            </a:fld>
            <a:endParaRPr lang="en-IN"/>
          </a:p>
        </p:txBody>
      </p:sp>
    </p:spTree>
    <p:extLst>
      <p:ext uri="{BB962C8B-B14F-4D97-AF65-F5344CB8AC3E}">
        <p14:creationId xmlns:p14="http://schemas.microsoft.com/office/powerpoint/2010/main" val="3124462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EC43B4-8C4C-4243-ADD8-73FB715BF0FF}" type="datetimeFigureOut">
              <a:rPr lang="en-IN" smtClean="0"/>
              <a:t>31-07-2024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C51AC4-BC15-442A-BEA5-503042B78B39}"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20050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9EC43B4-8C4C-4243-ADD8-73FB715BF0FF}" type="datetimeFigureOut">
              <a:rPr lang="en-IN" smtClean="0"/>
              <a:t>31-07-2024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57C51AC4-BC15-442A-BEA5-503042B78B39}"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18159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9EC43B4-8C4C-4243-ADD8-73FB715BF0FF}" type="datetimeFigureOut">
              <a:rPr lang="en-IN" smtClean="0"/>
              <a:t>31-07-2024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57C51AC4-BC15-442A-BEA5-503042B78B39}"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7008905"/>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BD7DE49-7FE2-D612-1418-592093837CDE}"/>
              </a:ext>
            </a:extLst>
          </p:cNvPr>
          <p:cNvSpPr>
            <a:spLocks noGrp="1"/>
          </p:cNvSpPr>
          <p:nvPr>
            <p:ph type="ctrTitle"/>
          </p:nvPr>
        </p:nvSpPr>
        <p:spPr>
          <a:xfrm>
            <a:off x="2417780" y="1160208"/>
            <a:ext cx="8637073" cy="1730476"/>
          </a:xfrm>
        </p:spPr>
        <p:txBody>
          <a:bodyPr>
            <a:normAutofit fontScale="90000"/>
          </a:bodyPr>
          <a:lstStyle/>
          <a:p>
            <a:r>
              <a:rPr lang="en-US" dirty="0"/>
              <a:t>Gender identification using fingerprint</a:t>
            </a:r>
            <a:endParaRPr lang="en-IN" dirty="0"/>
          </a:p>
        </p:txBody>
      </p:sp>
      <p:sp>
        <p:nvSpPr>
          <p:cNvPr id="3" name="Subtitle 2">
            <a:extLst>
              <a:ext uri="{FF2B5EF4-FFF2-40B4-BE49-F238E27FC236}">
                <a16:creationId xmlns="" xmlns:a16="http://schemas.microsoft.com/office/drawing/2014/main" id="{76180D67-D23D-0D01-EFDB-FEC78125A460}"/>
              </a:ext>
            </a:extLst>
          </p:cNvPr>
          <p:cNvSpPr>
            <a:spLocks noGrp="1"/>
          </p:cNvSpPr>
          <p:nvPr>
            <p:ph type="subTitle" idx="1"/>
          </p:nvPr>
        </p:nvSpPr>
        <p:spPr>
          <a:xfrm>
            <a:off x="7307107" y="3792065"/>
            <a:ext cx="3819441" cy="1378746"/>
          </a:xfrm>
        </p:spPr>
        <p:txBody>
          <a:bodyPr>
            <a:noAutofit/>
          </a:bodyPr>
          <a:lstStyle/>
          <a:p>
            <a:r>
              <a:rPr lang="en-US" sz="1600" dirty="0" smtClean="0"/>
              <a:t>Batch no :  G-23</a:t>
            </a:r>
          </a:p>
          <a:p>
            <a:r>
              <a:rPr lang="en-US" sz="2000" dirty="0" err="1" smtClean="0"/>
              <a:t>Nithish</a:t>
            </a:r>
            <a:r>
              <a:rPr lang="en-US" sz="2000" dirty="0" smtClean="0"/>
              <a:t> </a:t>
            </a:r>
            <a:r>
              <a:rPr lang="en-US" sz="2000" dirty="0" err="1" smtClean="0"/>
              <a:t>kumar</a:t>
            </a:r>
            <a:r>
              <a:rPr lang="en-US" sz="2000" dirty="0" smtClean="0"/>
              <a:t> .B</a:t>
            </a:r>
            <a:endParaRPr lang="en-US" sz="2000" dirty="0"/>
          </a:p>
          <a:p>
            <a:r>
              <a:rPr lang="en-US" sz="2000" dirty="0" err="1" smtClean="0"/>
              <a:t>Malleshvaran</a:t>
            </a:r>
            <a:r>
              <a:rPr lang="en-US" sz="2000" dirty="0" smtClean="0"/>
              <a:t> .R</a:t>
            </a:r>
            <a:endParaRPr lang="en-IN" sz="2000" dirty="0"/>
          </a:p>
        </p:txBody>
      </p:sp>
    </p:spTree>
    <p:extLst>
      <p:ext uri="{BB962C8B-B14F-4D97-AF65-F5344CB8AC3E}">
        <p14:creationId xmlns:p14="http://schemas.microsoft.com/office/powerpoint/2010/main" val="2817478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C9C212-BFE0-FEA4-D348-DC6397234351}"/>
              </a:ext>
            </a:extLst>
          </p:cNvPr>
          <p:cNvSpPr>
            <a:spLocks noGrp="1"/>
          </p:cNvSpPr>
          <p:nvPr>
            <p:ph type="title"/>
          </p:nvPr>
        </p:nvSpPr>
        <p:spPr>
          <a:xfrm>
            <a:off x="5422233" y="932849"/>
            <a:ext cx="2550694" cy="45719"/>
          </a:xfrm>
        </p:spPr>
        <p:txBody>
          <a:bodyPr>
            <a:normAutofit fontScale="90000"/>
          </a:bodyPr>
          <a:lstStyle/>
          <a:p>
            <a:r>
              <a:rPr lang="en-US" dirty="0" err="1"/>
              <a:t>abstRacT</a:t>
            </a:r>
            <a:endParaRPr lang="en-IN" dirty="0"/>
          </a:p>
        </p:txBody>
      </p:sp>
      <p:sp>
        <p:nvSpPr>
          <p:cNvPr id="3" name="Content Placeholder 2">
            <a:extLst>
              <a:ext uri="{FF2B5EF4-FFF2-40B4-BE49-F238E27FC236}">
                <a16:creationId xmlns="" xmlns:a16="http://schemas.microsoft.com/office/drawing/2014/main" id="{69F0E54E-4D66-1E26-478D-FC9F46B27927}"/>
              </a:ext>
            </a:extLst>
          </p:cNvPr>
          <p:cNvSpPr>
            <a:spLocks noGrp="1"/>
          </p:cNvSpPr>
          <p:nvPr>
            <p:ph idx="1"/>
          </p:nvPr>
        </p:nvSpPr>
        <p:spPr>
          <a:xfrm>
            <a:off x="1467621" y="2061451"/>
            <a:ext cx="9603275" cy="3450613"/>
          </a:xfrm>
        </p:spPr>
        <p:txBody>
          <a:bodyPr/>
          <a:lstStyle/>
          <a:p>
            <a:r>
              <a:rPr lang="en-US" dirty="0"/>
              <a:t>Information on the gender of a person plays a vital role in crime investigation, authentication and statistical report on the visitors.</a:t>
            </a:r>
          </a:p>
          <a:p>
            <a:r>
              <a:rPr lang="en-US" dirty="0"/>
              <a:t>As a novel method, the optimal score assignment (OSA) method is proposed to classify gender. An optimal score is calculated for male and female from the internally collected fingerprint database.</a:t>
            </a:r>
          </a:p>
          <a:p>
            <a:r>
              <a:rPr lang="en-US" dirty="0"/>
              <a:t>Fingerprints are collected under four age groups and all the fingers are scanned. For the fingerprint image ‘I’ for which gender is to be identified, scores are assigned for ridge count and fingertip assuming that the given image is male.</a:t>
            </a:r>
            <a:endParaRPr lang="en-IN" dirty="0"/>
          </a:p>
        </p:txBody>
      </p:sp>
    </p:spTree>
    <p:extLst>
      <p:ext uri="{BB962C8B-B14F-4D97-AF65-F5344CB8AC3E}">
        <p14:creationId xmlns:p14="http://schemas.microsoft.com/office/powerpoint/2010/main" val="2810494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1F7FCE-40FC-8036-A262-784840D4011D}"/>
              </a:ext>
            </a:extLst>
          </p:cNvPr>
          <p:cNvSpPr>
            <a:spLocks noGrp="1"/>
          </p:cNvSpPr>
          <p:nvPr>
            <p:ph type="title"/>
          </p:nvPr>
        </p:nvSpPr>
        <p:spPr>
          <a:xfrm>
            <a:off x="5325979" y="804519"/>
            <a:ext cx="3208421" cy="1049235"/>
          </a:xfrm>
        </p:spPr>
        <p:txBody>
          <a:bodyPr/>
          <a:lstStyle/>
          <a:p>
            <a:r>
              <a:rPr lang="en-US" dirty="0" err="1"/>
              <a:t>introdution</a:t>
            </a:r>
            <a:endParaRPr lang="en-IN" dirty="0"/>
          </a:p>
        </p:txBody>
      </p:sp>
      <p:sp>
        <p:nvSpPr>
          <p:cNvPr id="3" name="Content Placeholder 2">
            <a:extLst>
              <a:ext uri="{FF2B5EF4-FFF2-40B4-BE49-F238E27FC236}">
                <a16:creationId xmlns="" xmlns:a16="http://schemas.microsoft.com/office/drawing/2014/main" id="{E5EA6468-3547-A9A2-FF0E-1BA50C13B9F9}"/>
              </a:ext>
            </a:extLst>
          </p:cNvPr>
          <p:cNvSpPr>
            <a:spLocks noGrp="1"/>
          </p:cNvSpPr>
          <p:nvPr>
            <p:ph idx="1"/>
          </p:nvPr>
        </p:nvSpPr>
        <p:spPr>
          <a:xfrm>
            <a:off x="1451579" y="1853754"/>
            <a:ext cx="9603275" cy="3612591"/>
          </a:xfrm>
        </p:spPr>
        <p:txBody>
          <a:bodyPr>
            <a:normAutofit fontScale="92500"/>
          </a:bodyPr>
          <a:lstStyle/>
          <a:p>
            <a:r>
              <a:rPr lang="en-US" dirty="0"/>
              <a:t>Ridge patterns exhibit many properties that reflect the biology of individuals. Ridge parameters such as fingerprint ridge count, ridge density, ridge thickness to valley thickness ratio, ridge width and fingerprint pattern types are used for gender determination.</a:t>
            </a:r>
          </a:p>
          <a:p>
            <a:r>
              <a:rPr lang="en-US" dirty="0"/>
              <a:t>In this manuscript, automatic gender identification from the fingerprint ridge count (RC) and fingertip size (FTS) using the OSA method is proposed.</a:t>
            </a:r>
          </a:p>
          <a:p>
            <a:r>
              <a:rPr lang="en-US" dirty="0"/>
              <a:t>Initially, core and delta (singular points) are identified. With respect to core and delta, RCs are determined (traditional method) and in addition, ridge counts measured diagonally (at 45° and 135°) with respect to the core points are averaged. Fingertip size is measured as another parameter to find gender.</a:t>
            </a:r>
            <a:endParaRPr lang="en-IN" dirty="0"/>
          </a:p>
        </p:txBody>
      </p:sp>
    </p:spTree>
    <p:extLst>
      <p:ext uri="{BB962C8B-B14F-4D97-AF65-F5344CB8AC3E}">
        <p14:creationId xmlns:p14="http://schemas.microsoft.com/office/powerpoint/2010/main" val="4103116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C5F40B-8D74-7386-F5C9-2B6877292D61}"/>
              </a:ext>
            </a:extLst>
          </p:cNvPr>
          <p:cNvSpPr>
            <a:spLocks noGrp="1"/>
          </p:cNvSpPr>
          <p:nvPr>
            <p:ph type="title"/>
          </p:nvPr>
        </p:nvSpPr>
        <p:spPr/>
        <p:txBody>
          <a:bodyPr/>
          <a:lstStyle/>
          <a:p>
            <a:r>
              <a:rPr lang="en-US" dirty="0"/>
              <a:t>Ridge COUNT MEASUREMENT</a:t>
            </a:r>
            <a:endParaRPr lang="en-IN" dirty="0"/>
          </a:p>
        </p:txBody>
      </p:sp>
      <p:pic>
        <p:nvPicPr>
          <p:cNvPr id="5" name="Content Placeholder 4">
            <a:extLst>
              <a:ext uri="{FF2B5EF4-FFF2-40B4-BE49-F238E27FC236}">
                <a16:creationId xmlns="" xmlns:a16="http://schemas.microsoft.com/office/drawing/2014/main" id="{C9CA0F0A-9469-F4B9-7B45-2CC9947E6D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1861" y="2176546"/>
            <a:ext cx="4859571" cy="3449638"/>
          </a:xfrm>
        </p:spPr>
      </p:pic>
      <p:pic>
        <p:nvPicPr>
          <p:cNvPr id="7" name="Picture 6">
            <a:extLst>
              <a:ext uri="{FF2B5EF4-FFF2-40B4-BE49-F238E27FC236}">
                <a16:creationId xmlns="" xmlns:a16="http://schemas.microsoft.com/office/drawing/2014/main" id="{D3490B3B-7EEC-910B-3159-A134DB198B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9687" y="2432138"/>
            <a:ext cx="3991532" cy="2572109"/>
          </a:xfrm>
          <a:prstGeom prst="rect">
            <a:avLst/>
          </a:prstGeom>
        </p:spPr>
      </p:pic>
    </p:spTree>
    <p:extLst>
      <p:ext uri="{BB962C8B-B14F-4D97-AF65-F5344CB8AC3E}">
        <p14:creationId xmlns:p14="http://schemas.microsoft.com/office/powerpoint/2010/main" val="4070587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FINGERTIP SIZE  VARIATION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7116" y="2525923"/>
            <a:ext cx="4550003" cy="2903832"/>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0893" y="2746572"/>
            <a:ext cx="4839375" cy="2400635"/>
          </a:xfrm>
          <a:prstGeom prst="rect">
            <a:avLst/>
          </a:prstGeom>
        </p:spPr>
      </p:pic>
    </p:spTree>
    <p:extLst>
      <p:ext uri="{BB962C8B-B14F-4D97-AF65-F5344CB8AC3E}">
        <p14:creationId xmlns:p14="http://schemas.microsoft.com/office/powerpoint/2010/main" val="1360606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CONVOLUTIONAL NEURAL NETWORKS(CNN)</a:t>
            </a:r>
            <a:endParaRPr lang="en-US" dirty="0"/>
          </a:p>
        </p:txBody>
      </p:sp>
      <p:sp>
        <p:nvSpPr>
          <p:cNvPr id="3" name="Content Placeholder 2"/>
          <p:cNvSpPr>
            <a:spLocks noGrp="1"/>
          </p:cNvSpPr>
          <p:nvPr>
            <p:ph idx="1"/>
          </p:nvPr>
        </p:nvSpPr>
        <p:spPr>
          <a:xfrm>
            <a:off x="1451580" y="2015732"/>
            <a:ext cx="5044112" cy="3450613"/>
          </a:xfrm>
        </p:spPr>
        <p:txBody>
          <a:bodyPr/>
          <a:lstStyle/>
          <a:p>
            <a:r>
              <a:rPr lang="en-US" b="1" dirty="0"/>
              <a:t>Convolutional Neural Networks (CNNs) </a:t>
            </a:r>
            <a:r>
              <a:rPr lang="en-US" dirty="0"/>
              <a:t>process data by mimicking the visual processing of the human brain, starting with an input layer that represents data, such as images, as grids of pixel values. They apply a series of convolutional layers using filters to detect features in the data, producing feature maps that highlight patterns like edges or textures</a:t>
            </a:r>
            <a:r>
              <a:rPr lang="en-US" dirty="0" smtClean="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7396" y="2184211"/>
            <a:ext cx="4235390" cy="3094588"/>
          </a:xfrm>
          <a:prstGeom prst="rect">
            <a:avLst/>
          </a:prstGeom>
        </p:spPr>
      </p:pic>
    </p:spTree>
    <p:extLst>
      <p:ext uri="{BB962C8B-B14F-4D97-AF65-F5344CB8AC3E}">
        <p14:creationId xmlns:p14="http://schemas.microsoft.com/office/powerpoint/2010/main" val="2722397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idx="1"/>
          </p:nvPr>
        </p:nvSpPr>
        <p:spPr/>
        <p:txBody>
          <a:bodyPr>
            <a:normAutofit/>
          </a:bodyPr>
          <a:lstStyle/>
          <a:p>
            <a:r>
              <a:rPr lang="en-US" dirty="0" smtClean="0"/>
              <a:t>TOPIC : Gender </a:t>
            </a:r>
            <a:r>
              <a:rPr lang="en-US" dirty="0"/>
              <a:t>Classification from Fingerprint Using Hybrid CNN-SVM</a:t>
            </a:r>
            <a:endParaRPr lang="en-US" dirty="0" smtClean="0"/>
          </a:p>
          <a:p>
            <a:r>
              <a:rPr lang="en-US" dirty="0" smtClean="0"/>
              <a:t>Year : 2023</a:t>
            </a:r>
          </a:p>
          <a:p>
            <a:r>
              <a:rPr lang="en-US" dirty="0"/>
              <a:t>https://doi.org/10.37965/jait.2023.0192</a:t>
            </a:r>
          </a:p>
        </p:txBody>
      </p:sp>
    </p:spTree>
    <p:extLst>
      <p:ext uri="{BB962C8B-B14F-4D97-AF65-F5344CB8AC3E}">
        <p14:creationId xmlns:p14="http://schemas.microsoft.com/office/powerpoint/2010/main" val="368967938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173</TotalTime>
  <Words>342</Words>
  <Application>Microsoft Office PowerPoint</Application>
  <PresentationFormat>Custom</PresentationFormat>
  <Paragraphs>21</Paragraphs>
  <Slides>7</Slides>
  <Notes>1</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Gallery</vt:lpstr>
      <vt:lpstr>Gender identification using fingerprint</vt:lpstr>
      <vt:lpstr>abstRacT</vt:lpstr>
      <vt:lpstr>introdution</vt:lpstr>
      <vt:lpstr>Ridge COUNT MEASUREMENT</vt:lpstr>
      <vt:lpstr>FINGERTIP SIZE  VARIATION </vt:lpstr>
      <vt:lpstr>CONVOLUTIONAL NEURAL NETWORKS(CNN)</vt:lpstr>
      <vt:lpstr>REFERENCE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malleshvaran r</dc:creator>
  <cp:lastModifiedBy>2022PECCS526</cp:lastModifiedBy>
  <cp:revision>13</cp:revision>
  <dcterms:created xsi:type="dcterms:W3CDTF">2024-07-30T13:48:46Z</dcterms:created>
  <dcterms:modified xsi:type="dcterms:W3CDTF">2024-07-31T03:49:29Z</dcterms:modified>
</cp:coreProperties>
</file>