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64" r:id="rId5"/>
    <p:sldId id="265" r:id="rId6"/>
    <p:sldId id="266" r:id="rId7"/>
    <p:sldId id="267" r:id="rId8"/>
    <p:sldId id="268" r:id="rId9"/>
    <p:sldId id="270" r:id="rId10"/>
    <p:sldId id="274" r:id="rId11"/>
    <p:sldId id="275" r:id="rId12"/>
    <p:sldId id="276" r:id="rId13"/>
    <p:sldId id="271" r:id="rId14"/>
    <p:sldId id="272" r:id="rId15"/>
    <p:sldId id="273" r:id="rId16"/>
    <p:sldId id="277"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DEE3D7E-6D74-4173-ADA8-D994E9763BC9}">
          <p14:sldIdLst>
            <p14:sldId id="264"/>
            <p14:sldId id="265"/>
            <p14:sldId id="266"/>
            <p14:sldId id="267"/>
            <p14:sldId id="268"/>
            <p14:sldId id="270"/>
            <p14:sldId id="274"/>
            <p14:sldId id="275"/>
            <p14:sldId id="276"/>
            <p14:sldId id="271"/>
            <p14:sldId id="272"/>
            <p14:sldId id="273"/>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6" d="100"/>
          <a:sy n="66" d="100"/>
        </p:scale>
        <p:origin x="38" y="5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10/18/2024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10/18/2024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10/18/2024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10/18/2024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10/18/2024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10/18/2024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4180" y="2264405"/>
            <a:ext cx="8649738" cy="1265691"/>
          </a:xfrm>
        </p:spPr>
        <p:txBody>
          <a:bodyPr>
            <a:normAutofit fontScale="90000"/>
          </a:bodyPr>
          <a:lstStyle/>
          <a:p>
            <a:r>
              <a:rPr lang="en-US" sz="3600" dirty="0"/>
              <a:t>GENDER CLASSIFICATION BASED ON  </a:t>
            </a:r>
            <a:br>
              <a:rPr lang="en-US" sz="3600" dirty="0"/>
            </a:br>
            <a:r>
              <a:rPr lang="en-US" sz="3600" dirty="0"/>
              <a:t>FINGERPRINT USING SVM AND CNN</a:t>
            </a:r>
            <a:br>
              <a:rPr lang="en-US" sz="3600" dirty="0"/>
            </a:br>
            <a:r>
              <a:rPr lang="en-US" sz="3600" dirty="0"/>
              <a:t>DOMAIN:MACHINE LEARNING</a:t>
            </a:r>
            <a:br>
              <a:rPr lang="en-US" sz="3600" dirty="0"/>
            </a:br>
            <a:endParaRPr lang="en-US" sz="3600" dirty="0"/>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65032" y="3345690"/>
            <a:ext cx="8652788" cy="2100695"/>
          </a:xfrm>
        </p:spPr>
        <p:txBody>
          <a:bodyPr>
            <a:normAutofit fontScale="92500" lnSpcReduction="20000"/>
          </a:bodyPr>
          <a:lstStyle/>
          <a:p>
            <a:pPr algn="l">
              <a:spcAft>
                <a:spcPts val="600"/>
              </a:spcAft>
            </a:pPr>
            <a:r>
              <a:rPr lang="en-US" dirty="0"/>
              <a:t>BATCH 22</a:t>
            </a:r>
          </a:p>
          <a:p>
            <a:pPr algn="just">
              <a:spcAft>
                <a:spcPts val="600"/>
              </a:spcAft>
            </a:pPr>
            <a:r>
              <a:rPr lang="en-US" sz="1800" dirty="0"/>
              <a:t>GUIDE:</a:t>
            </a:r>
          </a:p>
          <a:p>
            <a:pPr lvl="1" algn="just">
              <a:spcAft>
                <a:spcPts val="600"/>
              </a:spcAft>
            </a:pPr>
            <a:r>
              <a:rPr lang="en-US" dirty="0"/>
              <a:t>Dr. M. </a:t>
            </a:r>
            <a:r>
              <a:rPr lang="en-US" dirty="0" err="1"/>
              <a:t>SANGEETHA,M.Tech,Ph.D</a:t>
            </a:r>
            <a:r>
              <a:rPr lang="en-US" dirty="0"/>
              <a:t>.,</a:t>
            </a:r>
          </a:p>
          <a:p>
            <a:pPr algn="just">
              <a:spcAft>
                <a:spcPts val="600"/>
              </a:spcAft>
            </a:pPr>
            <a:r>
              <a:rPr lang="en-US" dirty="0"/>
              <a:t>PRESENTED BY:</a:t>
            </a:r>
          </a:p>
          <a:p>
            <a:pPr lvl="1" algn="just">
              <a:spcAft>
                <a:spcPts val="600"/>
              </a:spcAft>
            </a:pPr>
            <a:r>
              <a:rPr lang="en-US" dirty="0"/>
              <a:t>B . </a:t>
            </a:r>
            <a:r>
              <a:rPr lang="en-US" dirty="0" err="1"/>
              <a:t>NithishKumar</a:t>
            </a:r>
            <a:r>
              <a:rPr lang="en-US" dirty="0"/>
              <a:t>  [211422104]</a:t>
            </a:r>
          </a:p>
          <a:p>
            <a:pPr lvl="1" algn="just">
              <a:spcAft>
                <a:spcPts val="600"/>
              </a:spcAft>
            </a:pPr>
            <a:r>
              <a:rPr lang="en-US" dirty="0"/>
              <a:t>R . Malleshvaran   [211422104265]</a:t>
            </a:r>
          </a:p>
          <a:p>
            <a:pPr algn="just">
              <a:spcAft>
                <a:spcPts val="600"/>
              </a:spcAft>
            </a:pPr>
            <a:endParaRPr lang="en-US"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16AC0-85D0-65CF-E675-308CA50CF77D}"/>
              </a:ext>
            </a:extLst>
          </p:cNvPr>
          <p:cNvSpPr>
            <a:spLocks noGrp="1"/>
          </p:cNvSpPr>
          <p:nvPr>
            <p:ph type="title"/>
          </p:nvPr>
        </p:nvSpPr>
        <p:spPr/>
        <p:txBody>
          <a:bodyPr/>
          <a:lstStyle/>
          <a:p>
            <a:pPr algn="ctr"/>
            <a:r>
              <a:rPr lang="en-US" dirty="0"/>
              <a:t>RIDGE COUNT MEASUREMENT</a:t>
            </a:r>
            <a:endParaRPr lang="en-IN" dirty="0"/>
          </a:p>
        </p:txBody>
      </p:sp>
      <p:pic>
        <p:nvPicPr>
          <p:cNvPr id="5" name="Content Placeholder 4">
            <a:extLst>
              <a:ext uri="{FF2B5EF4-FFF2-40B4-BE49-F238E27FC236}">
                <a16:creationId xmlns:a16="http://schemas.microsoft.com/office/drawing/2014/main" id="{C9CA0F0A-9469-F4B9-7B45-2CC9947E6DD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6800" y="2322050"/>
            <a:ext cx="4664075" cy="3310862"/>
          </a:xfrm>
          <a:prstGeom prst="rect">
            <a:avLst/>
          </a:prstGeom>
        </p:spPr>
      </p:pic>
      <p:pic>
        <p:nvPicPr>
          <p:cNvPr id="6" name="Content Placeholder 5">
            <a:extLst>
              <a:ext uri="{FF2B5EF4-FFF2-40B4-BE49-F238E27FC236}">
                <a16:creationId xmlns:a16="http://schemas.microsoft.com/office/drawing/2014/main" id="{D3490B3B-7EEC-910B-3159-A134DB198B9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97396" y="2691427"/>
            <a:ext cx="3991532" cy="2572109"/>
          </a:xfrm>
          <a:prstGeom prst="rect">
            <a:avLst/>
          </a:prstGeom>
        </p:spPr>
      </p:pic>
    </p:spTree>
    <p:extLst>
      <p:ext uri="{BB962C8B-B14F-4D97-AF65-F5344CB8AC3E}">
        <p14:creationId xmlns:p14="http://schemas.microsoft.com/office/powerpoint/2010/main" val="1551957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3EFC-EE15-00BD-EE73-02DF9FAAE25F}"/>
              </a:ext>
            </a:extLst>
          </p:cNvPr>
          <p:cNvSpPr>
            <a:spLocks noGrp="1"/>
          </p:cNvSpPr>
          <p:nvPr>
            <p:ph type="title"/>
          </p:nvPr>
        </p:nvSpPr>
        <p:spPr/>
        <p:txBody>
          <a:bodyPr/>
          <a:lstStyle/>
          <a:p>
            <a:pPr algn="ctr"/>
            <a:r>
              <a:rPr lang="en-US" dirty="0"/>
              <a:t>FINGERTIP SIZE  VARIATION </a:t>
            </a:r>
            <a:endParaRPr lang="en-IN" dirty="0"/>
          </a:p>
        </p:txBody>
      </p:sp>
      <p:pic>
        <p:nvPicPr>
          <p:cNvPr id="3" name="Content Placeholder 3">
            <a:extLst>
              <a:ext uri="{FF2B5EF4-FFF2-40B4-BE49-F238E27FC236}">
                <a16:creationId xmlns:a16="http://schemas.microsoft.com/office/drawing/2014/main" id="{B80FBEA0-DCFC-A800-65FB-70867DA036A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77426" y="2671565"/>
            <a:ext cx="5214395" cy="3327850"/>
          </a:xfrm>
          <a:prstGeom prst="rect">
            <a:avLst/>
          </a:prstGeom>
        </p:spPr>
      </p:pic>
      <p:pic>
        <p:nvPicPr>
          <p:cNvPr id="4" name="Picture 3">
            <a:extLst>
              <a:ext uri="{FF2B5EF4-FFF2-40B4-BE49-F238E27FC236}">
                <a16:creationId xmlns:a16="http://schemas.microsoft.com/office/drawing/2014/main" id="{0EF2A701-B52A-4B41-5AB9-6E9B40AFF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199" y="2671565"/>
            <a:ext cx="4839375" cy="3243098"/>
          </a:xfrm>
          <a:prstGeom prst="rect">
            <a:avLst/>
          </a:prstGeom>
        </p:spPr>
      </p:pic>
    </p:spTree>
    <p:extLst>
      <p:ext uri="{BB962C8B-B14F-4D97-AF65-F5344CB8AC3E}">
        <p14:creationId xmlns:p14="http://schemas.microsoft.com/office/powerpoint/2010/main" val="48631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92315-02AE-C12F-4E6B-6A52C1616732}"/>
              </a:ext>
            </a:extLst>
          </p:cNvPr>
          <p:cNvSpPr>
            <a:spLocks noGrp="1"/>
          </p:cNvSpPr>
          <p:nvPr>
            <p:ph type="title"/>
          </p:nvPr>
        </p:nvSpPr>
        <p:spPr>
          <a:xfrm>
            <a:off x="1066800" y="642594"/>
            <a:ext cx="10058400" cy="896839"/>
          </a:xfrm>
        </p:spPr>
        <p:txBody>
          <a:bodyPr>
            <a:normAutofit fontScale="90000"/>
          </a:bodyPr>
          <a:lstStyle/>
          <a:p>
            <a:r>
              <a:rPr lang="en-US" dirty="0"/>
              <a:t>CONVOLUTIONAL NEURAL NETWORKS(CNN)</a:t>
            </a:r>
            <a:endParaRPr lang="en-IN" dirty="0"/>
          </a:p>
        </p:txBody>
      </p:sp>
      <p:sp>
        <p:nvSpPr>
          <p:cNvPr id="3" name="Content Placeholder 2">
            <a:extLst>
              <a:ext uri="{FF2B5EF4-FFF2-40B4-BE49-F238E27FC236}">
                <a16:creationId xmlns:a16="http://schemas.microsoft.com/office/drawing/2014/main" id="{0379301A-2175-5740-C673-A0AEB3A3E1BA}"/>
              </a:ext>
            </a:extLst>
          </p:cNvPr>
          <p:cNvSpPr>
            <a:spLocks noGrp="1"/>
          </p:cNvSpPr>
          <p:nvPr>
            <p:ph idx="1"/>
          </p:nvPr>
        </p:nvSpPr>
        <p:spPr>
          <a:xfrm>
            <a:off x="1066800" y="1757995"/>
            <a:ext cx="10058400" cy="1241964"/>
          </a:xfrm>
        </p:spPr>
        <p:txBody>
          <a:bodyPr/>
          <a:lstStyle/>
          <a:p>
            <a:r>
              <a:rPr lang="en-US" b="1" dirty="0"/>
              <a:t>Convolutional Neural Networks (CNNs) </a:t>
            </a:r>
            <a:r>
              <a:rPr lang="en-US" dirty="0"/>
              <a:t>process data by mimicking the visual processing of the human brain, starting with an input layer that represents data, such as images, as grids of pixel values. They apply a series of convolutional layers using filters to detect features in the data, producing feature maps that highlight patterns like edges or textures.</a:t>
            </a:r>
          </a:p>
          <a:p>
            <a:endParaRPr lang="en-IN" dirty="0"/>
          </a:p>
        </p:txBody>
      </p:sp>
      <p:pic>
        <p:nvPicPr>
          <p:cNvPr id="4" name="Picture 3">
            <a:extLst>
              <a:ext uri="{FF2B5EF4-FFF2-40B4-BE49-F238E27FC236}">
                <a16:creationId xmlns:a16="http://schemas.microsoft.com/office/drawing/2014/main" id="{D410C944-C1F5-7FE1-712E-3A0F65FD8E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4684" y="3109197"/>
            <a:ext cx="4251295" cy="3106209"/>
          </a:xfrm>
          <a:prstGeom prst="rect">
            <a:avLst/>
          </a:prstGeom>
        </p:spPr>
      </p:pic>
    </p:spTree>
    <p:extLst>
      <p:ext uri="{BB962C8B-B14F-4D97-AF65-F5344CB8AC3E}">
        <p14:creationId xmlns:p14="http://schemas.microsoft.com/office/powerpoint/2010/main" val="3734423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D63A-7066-E0AE-AC3E-CDE485F2E1BC}"/>
              </a:ext>
            </a:extLst>
          </p:cNvPr>
          <p:cNvSpPr>
            <a:spLocks noGrp="1"/>
          </p:cNvSpPr>
          <p:nvPr>
            <p:ph type="title"/>
          </p:nvPr>
        </p:nvSpPr>
        <p:spPr/>
        <p:txBody>
          <a:bodyPr/>
          <a:lstStyle/>
          <a:p>
            <a:pPr algn="ctr"/>
            <a:r>
              <a:rPr lang="en-US" dirty="0"/>
              <a:t>USAGE OF NEW TOOLS</a:t>
            </a:r>
            <a:endParaRPr lang="en-IN" dirty="0"/>
          </a:p>
        </p:txBody>
      </p:sp>
      <p:sp>
        <p:nvSpPr>
          <p:cNvPr id="3" name="Content Placeholder 2">
            <a:extLst>
              <a:ext uri="{FF2B5EF4-FFF2-40B4-BE49-F238E27FC236}">
                <a16:creationId xmlns:a16="http://schemas.microsoft.com/office/drawing/2014/main" id="{4E77413B-6117-8D03-2BF3-C32DD2A06C69}"/>
              </a:ext>
            </a:extLst>
          </p:cNvPr>
          <p:cNvSpPr>
            <a:spLocks noGrp="1"/>
          </p:cNvSpPr>
          <p:nvPr>
            <p:ph idx="1"/>
          </p:nvPr>
        </p:nvSpPr>
        <p:spPr>
          <a:xfrm>
            <a:off x="1066800" y="2103120"/>
            <a:ext cx="8864278" cy="1577629"/>
          </a:xfrm>
        </p:spPr>
        <p:txBody>
          <a:bodyPr>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200" b="1" i="0" u="none" strike="noStrike" cap="none" normalizeH="0" baseline="0" dirty="0">
                <a:ln>
                  <a:noFill/>
                </a:ln>
                <a:solidFill>
                  <a:schemeClr val="tx1"/>
                </a:solidFill>
                <a:effectLst/>
              </a:rPr>
              <a:t>Pandas</a:t>
            </a:r>
            <a:r>
              <a:rPr kumimoji="0" lang="en-US" altLang="en-US" sz="11200" b="0" i="0" u="none" strike="noStrike" cap="none" normalizeH="0" baseline="0" dirty="0">
                <a:ln>
                  <a:noFill/>
                </a:ln>
                <a:solidFill>
                  <a:schemeClr val="tx1"/>
                </a:solidFill>
                <a:effectLst/>
              </a:rPr>
              <a:t>: For data manipulation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200" b="1" i="0" u="none" strike="noStrike" cap="none" normalizeH="0" baseline="0" dirty="0">
                <a:ln>
                  <a:noFill/>
                </a:ln>
                <a:solidFill>
                  <a:schemeClr val="tx1"/>
                </a:solidFill>
                <a:effectLst/>
              </a:rPr>
              <a:t>NumPy</a:t>
            </a:r>
            <a:r>
              <a:rPr kumimoji="0" lang="en-US" altLang="en-US" sz="11200" b="0" i="0" u="none" strike="noStrike" cap="none" normalizeH="0" baseline="0" dirty="0">
                <a:ln>
                  <a:noFill/>
                </a:ln>
                <a:solidFill>
                  <a:schemeClr val="tx1"/>
                </a:solidFill>
                <a:effectLst/>
              </a:rPr>
              <a:t>: For numerical computations.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1200" b="1" dirty="0" err="1"/>
              <a:t>Sypder</a:t>
            </a:r>
            <a:r>
              <a:rPr lang="en-US" altLang="en-US" sz="11200" b="1" dirty="0"/>
              <a:t>: </a:t>
            </a:r>
            <a:r>
              <a:rPr lang="en-US" altLang="en-US" sz="11200" dirty="0"/>
              <a:t>For python usage</a:t>
            </a:r>
            <a:endParaRPr kumimoji="0" lang="en-US" altLang="en-US" sz="11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200" b="1" i="0" u="none" strike="noStrike" cap="none" normalizeH="0" baseline="0" dirty="0">
                <a:ln>
                  <a:noFill/>
                </a:ln>
                <a:solidFill>
                  <a:schemeClr val="tx1"/>
                </a:solidFill>
                <a:effectLst/>
              </a:rPr>
              <a:t>Scikit-learn</a:t>
            </a:r>
            <a:r>
              <a:rPr kumimoji="0" lang="en-US" altLang="en-US" sz="11200" b="0" i="0" u="none" strike="noStrike" cap="none" normalizeH="0" baseline="0" dirty="0">
                <a:ln>
                  <a:noFill/>
                </a:ln>
                <a:solidFill>
                  <a:schemeClr val="tx1"/>
                </a:solidFill>
                <a:effectLst/>
              </a:rPr>
              <a:t>: For building, training, and evaluating the machine learning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200" b="1" i="0" u="none" strike="noStrike" cap="none" normalizeH="0" baseline="0" dirty="0">
                <a:ln>
                  <a:noFill/>
                </a:ln>
                <a:solidFill>
                  <a:schemeClr val="tx1"/>
                </a:solidFill>
                <a:effectLst/>
              </a:rPr>
              <a:t>Seaborn and Matplotlib</a:t>
            </a:r>
            <a:r>
              <a:rPr kumimoji="0" lang="en-US" altLang="en-US" sz="11200" b="0" i="0" u="none" strike="noStrike" cap="none" normalizeH="0" baseline="0" dirty="0">
                <a:ln>
                  <a:noFill/>
                </a:ln>
                <a:solidFill>
                  <a:schemeClr val="tx1"/>
                </a:solidFill>
                <a:effectLst/>
              </a:rPr>
              <a:t>: For visualization of data and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200" b="1" i="0" u="none" strike="noStrike" cap="none" normalizeH="0" baseline="0" dirty="0">
                <a:ln>
                  <a:noFill/>
                </a:ln>
                <a:solidFill>
                  <a:schemeClr val="tx1"/>
                </a:solidFill>
                <a:effectLst/>
              </a:rPr>
              <a:t>Pickle</a:t>
            </a:r>
            <a:r>
              <a:rPr kumimoji="0" lang="en-US" altLang="en-US" sz="11200" b="0" i="0" u="none" strike="noStrike" cap="none" normalizeH="0" baseline="0" dirty="0">
                <a:ln>
                  <a:noFill/>
                </a:ln>
                <a:solidFill>
                  <a:schemeClr val="tx1"/>
                </a:solidFill>
                <a:effectLst/>
              </a:rPr>
              <a:t>: For saving and loading the trained model. </a:t>
            </a:r>
          </a:p>
          <a:p>
            <a:endParaRPr lang="en-IN" dirty="0"/>
          </a:p>
        </p:txBody>
      </p:sp>
    </p:spTree>
    <p:extLst>
      <p:ext uri="{BB962C8B-B14F-4D97-AF65-F5344CB8AC3E}">
        <p14:creationId xmlns:p14="http://schemas.microsoft.com/office/powerpoint/2010/main" val="2400343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A22A-0E8F-6CE1-8888-A4DB7FA753D6}"/>
              </a:ext>
            </a:extLst>
          </p:cNvPr>
          <p:cNvSpPr>
            <a:spLocks noGrp="1"/>
          </p:cNvSpPr>
          <p:nvPr>
            <p:ph type="title"/>
          </p:nvPr>
        </p:nvSpPr>
        <p:spPr>
          <a:xfrm>
            <a:off x="1066800" y="219456"/>
            <a:ext cx="10058400" cy="1371600"/>
          </a:xfrm>
        </p:spPr>
        <p:txBody>
          <a:bodyPr/>
          <a:lstStyle/>
          <a:p>
            <a:pPr algn="ctr"/>
            <a:r>
              <a:rPr lang="en-US" dirty="0"/>
              <a:t>JOURNAL</a:t>
            </a:r>
            <a:endParaRPr lang="en-IN" dirty="0"/>
          </a:p>
        </p:txBody>
      </p:sp>
      <p:sp>
        <p:nvSpPr>
          <p:cNvPr id="3" name="Content Placeholder 2">
            <a:extLst>
              <a:ext uri="{FF2B5EF4-FFF2-40B4-BE49-F238E27FC236}">
                <a16:creationId xmlns:a16="http://schemas.microsoft.com/office/drawing/2014/main" id="{66883A78-E368-851A-3C63-9AB0D05B141B}"/>
              </a:ext>
            </a:extLst>
          </p:cNvPr>
          <p:cNvSpPr>
            <a:spLocks noGrp="1"/>
          </p:cNvSpPr>
          <p:nvPr>
            <p:ph idx="1"/>
          </p:nvPr>
        </p:nvSpPr>
        <p:spPr>
          <a:xfrm>
            <a:off x="580663" y="1701477"/>
            <a:ext cx="11225513" cy="3756101"/>
          </a:xfrm>
        </p:spPr>
        <p:txBody>
          <a:bodyPr>
            <a:normAutofit fontScale="92500" lnSpcReduction="10000"/>
          </a:bodyPr>
          <a:lstStyle/>
          <a:p>
            <a:r>
              <a:rPr lang="en-US" sz="2800" dirty="0"/>
              <a:t>SOURCE : </a:t>
            </a:r>
            <a:r>
              <a:rPr lang="en-US" sz="3200" dirty="0"/>
              <a:t>International Research Journal of Modernization in Engineering Technology and Science</a:t>
            </a:r>
            <a:endParaRPr lang="en-US" sz="2800" dirty="0"/>
          </a:p>
          <a:p>
            <a:r>
              <a:rPr lang="en-US" sz="2800" dirty="0"/>
              <a:t>TITLE : </a:t>
            </a:r>
            <a:r>
              <a:rPr lang="en-IN" sz="3200" dirty="0"/>
              <a:t>Fingerprint Based Gender Classification</a:t>
            </a:r>
            <a:endParaRPr lang="en-US" sz="2800" dirty="0"/>
          </a:p>
          <a:p>
            <a:r>
              <a:rPr lang="en-US" sz="2800" dirty="0"/>
              <a:t>AUTHORS : </a:t>
            </a:r>
            <a:r>
              <a:rPr lang="en-IN" sz="3200" dirty="0"/>
              <a:t>Prof. Aishwarya </a:t>
            </a:r>
            <a:r>
              <a:rPr lang="en-IN" sz="3200" dirty="0" err="1"/>
              <a:t>Vibhute</a:t>
            </a:r>
            <a:r>
              <a:rPr lang="en-IN" sz="3200" dirty="0"/>
              <a:t>, </a:t>
            </a:r>
            <a:r>
              <a:rPr lang="en-IN" sz="3200" dirty="0" err="1"/>
              <a:t>Sayali</a:t>
            </a:r>
            <a:r>
              <a:rPr lang="en-IN" sz="3200" dirty="0"/>
              <a:t> Bhise, </a:t>
            </a:r>
            <a:r>
              <a:rPr lang="en-IN" sz="3200" dirty="0" err="1"/>
              <a:t>Swapnali</a:t>
            </a:r>
            <a:r>
              <a:rPr lang="en-IN" sz="3200" dirty="0"/>
              <a:t> Bhise ,</a:t>
            </a:r>
            <a:r>
              <a:rPr lang="en-IN" sz="3200" dirty="0" err="1"/>
              <a:t>Rutuja</a:t>
            </a:r>
            <a:r>
              <a:rPr lang="en-IN" sz="3200" dirty="0"/>
              <a:t> </a:t>
            </a:r>
            <a:r>
              <a:rPr lang="en-IN" sz="3200" dirty="0" err="1"/>
              <a:t>Deokar</a:t>
            </a:r>
            <a:endParaRPr lang="en-US" sz="2800" dirty="0"/>
          </a:p>
          <a:p>
            <a:r>
              <a:rPr lang="en-US" sz="2800" dirty="0"/>
              <a:t>YEAR:2024</a:t>
            </a:r>
          </a:p>
          <a:p>
            <a:r>
              <a:rPr lang="en-US" sz="2800" dirty="0"/>
              <a:t>LINK : https://www.irjmets.com/uploadedfiles/paper</a:t>
            </a:r>
            <a:endParaRPr lang="en-IN" sz="2800" dirty="0"/>
          </a:p>
        </p:txBody>
      </p:sp>
    </p:spTree>
    <p:extLst>
      <p:ext uri="{BB962C8B-B14F-4D97-AF65-F5344CB8AC3E}">
        <p14:creationId xmlns:p14="http://schemas.microsoft.com/office/powerpoint/2010/main" val="3208478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50B50-535F-CA4F-7D14-0B5BBE6F432C}"/>
              </a:ext>
            </a:extLst>
          </p:cNvPr>
          <p:cNvSpPr>
            <a:spLocks noGrp="1"/>
          </p:cNvSpPr>
          <p:nvPr>
            <p:ph type="title"/>
          </p:nvPr>
        </p:nvSpPr>
        <p:spPr>
          <a:xfrm>
            <a:off x="1217271" y="2743200"/>
            <a:ext cx="10058400" cy="1371600"/>
          </a:xfrm>
        </p:spPr>
        <p:txBody>
          <a:bodyPr>
            <a:normAutofit/>
          </a:bodyPr>
          <a:lstStyle/>
          <a:p>
            <a:pPr algn="ctr"/>
            <a:r>
              <a:rPr lang="en-US" sz="6000" b="1" dirty="0">
                <a:ln w="6600">
                  <a:solidFill>
                    <a:schemeClr val="accent2"/>
                  </a:solidFill>
                  <a:prstDash val="solid"/>
                </a:ln>
                <a:solidFill>
                  <a:srgbClr val="FFFFFF"/>
                </a:solidFill>
                <a:effectLst>
                  <a:outerShdw dist="38100" dir="2700000" algn="tl" rotWithShape="0">
                    <a:schemeClr val="accent2"/>
                  </a:outerShdw>
                </a:effectLst>
              </a:rPr>
              <a:t>THANK YOU</a:t>
            </a:r>
            <a:endParaRPr lang="en-IN" sz="6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99507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E3D0-0D94-43DE-CFD5-E3503D4812CB}"/>
              </a:ext>
            </a:extLst>
          </p:cNvPr>
          <p:cNvSpPr>
            <a:spLocks noGrp="1"/>
          </p:cNvSpPr>
          <p:nvPr>
            <p:ph type="title"/>
          </p:nvPr>
        </p:nvSpPr>
        <p:spPr/>
        <p:txBody>
          <a:bodyPr/>
          <a:lstStyle/>
          <a:p>
            <a:pPr algn="ctr"/>
            <a:r>
              <a:rPr lang="en-US" dirty="0"/>
              <a:t>INTRODUCTION</a:t>
            </a:r>
            <a:endParaRPr lang="en-IN" dirty="0"/>
          </a:p>
        </p:txBody>
      </p:sp>
      <p:sp>
        <p:nvSpPr>
          <p:cNvPr id="4" name="Rectangle 1">
            <a:extLst>
              <a:ext uri="{FF2B5EF4-FFF2-40B4-BE49-F238E27FC236}">
                <a16:creationId xmlns:a16="http://schemas.microsoft.com/office/drawing/2014/main" id="{3603CF98-76A1-AE04-13CD-E37929DC3DE8}"/>
              </a:ext>
            </a:extLst>
          </p:cNvPr>
          <p:cNvSpPr>
            <a:spLocks noChangeArrowheads="1"/>
          </p:cNvSpPr>
          <p:nvPr/>
        </p:nvSpPr>
        <p:spPr bwMode="auto">
          <a:xfrm>
            <a:off x="1873046" y="2413337"/>
            <a:ext cx="90997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Gender classification is a critical element in many biometric applications. Traditionally, fingerprints have been used for personal identification, but recent advancements in technology have enabled us to extract even more information. By analyzing the patterns and ridges within fingerprints, we can now predict gender with a notable degree of accuracy. This process offers a non-invasive, cost-effective method for enhancing security, personalization, and demographic data collection, making it a valuable tool in fields such as forensics, healthcare, and social sciences.</a:t>
            </a:r>
          </a:p>
        </p:txBody>
      </p:sp>
    </p:spTree>
    <p:extLst>
      <p:ext uri="{BB962C8B-B14F-4D97-AF65-F5344CB8AC3E}">
        <p14:creationId xmlns:p14="http://schemas.microsoft.com/office/powerpoint/2010/main" val="33154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25CA9-32FE-2E17-4537-E14496F8602B}"/>
              </a:ext>
            </a:extLst>
          </p:cNvPr>
          <p:cNvSpPr>
            <a:spLocks noGrp="1"/>
          </p:cNvSpPr>
          <p:nvPr>
            <p:ph type="title"/>
          </p:nvPr>
        </p:nvSpPr>
        <p:spPr/>
        <p:txBody>
          <a:bodyPr/>
          <a:lstStyle/>
          <a:p>
            <a:pPr algn="ctr"/>
            <a:r>
              <a:rPr lang="en-US" dirty="0"/>
              <a:t>ABSTRACT</a:t>
            </a:r>
            <a:endParaRPr lang="en-IN" dirty="0"/>
          </a:p>
        </p:txBody>
      </p:sp>
      <p:sp>
        <p:nvSpPr>
          <p:cNvPr id="3" name="Content Placeholder 2">
            <a:extLst>
              <a:ext uri="{FF2B5EF4-FFF2-40B4-BE49-F238E27FC236}">
                <a16:creationId xmlns:a16="http://schemas.microsoft.com/office/drawing/2014/main" id="{8241F346-DC9A-DF32-C7A0-6E9DAAB6332C}"/>
              </a:ext>
            </a:extLst>
          </p:cNvPr>
          <p:cNvSpPr>
            <a:spLocks noGrp="1"/>
          </p:cNvSpPr>
          <p:nvPr>
            <p:ph idx="1"/>
          </p:nvPr>
        </p:nvSpPr>
        <p:spPr/>
        <p:txBody>
          <a:bodyPr/>
          <a:lstStyle/>
          <a:p>
            <a:r>
              <a:rPr lang="en-US" dirty="0"/>
              <a:t>Information on the gender of a person plays a vital role in crime investigation, authentication and statistical report on the visitors.</a:t>
            </a:r>
          </a:p>
          <a:p>
            <a:endParaRPr lang="en-US" dirty="0"/>
          </a:p>
          <a:p>
            <a:r>
              <a:rPr lang="en-US" dirty="0"/>
              <a:t>As a novel method, the optimal score assignment (OSA) method is proposed to classify gender. An optimal score is calculated for male and female from the internally collected fingerprint database.</a:t>
            </a:r>
          </a:p>
          <a:p>
            <a:endParaRPr lang="en-US" dirty="0"/>
          </a:p>
          <a:p>
            <a:r>
              <a:rPr lang="en-US" dirty="0"/>
              <a:t>Fingerprints are collected under four age groups and all the fingers are scanned. For the fingerprint image ‘I’ for which gender is to be identified, scores are assigned for ridge count and fingertip assuming that the given image is male.</a:t>
            </a:r>
            <a:endParaRPr lang="en-IN" dirty="0"/>
          </a:p>
        </p:txBody>
      </p:sp>
    </p:spTree>
    <p:extLst>
      <p:ext uri="{BB962C8B-B14F-4D97-AF65-F5344CB8AC3E}">
        <p14:creationId xmlns:p14="http://schemas.microsoft.com/office/powerpoint/2010/main" val="1186541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05C3B43-717D-B9D9-4CD3-F368B533AF5E}"/>
              </a:ext>
            </a:extLst>
          </p:cNvPr>
          <p:cNvGraphicFramePr>
            <a:graphicFrameLocks noGrp="1"/>
          </p:cNvGraphicFramePr>
          <p:nvPr>
            <p:extLst>
              <p:ext uri="{D42A27DB-BD31-4B8C-83A1-F6EECF244321}">
                <p14:modId xmlns:p14="http://schemas.microsoft.com/office/powerpoint/2010/main" val="2767551468"/>
              </p:ext>
            </p:extLst>
          </p:nvPr>
        </p:nvGraphicFramePr>
        <p:xfrm>
          <a:off x="0" y="-487037"/>
          <a:ext cx="12215304" cy="7345038"/>
        </p:xfrm>
        <a:graphic>
          <a:graphicData uri="http://schemas.openxmlformats.org/drawingml/2006/table">
            <a:tbl>
              <a:tblPr firstRow="1" bandRow="1">
                <a:tableStyleId>{5C22544A-7EE6-4342-B048-85BDC9FD1C3A}</a:tableStyleId>
              </a:tblPr>
              <a:tblGrid>
                <a:gridCol w="718630">
                  <a:extLst>
                    <a:ext uri="{9D8B030D-6E8A-4147-A177-3AD203B41FA5}">
                      <a16:colId xmlns:a16="http://schemas.microsoft.com/office/drawing/2014/main" val="1868716968"/>
                    </a:ext>
                  </a:extLst>
                </a:gridCol>
                <a:gridCol w="1485900">
                  <a:extLst>
                    <a:ext uri="{9D8B030D-6E8A-4147-A177-3AD203B41FA5}">
                      <a16:colId xmlns:a16="http://schemas.microsoft.com/office/drawing/2014/main" val="1715865626"/>
                    </a:ext>
                  </a:extLst>
                </a:gridCol>
                <a:gridCol w="2219325">
                  <a:extLst>
                    <a:ext uri="{9D8B030D-6E8A-4147-A177-3AD203B41FA5}">
                      <a16:colId xmlns:a16="http://schemas.microsoft.com/office/drawing/2014/main" val="882193719"/>
                    </a:ext>
                  </a:extLst>
                </a:gridCol>
                <a:gridCol w="4248150">
                  <a:extLst>
                    <a:ext uri="{9D8B030D-6E8A-4147-A177-3AD203B41FA5}">
                      <a16:colId xmlns:a16="http://schemas.microsoft.com/office/drawing/2014/main" val="3061722331"/>
                    </a:ext>
                  </a:extLst>
                </a:gridCol>
                <a:gridCol w="3543299">
                  <a:extLst>
                    <a:ext uri="{9D8B030D-6E8A-4147-A177-3AD203B41FA5}">
                      <a16:colId xmlns:a16="http://schemas.microsoft.com/office/drawing/2014/main" val="2879644419"/>
                    </a:ext>
                  </a:extLst>
                </a:gridCol>
              </a:tblGrid>
              <a:tr h="840930">
                <a:tc>
                  <a:txBody>
                    <a:bodyPr/>
                    <a:lstStyle/>
                    <a:p>
                      <a:pPr algn="ctr"/>
                      <a:r>
                        <a:rPr lang="en-US" dirty="0"/>
                        <a:t>Year</a:t>
                      </a:r>
                      <a:endParaRPr lang="en-IN" dirty="0"/>
                    </a:p>
                  </a:txBody>
                  <a:tcPr/>
                </a:tc>
                <a:tc>
                  <a:txBody>
                    <a:bodyPr/>
                    <a:lstStyle/>
                    <a:p>
                      <a:pPr algn="ctr"/>
                      <a:r>
                        <a:rPr lang="en-US" dirty="0"/>
                        <a:t>Author</a:t>
                      </a:r>
                      <a:endParaRPr lang="en-IN" dirty="0"/>
                    </a:p>
                  </a:txBody>
                  <a:tcPr/>
                </a:tc>
                <a:tc>
                  <a:txBody>
                    <a:bodyPr/>
                    <a:lstStyle/>
                    <a:p>
                      <a:pPr algn="ctr"/>
                      <a:r>
                        <a:rPr lang="en-US" dirty="0"/>
                        <a:t>Title of the paper</a:t>
                      </a:r>
                      <a:endParaRPr lang="en-IN" dirty="0"/>
                    </a:p>
                  </a:txBody>
                  <a:tcPr/>
                </a:tc>
                <a:tc>
                  <a:txBody>
                    <a:bodyPr/>
                    <a:lstStyle/>
                    <a:p>
                      <a:pPr algn="ctr"/>
                      <a:r>
                        <a:rPr lang="en-US" dirty="0"/>
                        <a:t>Methodology</a:t>
                      </a:r>
                      <a:endParaRPr lang="en-IN" dirty="0"/>
                    </a:p>
                  </a:txBody>
                  <a:tcPr/>
                </a:tc>
                <a:tc>
                  <a:txBody>
                    <a:bodyPr/>
                    <a:lstStyle/>
                    <a:p>
                      <a:pPr algn="ctr"/>
                      <a:r>
                        <a:rPr lang="en-US" dirty="0"/>
                        <a:t>Proposed </a:t>
                      </a:r>
                    </a:p>
                    <a:p>
                      <a:pPr algn="ctr"/>
                      <a:r>
                        <a:rPr lang="en-US" dirty="0"/>
                        <a:t>system</a:t>
                      </a:r>
                      <a:endParaRPr lang="en-IN" dirty="0"/>
                    </a:p>
                  </a:txBody>
                  <a:tcPr/>
                </a:tc>
                <a:extLst>
                  <a:ext uri="{0D108BD9-81ED-4DB2-BD59-A6C34878D82A}">
                    <a16:rowId xmlns:a16="http://schemas.microsoft.com/office/drawing/2014/main" val="3660162794"/>
                  </a:ext>
                </a:extLst>
              </a:tr>
              <a:tr h="1558758">
                <a:tc>
                  <a:txBody>
                    <a:bodyPr/>
                    <a:lstStyle/>
                    <a:p>
                      <a:pPr algn="ctr"/>
                      <a:r>
                        <a:rPr lang="en-IN" sz="1400" kern="1200" dirty="0">
                          <a:solidFill>
                            <a:schemeClr val="dk1"/>
                          </a:solidFill>
                          <a:effectLst/>
                          <a:latin typeface="+mn-lt"/>
                          <a:ea typeface="+mn-ea"/>
                          <a:cs typeface="+mn-cs"/>
                        </a:rPr>
                        <a:t>2019</a:t>
                      </a:r>
                      <a:endParaRPr lang="en-IN" sz="1400" dirty="0"/>
                    </a:p>
                  </a:txBody>
                  <a:tcPr/>
                </a:tc>
                <a:tc>
                  <a:txBody>
                    <a:bodyPr/>
                    <a:lstStyle/>
                    <a:p>
                      <a:pPr algn="ctr">
                        <a:lnSpc>
                          <a:spcPct val="107000"/>
                        </a:lnSpc>
                        <a:spcAft>
                          <a:spcPts val="800"/>
                        </a:spcAft>
                      </a:pPr>
                      <a:r>
                        <a:rPr lang="en-IN" sz="14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Anju</a:t>
                      </a:r>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a:t>
                      </a:r>
                      <a:r>
                        <a:rPr lang="en-IN" sz="1400" b="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Narayanan</a:t>
                      </a:r>
                      <a:endParaRPr lang="en-IN" sz="1400" b="0" kern="100"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kern="100" dirty="0">
                          <a:effectLst/>
                          <a:latin typeface="Calibri" panose="020F0502020204030204" pitchFamily="34" charset="0"/>
                          <a:ea typeface="Calibri" panose="020F0502020204030204" pitchFamily="34" charset="0"/>
                          <a:cs typeface="Calibri" panose="020F0502020204030204" pitchFamily="34" charset="0"/>
                        </a:rPr>
                        <a:t>Gender Detection and Classification from Fingerprints Using Pixel Count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involves collecting and preprocessing fingerprint images, calculating the number of ridge and valley pixels, and extracting additional features related to pixel distribution</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enhance the model by incorporating additional features such as ridge density and texture analysis to capture more complex</a:t>
                      </a:r>
                      <a:r>
                        <a:rPr lang="en-IN" sz="1400" kern="1200" dirty="0">
                          <a:solidFill>
                            <a:schemeClr val="dk1"/>
                          </a:solidFill>
                          <a:effectLst/>
                          <a:latin typeface="+mn-lt"/>
                          <a:ea typeface="+mn-ea"/>
                          <a:cs typeface="+mn-cs"/>
                        </a:rPr>
                        <a:t>.</a:t>
                      </a:r>
                      <a:endParaRPr lang="en-IN" sz="1400" dirty="0"/>
                    </a:p>
                  </a:txBody>
                  <a:tcPr/>
                </a:tc>
                <a:extLst>
                  <a:ext uri="{0D108BD9-81ED-4DB2-BD59-A6C34878D82A}">
                    <a16:rowId xmlns:a16="http://schemas.microsoft.com/office/drawing/2014/main" val="692192453"/>
                  </a:ext>
                </a:extLst>
              </a:tr>
              <a:tr h="1154538">
                <a:tc>
                  <a:txBody>
                    <a:bodyPr/>
                    <a:lstStyle/>
                    <a:p>
                      <a:pPr algn="ctr"/>
                      <a:r>
                        <a:rPr lang="en-IN" sz="1400" dirty="0"/>
                        <a:t>2020</a:t>
                      </a:r>
                    </a:p>
                  </a:txBody>
                  <a:tcPr/>
                </a:tc>
                <a:tc>
                  <a:txBody>
                    <a:bodyPr/>
                    <a:lstStyle/>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r>
                        <a:rPr lang="en-IN" sz="1400" kern="100" dirty="0" err="1">
                          <a:effectLst/>
                          <a:latin typeface="Calibri" panose="020F0502020204030204" pitchFamily="34" charset="0"/>
                          <a:ea typeface="Calibri" panose="020F0502020204030204" pitchFamily="34" charset="0"/>
                          <a:cs typeface="Calibri" panose="020F0502020204030204" pitchFamily="34" charset="0"/>
                        </a:rPr>
                        <a:t>Gnanasivam</a:t>
                      </a:r>
                      <a:r>
                        <a:rPr lang="en-IN" sz="1400" kern="100" dirty="0">
                          <a:effectLst/>
                          <a:latin typeface="Calibri" panose="020F0502020204030204" pitchFamily="34" charset="0"/>
                          <a:ea typeface="Calibri" panose="020F0502020204030204" pitchFamily="34" charset="0"/>
                          <a:cs typeface="Calibri" panose="020F0502020204030204" pitchFamily="34" charset="0"/>
                        </a:rPr>
                        <a:t>. p</a:t>
                      </a:r>
                    </a:p>
                    <a:p>
                      <a:pPr algn="l">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800"/>
                        </a:spcAft>
                      </a:pPr>
                      <a:r>
                        <a:rPr lang="en-IN" sz="9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pPr algn="l">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Fingerprint Gender Classification using Wavelet Transform and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singular value</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High-quality fingerprint images will be collected from a diverse group of individuals, ensuring a balanced dataset in terms of gender, age, and ethnicity.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lnSpc>
                          <a:spcPct val="107000"/>
                        </a:lnSpc>
                        <a:spcAft>
                          <a:spcPts val="800"/>
                        </a:spcAft>
                      </a:pPr>
                      <a:r>
                        <a:rPr lang="en-US" sz="1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Noise Reduction: The images will undergo filtering to remove noise.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extLst>
                  <a:ext uri="{0D108BD9-81ED-4DB2-BD59-A6C34878D82A}">
                    <a16:rowId xmlns:a16="http://schemas.microsoft.com/office/drawing/2014/main" val="1001879754"/>
                  </a:ext>
                </a:extLst>
              </a:tr>
              <a:tr h="935255">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2021</a:t>
                      </a:r>
                    </a:p>
                  </a:txBody>
                  <a:tcPr/>
                </a:tc>
                <a:tc>
                  <a:txBody>
                    <a:bodyPr/>
                    <a:lstStyle/>
                    <a:p>
                      <a:pPr algn="ctr">
                        <a:lnSpc>
                          <a:spcPct val="107000"/>
                        </a:lnSpc>
                        <a:spcAft>
                          <a:spcPts val="800"/>
                        </a:spcAft>
                      </a:pPr>
                      <a:r>
                        <a:rPr lang="en-IN" sz="14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G. </a:t>
                      </a:r>
                      <a:r>
                        <a:rPr lang="en-IN" sz="14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Jayakalaa</a:t>
                      </a:r>
                      <a:r>
                        <a:rPr lang="en-IN" sz="14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4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Dr.</a:t>
                      </a:r>
                      <a:r>
                        <a:rPr lang="en-IN" sz="1400" kern="10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 </a:t>
                      </a:r>
                      <a:r>
                        <a:rPr lang="en-IN" sz="1400" kern="100" dirty="0" err="1">
                          <a:solidFill>
                            <a:srgbClr val="222222"/>
                          </a:solidFill>
                          <a:effectLst/>
                          <a:latin typeface="Calibri" panose="020F0502020204030204" pitchFamily="34" charset="0"/>
                          <a:ea typeface="Calibri" panose="020F0502020204030204" pitchFamily="34" charset="0"/>
                          <a:cs typeface="Calibri" panose="020F0502020204030204" pitchFamily="34" charset="0"/>
                        </a:rPr>
                        <a:t>L.R.Sudha</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Gender Classification Based on Fingerprint Analysis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Data Collection ,Feature Extraction ,Machine Learning Models , Testing and Evaluation, Security Systems , Challenges and </a:t>
                      </a:r>
                      <a:r>
                        <a:rPr lang="en-IN" sz="140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Conisdered</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The proposed system aims to classify the gender of individuals based on the analysis of their fingerprints</a:t>
                      </a:r>
                      <a:r>
                        <a:rPr lang="en-IN" sz="1400" kern="1200" dirty="0">
                          <a:solidFill>
                            <a:schemeClr val="dk1"/>
                          </a:solidFill>
                          <a:effectLst/>
                          <a:latin typeface="+mn-lt"/>
                          <a:ea typeface="+mn-ea"/>
                          <a:cs typeface="+mn-cs"/>
                        </a:rPr>
                        <a:t>. </a:t>
                      </a:r>
                      <a:endParaRPr lang="en-IN" sz="1400" dirty="0"/>
                    </a:p>
                  </a:txBody>
                  <a:tcPr/>
                </a:tc>
                <a:extLst>
                  <a:ext uri="{0D108BD9-81ED-4DB2-BD59-A6C34878D82A}">
                    <a16:rowId xmlns:a16="http://schemas.microsoft.com/office/drawing/2014/main" val="183389045"/>
                  </a:ext>
                </a:extLst>
              </a:tr>
              <a:tr h="1516440">
                <a:tc>
                  <a:txBody>
                    <a:bodyPr/>
                    <a:lstStyle/>
                    <a:p>
                      <a:pPr algn="ctr"/>
                      <a:r>
                        <a:rPr lang="en-IN" sz="1400" dirty="0"/>
                        <a:t>2022</a:t>
                      </a:r>
                    </a:p>
                  </a:txBody>
                  <a:tcPr/>
                </a:tc>
                <a:tc>
                  <a:txBody>
                    <a:bodyPr/>
                    <a:lstStyle/>
                    <a:p>
                      <a:pPr algn="ctr">
                        <a:lnSpc>
                          <a:spcPct val="107000"/>
                        </a:lnSpc>
                        <a:spcAft>
                          <a:spcPts val="800"/>
                        </a:spcAft>
                      </a:pPr>
                      <a:r>
                        <a:rPr lang="en-US" sz="1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Anjali Mishra,</a:t>
                      </a:r>
                      <a:endParaRPr lang="en-IN" sz="1400" kern="100" dirty="0">
                        <a:solidFill>
                          <a:schemeClr val="dk1"/>
                        </a:solidFill>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400" kern="0" dirty="0">
                          <a:solidFill>
                            <a:srgbClr val="222222"/>
                          </a:solidFill>
                          <a:effectLst/>
                          <a:latin typeface="Calibri" panose="020F0502020204030204" pitchFamily="34" charset="0"/>
                          <a:ea typeface="Times New Roman" panose="02020603050405020304" pitchFamily="18" charset="0"/>
                          <a:cs typeface="Calibri" panose="020F0502020204030204" pitchFamily="34" charset="0"/>
                        </a:rPr>
                        <a:t>Prof. Sweta Jain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 review on identification of gender using fingerprints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lnSpc>
                          <a:spcPct val="107000"/>
                        </a:lnSpc>
                        <a:spcAft>
                          <a:spcPts val="800"/>
                        </a:spcAft>
                      </a:pPr>
                      <a:r>
                        <a:rPr lang="en-US" sz="1400" kern="0" dirty="0">
                          <a:solidFill>
                            <a:srgbClr val="222222"/>
                          </a:solidFill>
                          <a:effectLst/>
                          <a:latin typeface="Calibri" panose="020F0502020204030204" pitchFamily="34" charset="0"/>
                          <a:ea typeface="Calibri" panose="020F0502020204030204" pitchFamily="34" charset="0"/>
                          <a:cs typeface="Calibri" panose="020F0502020204030204" pitchFamily="34" charset="0"/>
                        </a:rPr>
                        <a:t>After this stage, gender-related features were extracted by 5 efficient features for </a:t>
                      </a: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fingerprints, such as RT VTR, LBP, Entropy, DCT, Minutiae points then this all Followed by classification stage as </a:t>
                      </a:r>
                      <a:r>
                        <a:rPr lang="en-US" sz="1400"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kNN</a:t>
                      </a:r>
                      <a:r>
                        <a:rPr lang="en-US"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Support Vector Machine (SVM)</a:t>
                      </a:r>
                      <a:endParaRPr lang="en-IN" sz="1400" kern="100" dirty="0">
                        <a:effectLst/>
                        <a:latin typeface="Calibri" panose="020F0502020204030204" pitchFamily="34" charset="0"/>
                        <a:ea typeface="Calibri" panose="020F0502020204030204" pitchFamily="34" charset="0"/>
                        <a:cs typeface="Calibri" panose="020F0502020204030204" pitchFamily="34" charset="0"/>
                      </a:endParaRPr>
                    </a:p>
                  </a:txBody>
                  <a:tcPr marL="114300" marR="114300" marT="0" marB="0"/>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Males are with high ridges whereas females having low. We can identify gender by extracting the various features from the fingerprints like calculating the ridge-density, ridges, minutiae, finding </a:t>
                      </a:r>
                    </a:p>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fingertip-size (FTS)</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73731293"/>
                  </a:ext>
                </a:extLst>
              </a:tr>
              <a:tr h="1339117">
                <a:tc>
                  <a:txBody>
                    <a:bodyPr/>
                    <a:lstStyle/>
                    <a:p>
                      <a:pPr algn="ctr"/>
                      <a:r>
                        <a:rPr lang="en-IN" sz="1400" dirty="0">
                          <a:latin typeface="Calibri" panose="020F0502020204030204" pitchFamily="34" charset="0"/>
                          <a:ea typeface="Calibri" panose="020F0502020204030204" pitchFamily="34" charset="0"/>
                          <a:cs typeface="Calibri" panose="020F0502020204030204" pitchFamily="34" charset="0"/>
                        </a:rPr>
                        <a:t>2023</a:t>
                      </a:r>
                    </a:p>
                  </a:txBody>
                  <a:tcPr/>
                </a:tc>
                <a:tc>
                  <a:txBody>
                    <a:bodyPr/>
                    <a:lstStyle/>
                    <a:p>
                      <a:pPr algn="ctr">
                        <a:lnSpc>
                          <a:spcPct val="107000"/>
                        </a:lnSpc>
                        <a:spcAft>
                          <a:spcPts val="800"/>
                        </a:spcAft>
                      </a:pPr>
                      <a:r>
                        <a:rPr lang="en-IN" sz="1400" kern="100" dirty="0">
                          <a:effectLst/>
                          <a:latin typeface="Calibri" panose="020F0502020204030204" pitchFamily="34" charset="0"/>
                          <a:ea typeface="Calibri" panose="020F0502020204030204" pitchFamily="34" charset="0"/>
                          <a:cs typeface="Calibri" panose="020F0502020204030204" pitchFamily="34" charset="0"/>
                        </a:rPr>
                        <a:t>J. Serin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14300" marR="114300" marT="0" marB="0"/>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Gender Classification from Fingerprint Using Hybrid CNN-SVM</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sz="14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involves collecting fingerprint images, preprocessing them, and using (CNN) to extract deep features. These features are then classified by a Support Vector Machine (SVM) to determine gender. </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lnSpc>
                          <a:spcPct val="107000"/>
                        </a:lnSpc>
                        <a:spcAft>
                          <a:spcPts val="800"/>
                        </a:spcAft>
                      </a:pPr>
                      <a:r>
                        <a:rPr lang="en-IN" sz="1400" b="0" kern="100" dirty="0">
                          <a:effectLst/>
                          <a:latin typeface="Calibri" panose="020F0502020204030204" pitchFamily="34" charset="0"/>
                          <a:ea typeface="Calibri" panose="020F0502020204030204" pitchFamily="34" charset="0"/>
                          <a:cs typeface="Calibri" panose="020F0502020204030204" pitchFamily="34" charset="0"/>
                        </a:rPr>
                        <a:t>using feature selection methods and cross-validation can ensure the model is robust and efficient, while optimizing the CNN and SVM architectures can reduce computational complexity and processing time.</a:t>
                      </a:r>
                      <a:endParaRPr lang="en-IN" sz="1400" b="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00981403"/>
                  </a:ext>
                </a:extLst>
              </a:tr>
            </a:tbl>
          </a:graphicData>
        </a:graphic>
      </p:graphicFrame>
    </p:spTree>
    <p:extLst>
      <p:ext uri="{BB962C8B-B14F-4D97-AF65-F5344CB8AC3E}">
        <p14:creationId xmlns:p14="http://schemas.microsoft.com/office/powerpoint/2010/main" val="325488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3DE4-CCE1-63D0-1846-E0CCB729C742}"/>
              </a:ext>
            </a:extLst>
          </p:cNvPr>
          <p:cNvSpPr>
            <a:spLocks noGrp="1"/>
          </p:cNvSpPr>
          <p:nvPr>
            <p:ph type="title"/>
          </p:nvPr>
        </p:nvSpPr>
        <p:spPr>
          <a:xfrm>
            <a:off x="1066800" y="214331"/>
            <a:ext cx="10058400" cy="1082034"/>
          </a:xfrm>
        </p:spPr>
        <p:txBody>
          <a:bodyPr/>
          <a:lstStyle/>
          <a:p>
            <a:pPr algn="ctr"/>
            <a:r>
              <a:rPr lang="en-US" dirty="0"/>
              <a:t>ARCHITECTURE OVERVIEW</a:t>
            </a:r>
            <a:endParaRPr lang="en-IN" dirty="0"/>
          </a:p>
        </p:txBody>
      </p:sp>
      <p:pic>
        <p:nvPicPr>
          <p:cNvPr id="3" name="Image 13">
            <a:extLst>
              <a:ext uri="{FF2B5EF4-FFF2-40B4-BE49-F238E27FC236}">
                <a16:creationId xmlns:a16="http://schemas.microsoft.com/office/drawing/2014/main" id="{9676B000-69D2-17D2-C17B-550BC1F95C74}"/>
              </a:ext>
            </a:extLst>
          </p:cNvPr>
          <p:cNvPicPr>
            <a:picLocks/>
          </p:cNvPicPr>
          <p:nvPr/>
        </p:nvPicPr>
        <p:blipFill>
          <a:blip r:embed="rId2" cstate="print"/>
          <a:stretch>
            <a:fillRect/>
          </a:stretch>
        </p:blipFill>
        <p:spPr>
          <a:xfrm>
            <a:off x="578734" y="1296364"/>
            <a:ext cx="11065398" cy="5220183"/>
          </a:xfrm>
          <a:prstGeom prst="rect">
            <a:avLst/>
          </a:prstGeom>
        </p:spPr>
      </p:pic>
    </p:spTree>
    <p:extLst>
      <p:ext uri="{BB962C8B-B14F-4D97-AF65-F5344CB8AC3E}">
        <p14:creationId xmlns:p14="http://schemas.microsoft.com/office/powerpoint/2010/main" val="3704913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31A2-1D96-BB83-F68E-DC766CF06591}"/>
              </a:ext>
            </a:extLst>
          </p:cNvPr>
          <p:cNvSpPr>
            <a:spLocks noGrp="1"/>
          </p:cNvSpPr>
          <p:nvPr>
            <p:ph type="title"/>
          </p:nvPr>
        </p:nvSpPr>
        <p:spPr>
          <a:xfrm>
            <a:off x="-356888" y="445825"/>
            <a:ext cx="12548888" cy="526448"/>
          </a:xfrm>
        </p:spPr>
        <p:txBody>
          <a:bodyPr>
            <a:normAutofit fontScale="90000"/>
          </a:bodyPr>
          <a:lstStyle/>
          <a:p>
            <a:pPr algn="ctr"/>
            <a:r>
              <a:rPr lang="en-US" dirty="0"/>
              <a:t>WORK FLOW DIAGRAM</a:t>
            </a:r>
            <a:endParaRPr lang="en-IN" dirty="0"/>
          </a:p>
        </p:txBody>
      </p:sp>
      <p:pic>
        <p:nvPicPr>
          <p:cNvPr id="5" name="Image 10">
            <a:extLst>
              <a:ext uri="{FF2B5EF4-FFF2-40B4-BE49-F238E27FC236}">
                <a16:creationId xmlns:a16="http://schemas.microsoft.com/office/drawing/2014/main" id="{DC37B1DD-290C-0FC0-8DB3-1F651FD77A8A}"/>
              </a:ext>
            </a:extLst>
          </p:cNvPr>
          <p:cNvPicPr>
            <a:picLocks noGrp="1"/>
          </p:cNvPicPr>
          <p:nvPr>
            <p:ph sz="half" idx="1"/>
          </p:nvPr>
        </p:nvPicPr>
        <p:blipFill>
          <a:blip r:embed="rId2" cstate="print"/>
          <a:stretch>
            <a:fillRect/>
          </a:stretch>
        </p:blipFill>
        <p:spPr>
          <a:xfrm>
            <a:off x="2176828" y="1331088"/>
            <a:ext cx="7481456" cy="4583576"/>
          </a:xfrm>
          <a:prstGeom prst="rect">
            <a:avLst/>
          </a:prstGeom>
        </p:spPr>
      </p:pic>
    </p:spTree>
    <p:extLst>
      <p:ext uri="{BB962C8B-B14F-4D97-AF65-F5344CB8AC3E}">
        <p14:creationId xmlns:p14="http://schemas.microsoft.com/office/powerpoint/2010/main" val="1434831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99B99-1E01-5806-475B-38C760691DAE}"/>
              </a:ext>
            </a:extLst>
          </p:cNvPr>
          <p:cNvSpPr>
            <a:spLocks noGrp="1"/>
          </p:cNvSpPr>
          <p:nvPr>
            <p:ph type="title"/>
          </p:nvPr>
        </p:nvSpPr>
        <p:spPr/>
        <p:txBody>
          <a:bodyPr/>
          <a:lstStyle/>
          <a:p>
            <a:pPr algn="ctr"/>
            <a:r>
              <a:rPr lang="en-US" dirty="0">
                <a:solidFill>
                  <a:srgbClr val="FF0000"/>
                </a:solidFill>
              </a:rPr>
              <a:t>HARDWARE REQUIREMENT</a:t>
            </a:r>
            <a:endParaRPr lang="en-IN" dirty="0">
              <a:solidFill>
                <a:srgbClr val="FF0000"/>
              </a:solidFill>
            </a:endParaRPr>
          </a:p>
        </p:txBody>
      </p:sp>
      <p:sp>
        <p:nvSpPr>
          <p:cNvPr id="3" name="Content Placeholder 2">
            <a:extLst>
              <a:ext uri="{FF2B5EF4-FFF2-40B4-BE49-F238E27FC236}">
                <a16:creationId xmlns:a16="http://schemas.microsoft.com/office/drawing/2014/main" id="{C8EBE95A-9CD0-A843-28C9-ADBC83340E0F}"/>
              </a:ext>
            </a:extLst>
          </p:cNvPr>
          <p:cNvSpPr>
            <a:spLocks noGrp="1"/>
          </p:cNvSpPr>
          <p:nvPr>
            <p:ph idx="1"/>
          </p:nvPr>
        </p:nvSpPr>
        <p:spPr/>
        <p:txBody>
          <a:bodyPr>
            <a:normAutofit/>
          </a:bodyPr>
          <a:lstStyle/>
          <a:p>
            <a:r>
              <a:rPr lang="en-US" sz="2800" dirty="0"/>
              <a:t>Basic Requirements : Processor (CPU)</a:t>
            </a:r>
          </a:p>
          <a:p>
            <a:r>
              <a:rPr lang="en-US" sz="2800" dirty="0"/>
              <a:t>Multi-core processor: Intel i5/i7 or AMD Ryzen</a:t>
            </a:r>
          </a:p>
          <a:p>
            <a:r>
              <a:rPr lang="en-US" sz="2800" dirty="0"/>
              <a:t>High clock speed</a:t>
            </a:r>
          </a:p>
          <a:p>
            <a:r>
              <a:rPr lang="en-US" sz="2800" dirty="0"/>
              <a:t>Memory (RAM):Minimum 8 GB or16 GB.</a:t>
            </a:r>
          </a:p>
          <a:p>
            <a:r>
              <a:rPr lang="en-US" sz="2800" dirty="0"/>
              <a:t>Storage: Solid State Drive (SSD)</a:t>
            </a:r>
          </a:p>
          <a:p>
            <a:r>
              <a:rPr lang="en-US" sz="2800" dirty="0"/>
              <a:t>Size: 256 GB</a:t>
            </a:r>
            <a:endParaRPr lang="en-IN" sz="2800" dirty="0"/>
          </a:p>
        </p:txBody>
      </p:sp>
    </p:spTree>
    <p:extLst>
      <p:ext uri="{BB962C8B-B14F-4D97-AF65-F5344CB8AC3E}">
        <p14:creationId xmlns:p14="http://schemas.microsoft.com/office/powerpoint/2010/main" val="3505175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BD3A6-CF46-6FEC-9115-2D0838C55E69}"/>
              </a:ext>
            </a:extLst>
          </p:cNvPr>
          <p:cNvSpPr>
            <a:spLocks noGrp="1"/>
          </p:cNvSpPr>
          <p:nvPr>
            <p:ph type="title"/>
          </p:nvPr>
        </p:nvSpPr>
        <p:spPr/>
        <p:txBody>
          <a:bodyPr/>
          <a:lstStyle/>
          <a:p>
            <a:pPr algn="ctr"/>
            <a:r>
              <a:rPr lang="en-US" dirty="0">
                <a:solidFill>
                  <a:srgbClr val="00B050"/>
                </a:solidFill>
              </a:rPr>
              <a:t>SOFTWARE REQUIREMENT</a:t>
            </a:r>
            <a:endParaRPr lang="en-IN" dirty="0">
              <a:solidFill>
                <a:srgbClr val="00B050"/>
              </a:solidFill>
            </a:endParaRPr>
          </a:p>
        </p:txBody>
      </p:sp>
      <p:sp>
        <p:nvSpPr>
          <p:cNvPr id="3" name="Content Placeholder 2">
            <a:extLst>
              <a:ext uri="{FF2B5EF4-FFF2-40B4-BE49-F238E27FC236}">
                <a16:creationId xmlns:a16="http://schemas.microsoft.com/office/drawing/2014/main" id="{19E6375C-48BD-BC6A-967C-855D5EC973B0}"/>
              </a:ext>
            </a:extLst>
          </p:cNvPr>
          <p:cNvSpPr>
            <a:spLocks noGrp="1"/>
          </p:cNvSpPr>
          <p:nvPr>
            <p:ph idx="1"/>
          </p:nvPr>
        </p:nvSpPr>
        <p:spPr/>
        <p:txBody>
          <a:bodyPr>
            <a:normAutofit/>
          </a:bodyPr>
          <a:lstStyle/>
          <a:p>
            <a:r>
              <a:rPr lang="en-IN" sz="2800" dirty="0"/>
              <a:t>Development Environment</a:t>
            </a:r>
          </a:p>
          <a:p>
            <a:r>
              <a:rPr lang="en-IN" sz="2800" dirty="0"/>
              <a:t>Integrated Development Environment (IDE):</a:t>
            </a:r>
          </a:p>
          <a:p>
            <a:r>
              <a:rPr lang="en-IN" sz="2800" dirty="0" err="1"/>
              <a:t>Sypder</a:t>
            </a:r>
            <a:r>
              <a:rPr lang="en-IN" sz="2800" dirty="0"/>
              <a:t>: A powerful for Python.</a:t>
            </a:r>
          </a:p>
          <a:p>
            <a:r>
              <a:rPr lang="en-IN" sz="2800" dirty="0"/>
              <a:t>Anaconda Navigator : Ideal for interactive development and visualization.</a:t>
            </a:r>
          </a:p>
          <a:p>
            <a:r>
              <a:rPr lang="en-IN" sz="2800" dirty="0"/>
              <a:t>VS Code: Versatile and lightweight IDE supporting multiple languages and extensions.</a:t>
            </a:r>
          </a:p>
        </p:txBody>
      </p:sp>
    </p:spTree>
    <p:extLst>
      <p:ext uri="{BB962C8B-B14F-4D97-AF65-F5344CB8AC3E}">
        <p14:creationId xmlns:p14="http://schemas.microsoft.com/office/powerpoint/2010/main" val="778521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7A30-1D0C-9EE1-949E-AF181532E07F}"/>
              </a:ext>
            </a:extLst>
          </p:cNvPr>
          <p:cNvSpPr>
            <a:spLocks noGrp="1"/>
          </p:cNvSpPr>
          <p:nvPr>
            <p:ph type="title"/>
          </p:nvPr>
        </p:nvSpPr>
        <p:spPr>
          <a:xfrm>
            <a:off x="1066800" y="219456"/>
            <a:ext cx="10058400" cy="1371600"/>
          </a:xfrm>
        </p:spPr>
        <p:txBody>
          <a:bodyPr/>
          <a:lstStyle/>
          <a:p>
            <a:pPr algn="ctr"/>
            <a:r>
              <a:rPr lang="en-US" dirty="0">
                <a:solidFill>
                  <a:srgbClr val="00B0F0"/>
                </a:solidFill>
              </a:rPr>
              <a:t>METHODOLOGY</a:t>
            </a:r>
            <a:endParaRPr lang="en-IN" dirty="0">
              <a:solidFill>
                <a:srgbClr val="00B0F0"/>
              </a:solidFill>
            </a:endParaRPr>
          </a:p>
        </p:txBody>
      </p:sp>
      <p:sp>
        <p:nvSpPr>
          <p:cNvPr id="4" name="Rectangle 1">
            <a:extLst>
              <a:ext uri="{FF2B5EF4-FFF2-40B4-BE49-F238E27FC236}">
                <a16:creationId xmlns:a16="http://schemas.microsoft.com/office/drawing/2014/main" id="{7751510B-6C39-1B6D-2010-859FA31D1BB6}"/>
              </a:ext>
            </a:extLst>
          </p:cNvPr>
          <p:cNvSpPr>
            <a:spLocks noGrp="1" noChangeArrowheads="1"/>
          </p:cNvSpPr>
          <p:nvPr>
            <p:ph idx="1"/>
          </p:nvPr>
        </p:nvSpPr>
        <p:spPr bwMode="auto">
          <a:xfrm>
            <a:off x="685096" y="1338794"/>
            <a:ext cx="1082180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Ridge Density Analysis</a:t>
            </a:r>
            <a:r>
              <a:rPr kumimoji="0" lang="en-US" altLang="en-US" sz="2400" b="0" i="0" u="none" strike="noStrike" cap="none" normalizeH="0" baseline="0" dirty="0">
                <a:ln>
                  <a:noFill/>
                </a:ln>
                <a:solidFill>
                  <a:schemeClr val="tx1"/>
                </a:solidFill>
                <a:effectLst/>
                <a:latin typeface="Arial" panose="020B0604020202020204" pitchFamily="34" charset="0"/>
              </a:rPr>
              <a:t>: The number of ridges in a certain area of the fingerprint differs between males and females, with females generally having higher ridge density.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Frequency Domain Analysis</a:t>
            </a:r>
            <a:r>
              <a:rPr kumimoji="0" lang="en-US" altLang="en-US" sz="2400" b="0" i="0" u="none" strike="noStrike" cap="none" normalizeH="0" baseline="0" dirty="0">
                <a:ln>
                  <a:noFill/>
                </a:ln>
                <a:solidFill>
                  <a:schemeClr val="tx1"/>
                </a:solidFill>
                <a:effectLst/>
                <a:latin typeface="Arial" panose="020B0604020202020204" pitchFamily="34" charset="0"/>
              </a:rPr>
              <a:t>: Differences in the spatial frequency of fingerprint ridges are used to classify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Minutiae-based Features</a:t>
            </a:r>
            <a:r>
              <a:rPr kumimoji="0" lang="en-US" altLang="en-US" sz="2400" b="0" i="0" u="none" strike="noStrike" cap="none" normalizeH="0" baseline="0" dirty="0">
                <a:ln>
                  <a:noFill/>
                </a:ln>
                <a:solidFill>
                  <a:schemeClr val="tx1"/>
                </a:solidFill>
                <a:effectLst/>
                <a:latin typeface="Arial" panose="020B0604020202020204" pitchFamily="34" charset="0"/>
              </a:rPr>
              <a:t>: Analyzing specific minutiae points (ridge endings and bifurcations) to distinguish patterns between genders.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Machine Learning Models</a:t>
            </a:r>
            <a:r>
              <a:rPr kumimoji="0" lang="en-US" altLang="en-US" sz="2400" b="0" i="0" u="none" strike="noStrike" cap="none" normalizeH="0" baseline="0" dirty="0">
                <a:ln>
                  <a:noFill/>
                </a:ln>
                <a:solidFill>
                  <a:schemeClr val="tx1"/>
                </a:solidFill>
                <a:effectLst/>
                <a:latin typeface="Arial" panose="020B0604020202020204" pitchFamily="34" charset="0"/>
              </a:rPr>
              <a:t>: Techniques like SVM, neural networks, or random forest classifiers can be trained on extracted fingerprint features to predict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Image Processing</a:t>
            </a:r>
            <a:r>
              <a:rPr kumimoji="0" lang="en-US" altLang="en-US" sz="2400" b="0" i="0" u="none" strike="noStrike" cap="none" normalizeH="0" baseline="0" dirty="0">
                <a:ln>
                  <a:noFill/>
                </a:ln>
                <a:solidFill>
                  <a:schemeClr val="tx1"/>
                </a:solidFill>
                <a:effectLst/>
                <a:latin typeface="Arial" panose="020B0604020202020204" pitchFamily="34" charset="0"/>
              </a:rPr>
              <a:t>: Pre-processing steps like binarization, segmentation, and thinning are used to prepare fingerprint images for further analysis.</a:t>
            </a:r>
          </a:p>
        </p:txBody>
      </p:sp>
    </p:spTree>
    <p:extLst>
      <p:ext uri="{BB962C8B-B14F-4D97-AF65-F5344CB8AC3E}">
        <p14:creationId xmlns:p14="http://schemas.microsoft.com/office/powerpoint/2010/main" val="2653182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59D436-C82E-43E0-8A01-53DF9CED60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{DA7BCBBC-35A5-4464-9585-6B3CFCD14F6B}tf11531919_win32</Template>
  <TotalTime>235</TotalTime>
  <Words>983</Words>
  <Application>Microsoft Office PowerPoint</Application>
  <PresentationFormat>Widescreen</PresentationFormat>
  <Paragraphs>91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Calibri</vt:lpstr>
      <vt:lpstr>Garamond</vt:lpstr>
      <vt:lpstr>SavonVTI</vt:lpstr>
      <vt:lpstr>GENDER CLASSIFICATION BASED ON   FINGERPRINT USING SVM AND CNN DOMAIN:MACHINE LEARNING </vt:lpstr>
      <vt:lpstr>INTRODUCTION</vt:lpstr>
      <vt:lpstr>ABSTRACT</vt:lpstr>
      <vt:lpstr>PowerPoint Presentation</vt:lpstr>
      <vt:lpstr>ARCHITECTURE OVERVIEW</vt:lpstr>
      <vt:lpstr>WORK FLOW DIAGRAM</vt:lpstr>
      <vt:lpstr>HARDWARE REQUIREMENT</vt:lpstr>
      <vt:lpstr>SOFTWARE REQUIREMENT</vt:lpstr>
      <vt:lpstr>METHODOLOGY</vt:lpstr>
      <vt:lpstr>RIDGE COUNT MEASUREMENT</vt:lpstr>
      <vt:lpstr>FINGERTIP SIZE  VARIATION </vt:lpstr>
      <vt:lpstr>CONVOLUTIONAL NEURAL NETWORKS(CNN)</vt:lpstr>
      <vt:lpstr>USAGE OF NEW TOOLS</vt:lpstr>
      <vt:lpstr>JOURNAL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malleshvaran r</dc:creator>
  <cp:lastModifiedBy>malleshvaran r</cp:lastModifiedBy>
  <cp:revision>4</cp:revision>
  <dcterms:created xsi:type="dcterms:W3CDTF">2024-10-15T05:45:21Z</dcterms:created>
  <dcterms:modified xsi:type="dcterms:W3CDTF">2024-10-18T12:39:21Z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