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새굴림" panose="02030600000101010101" pitchFamily="18" charset="-127"/>
      <p:regular r:id="rId29"/>
    </p:embeddedFont>
    <p:embeddedFont>
      <p:font typeface="함초롬바탕" panose="02030604000101010101" pitchFamily="18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9"/>
    <p:restoredTop sz="83534"/>
  </p:normalViewPr>
  <p:slideViewPr>
    <p:cSldViewPr>
      <p:cViewPr varScale="1">
        <p:scale>
          <a:sx n="73" d="100"/>
          <a:sy n="73" d="100"/>
        </p:scale>
        <p:origin x="1334" y="67"/>
      </p:cViewPr>
      <p:guideLst>
        <p:guide orient="horz" pos="215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158464C-49B9-4CBB-AFAF-6EFE5667A66E}" type="datetime1">
              <a:rPr lang="ko-KR" altLang="en-US"/>
              <a:pPr lvl="0">
                <a:defRPr/>
              </a:pPr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EF1BBB-7441-4E35-A36B-62573EC0761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1EF1BBB-7441-4E35-A36B-62573EC0761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1EF1BBB-7441-4E35-A36B-62573EC0761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1EF1BBB-7441-4E35-A36B-62573EC0761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1EF1BBB-7441-4E35-A36B-62573EC0761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http://fashionn.com/board/read_new.php?table=1006&amp;number=10805&amp;page=1</a:t>
            </a:r>
          </a:p>
          <a:p>
            <a:pPr lvl="0">
              <a:defRPr/>
            </a:pPr>
            <a:r>
              <a:rPr lang="ko-KR" altLang="en-US"/>
              <a:t>관세청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1EF1BBB-7441-4E35-A36B-62573EC0761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http://fashionn.com/board/read_new.php?table=1006&amp;number=10805&amp;page=1</a:t>
            </a:r>
          </a:p>
          <a:p>
            <a:pPr lvl="0">
              <a:defRPr/>
            </a:pPr>
            <a:r>
              <a:rPr lang="ko-KR" altLang="en-US"/>
              <a:t>관세청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1EF1BBB-7441-4E35-A36B-62573EC0761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0"/>
              <a:ext cx="9144000" cy="6857999"/>
            </a:xfrm>
            <a:prstGeom prst="rect">
              <a:avLst/>
            </a:prstGeom>
            <a:solidFill>
              <a:srgbClr val="0B5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8000" b="1" baseline="0" dirty="0">
                <a:latin typeface="+mn-ea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0" y="265551"/>
              <a:ext cx="294188" cy="6334850"/>
              <a:chOff x="0" y="471294"/>
              <a:chExt cx="294188" cy="633485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0" y="471294"/>
                <a:ext cx="293213" cy="180000"/>
                <a:chOff x="-775594" y="4365104"/>
                <a:chExt cx="293213" cy="180000"/>
              </a:xfrm>
            </p:grpSpPr>
            <p:sp>
              <p:nvSpPr>
                <p:cNvPr id="84" name="직사각형 8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5" name="그룹 8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6" name="직사각형 8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7" name="직사각형 8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9" name="그룹 18"/>
              <p:cNvGrpSpPr/>
              <p:nvPr userDrawn="1"/>
            </p:nvGrpSpPr>
            <p:grpSpPr>
              <a:xfrm>
                <a:off x="75" y="944744"/>
                <a:ext cx="293213" cy="180000"/>
                <a:chOff x="-775594" y="4365104"/>
                <a:chExt cx="293213" cy="180000"/>
              </a:xfrm>
            </p:grpSpPr>
            <p:sp>
              <p:nvSpPr>
                <p:cNvPr id="80" name="직사각형 7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1" name="그룹 8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2" name="직사각형 8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3" name="직사각형 8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0" name="그룹 19"/>
              <p:cNvGrpSpPr/>
              <p:nvPr userDrawn="1"/>
            </p:nvGrpSpPr>
            <p:grpSpPr>
              <a:xfrm>
                <a:off x="150" y="1418194"/>
                <a:ext cx="293213" cy="180000"/>
                <a:chOff x="-775594" y="4365104"/>
                <a:chExt cx="293213" cy="180000"/>
              </a:xfrm>
            </p:grpSpPr>
            <p:sp>
              <p:nvSpPr>
                <p:cNvPr id="76" name="직사각형 7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7" name="그룹 7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8" name="직사각형 7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9" name="직사각형 7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1" name="그룹 20"/>
              <p:cNvGrpSpPr/>
              <p:nvPr userDrawn="1"/>
            </p:nvGrpSpPr>
            <p:grpSpPr>
              <a:xfrm>
                <a:off x="225" y="1891644"/>
                <a:ext cx="293213" cy="180000"/>
                <a:chOff x="-775594" y="4365104"/>
                <a:chExt cx="293213" cy="180000"/>
              </a:xfrm>
            </p:grpSpPr>
            <p:sp>
              <p:nvSpPr>
                <p:cNvPr id="72" name="직사각형 7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3" name="그룹 7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4" name="직사각형 7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5" name="직사각형 7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2" name="그룹 21"/>
              <p:cNvGrpSpPr/>
              <p:nvPr userDrawn="1"/>
            </p:nvGrpSpPr>
            <p:grpSpPr>
              <a:xfrm>
                <a:off x="300" y="23650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8" name="직사각형 6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9" name="그룹 6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0" name="직사각형 6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1" name="직사각형 7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3" name="그룹 22"/>
              <p:cNvGrpSpPr/>
              <p:nvPr userDrawn="1"/>
            </p:nvGrpSpPr>
            <p:grpSpPr>
              <a:xfrm>
                <a:off x="375" y="2838544"/>
                <a:ext cx="293213" cy="180000"/>
                <a:chOff x="-775594" y="4365104"/>
                <a:chExt cx="293213" cy="180000"/>
              </a:xfrm>
            </p:grpSpPr>
            <p:sp>
              <p:nvSpPr>
                <p:cNvPr id="64" name="직사각형 6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5" name="그룹 6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6" name="직사각형 6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7" name="직사각형 6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4" name="그룹 23"/>
              <p:cNvGrpSpPr/>
              <p:nvPr userDrawn="1"/>
            </p:nvGrpSpPr>
            <p:grpSpPr>
              <a:xfrm>
                <a:off x="450" y="33119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0" name="직사각형 5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1" name="그룹 6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2" name="직사각형 6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3" name="직사각형 6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5" name="그룹 24"/>
              <p:cNvGrpSpPr/>
              <p:nvPr userDrawn="1"/>
            </p:nvGrpSpPr>
            <p:grpSpPr>
              <a:xfrm>
                <a:off x="525" y="3785444"/>
                <a:ext cx="293213" cy="180000"/>
                <a:chOff x="-775594" y="4365104"/>
                <a:chExt cx="293213" cy="180000"/>
              </a:xfrm>
            </p:grpSpPr>
            <p:sp>
              <p:nvSpPr>
                <p:cNvPr id="56" name="직사각형 5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7" name="그룹 5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8" name="직사각형 5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9" name="직사각형 5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6" name="그룹 25"/>
              <p:cNvGrpSpPr/>
              <p:nvPr userDrawn="1"/>
            </p:nvGrpSpPr>
            <p:grpSpPr>
              <a:xfrm>
                <a:off x="600" y="4258894"/>
                <a:ext cx="293213" cy="180000"/>
                <a:chOff x="-775594" y="4365104"/>
                <a:chExt cx="293213" cy="180000"/>
              </a:xfrm>
            </p:grpSpPr>
            <p:sp>
              <p:nvSpPr>
                <p:cNvPr id="52" name="직사각형 5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3" name="그룹 5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4" name="직사각형 5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7" name="그룹 26"/>
              <p:cNvGrpSpPr/>
              <p:nvPr userDrawn="1"/>
            </p:nvGrpSpPr>
            <p:grpSpPr>
              <a:xfrm>
                <a:off x="675" y="47323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8" name="직사각형 4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9" name="그룹 4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0" name="직사각형 4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 userDrawn="1"/>
            </p:nvGrpSpPr>
            <p:grpSpPr>
              <a:xfrm>
                <a:off x="750" y="5205794"/>
                <a:ext cx="293213" cy="180000"/>
                <a:chOff x="-775594" y="4365104"/>
                <a:chExt cx="293213" cy="180000"/>
              </a:xfrm>
            </p:grpSpPr>
            <p:sp>
              <p:nvSpPr>
                <p:cNvPr id="44" name="직사각형 4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5" name="그룹 4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6" name="직사각형 4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7" name="직사각형 4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9" name="그룹 28"/>
              <p:cNvGrpSpPr/>
              <p:nvPr userDrawn="1"/>
            </p:nvGrpSpPr>
            <p:grpSpPr>
              <a:xfrm>
                <a:off x="825" y="56792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0" name="직사각형 3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1" name="그룹 4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2" name="직사각형 4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 userDrawn="1"/>
            </p:nvGrpSpPr>
            <p:grpSpPr>
              <a:xfrm>
                <a:off x="900" y="6152694"/>
                <a:ext cx="293213" cy="180000"/>
                <a:chOff x="-775594" y="4365104"/>
                <a:chExt cx="293213" cy="180000"/>
              </a:xfrm>
            </p:grpSpPr>
            <p:sp>
              <p:nvSpPr>
                <p:cNvPr id="36" name="직사각형 3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7" name="그룹 3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8" name="직사각형 3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1" name="그룹 30"/>
              <p:cNvGrpSpPr/>
              <p:nvPr userDrawn="1"/>
            </p:nvGrpSpPr>
            <p:grpSpPr>
              <a:xfrm>
                <a:off x="975" y="6626144"/>
                <a:ext cx="293213" cy="180000"/>
                <a:chOff x="-775594" y="4365104"/>
                <a:chExt cx="293213" cy="180000"/>
              </a:xfrm>
            </p:grpSpPr>
            <p:sp>
              <p:nvSpPr>
                <p:cNvPr id="32" name="직사각형 3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3" name="그룹 3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4" name="직사각형 3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5" name="직사각형 3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" name="그룹 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8" name="직사각형 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1819548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4600" b="1" spc="-12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MARKETING PLAN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2755652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400" b="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How to cast a smart net and make waves.</a:t>
            </a:r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70541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800" b="1" spc="-50" baseline="0" dirty="0" smtClean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Strategic Business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6342" y="2798180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46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91457" y="3593268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1400" b="0" spc="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08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84784"/>
            <a:ext cx="6331317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48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297850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475656" y="341644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1475656" y="385439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475656" y="429233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475656" y="473028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75656" y="5168225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solidFill>
            <a:srgbClr val="0B55B5"/>
          </a:solidFill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18" name="직사각형 1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" name="갈매기형 수장 1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15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20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537039" y="908720"/>
            <a:ext cx="8092611" cy="720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421" y="1"/>
            <a:ext cx="9145422" cy="1699403"/>
          </a:xfrm>
          <a:prstGeom prst="rect">
            <a:avLst/>
          </a:prstGeom>
          <a:solidFill>
            <a:srgbClr val="DD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2637"/>
            <a:ext cx="1259779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40144" y="735826"/>
            <a:ext cx="71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160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" y="570574"/>
            <a:ext cx="1261054" cy="8111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Tx/>
              <a:buNone/>
              <a:defRPr lang="ko-KR" altLang="en-US" sz="54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640144" y="341282"/>
            <a:ext cx="7108320" cy="3859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5832" y="320892"/>
            <a:ext cx="1261054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INSIGHT</a:t>
            </a:r>
            <a:endParaRPr kumimoji="0" lang="ko-KR" altLang="en-US" sz="1500" b="0" i="0" u="none" strike="noStrike" kern="1200" cap="none" spc="-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0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/>
          <p:cNvSpPr/>
          <p:nvPr userDrawn="1"/>
        </p:nvSpPr>
        <p:spPr>
          <a:xfrm>
            <a:off x="0" y="-2637"/>
            <a:ext cx="3275856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14432" y="2421530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2097885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492896"/>
            <a:ext cx="2681232" cy="648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1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314432" y="2277514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1902113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348880"/>
            <a:ext cx="2681232" cy="4176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3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51" r:id="rId4"/>
    <p:sldLayoutId id="2147483664" r:id="rId5"/>
    <p:sldLayoutId id="2147483665" r:id="rId6"/>
    <p:sldLayoutId id="2147483650" r:id="rId7"/>
    <p:sldLayoutId id="2147483666" r:id="rId8"/>
    <p:sldLayoutId id="2147483663" r:id="rId9"/>
    <p:sldLayoutId id="2147483661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75656" y="1819548"/>
            <a:ext cx="6331317" cy="13999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AR(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증강현실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재난 대피 훈련 시뮬레이션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전공 종합 설계 최종 발표</a:t>
            </a:r>
          </a:p>
        </p:txBody>
      </p:sp>
      <p:sp>
        <p:nvSpPr>
          <p:cNvPr id="5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652120" y="4639394"/>
            <a:ext cx="2509166" cy="1189906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 sz="1700" b="1" dirty="0">
                <a:latin typeface="맑은 고딕"/>
                <a:ea typeface="맑은 고딕"/>
                <a:cs typeface="맑은 고딕"/>
              </a:rPr>
              <a:t>이동기 </a:t>
            </a:r>
            <a:r>
              <a:rPr lang="en-US" altLang="ko-KR" sz="1700" b="1" dirty="0">
                <a:latin typeface="맑은 고딕"/>
                <a:ea typeface="맑은 고딕"/>
                <a:cs typeface="맑은 고딕"/>
              </a:rPr>
              <a:t>20130947</a:t>
            </a:r>
          </a:p>
          <a:p>
            <a:pPr>
              <a:buNone/>
              <a:defRPr/>
            </a:pPr>
            <a:r>
              <a:rPr lang="ko-KR" altLang="en-US" sz="1700" b="1" dirty="0">
                <a:latin typeface="맑은 고딕"/>
                <a:ea typeface="맑은 고딕"/>
                <a:cs typeface="맑은 고딕"/>
              </a:rPr>
              <a:t>이재상 </a:t>
            </a:r>
            <a:r>
              <a:rPr lang="en-US" altLang="ko-KR" sz="1700" b="1" dirty="0">
                <a:latin typeface="맑은 고딕"/>
                <a:ea typeface="맑은 고딕"/>
                <a:cs typeface="맑은 고딕"/>
              </a:rPr>
              <a:t>20161440</a:t>
            </a:r>
          </a:p>
          <a:p>
            <a:pPr>
              <a:buNone/>
              <a:defRPr/>
            </a:pPr>
            <a:r>
              <a:rPr lang="ko-KR" altLang="en-US" sz="1700" b="1" dirty="0" err="1">
                <a:latin typeface="맑은 고딕"/>
                <a:ea typeface="맑은 고딕"/>
                <a:cs typeface="맑은 고딕"/>
              </a:rPr>
              <a:t>변성욱</a:t>
            </a:r>
            <a:r>
              <a:rPr lang="ko-KR" altLang="en-US" sz="1700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1700" b="1" dirty="0">
                <a:latin typeface="맑은 고딕"/>
                <a:ea typeface="맑은 고딕"/>
                <a:cs typeface="맑은 고딕"/>
              </a:rPr>
              <a:t>20140249</a:t>
            </a:r>
          </a:p>
          <a:p>
            <a:pPr>
              <a:buNone/>
              <a:defRPr/>
            </a:pPr>
            <a:r>
              <a:rPr lang="ko-KR" altLang="en-US" sz="1700" b="1" dirty="0">
                <a:latin typeface="맑은 고딕"/>
                <a:ea typeface="맑은 고딕"/>
                <a:cs typeface="맑은 고딕"/>
              </a:rPr>
              <a:t>김홍준 </a:t>
            </a:r>
            <a:r>
              <a:rPr lang="en-US" altLang="ko-KR" sz="1700" b="1" dirty="0">
                <a:latin typeface="맑은 고딕"/>
                <a:ea typeface="맑은 고딕"/>
                <a:cs typeface="맑은 고딕"/>
              </a:rPr>
              <a:t>20140127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직사각형 1081"/>
          <p:cNvSpPr/>
          <p:nvPr/>
        </p:nvSpPr>
        <p:spPr>
          <a:xfrm>
            <a:off x="2531604" y="0"/>
            <a:ext cx="756084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15380" y="584684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Usecase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80" name="그림 1079"/>
          <p:cNvPicPr/>
          <p:nvPr/>
        </p:nvPicPr>
        <p:blipFill rotWithShape="1">
          <a:blip r:embed="rId2">
            <a:lum/>
          </a:blip>
          <a:srcRect l="24600" t="10150" r="33340" b="30620"/>
          <a:stretch>
            <a:fillRect/>
          </a:stretch>
        </p:blipFill>
        <p:spPr>
          <a:xfrm>
            <a:off x="2531604" y="561252"/>
            <a:ext cx="6588732" cy="5748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2833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Class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직사각형 1081"/>
          <p:cNvSpPr/>
          <p:nvPr/>
        </p:nvSpPr>
        <p:spPr>
          <a:xfrm>
            <a:off x="2567608" y="0"/>
            <a:ext cx="720080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200"/>
          <a:stretch>
            <a:fillRect/>
          </a:stretch>
        </p:blipFill>
        <p:spPr>
          <a:xfrm>
            <a:off x="2623121" y="596007"/>
            <a:ext cx="6377371" cy="5733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2833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Class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직사각형 1081"/>
          <p:cNvSpPr/>
          <p:nvPr/>
        </p:nvSpPr>
        <p:spPr>
          <a:xfrm>
            <a:off x="2567608" y="0"/>
            <a:ext cx="720080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87453" y="1232756"/>
            <a:ext cx="6537721" cy="478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2833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Sequence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직사각형 1081"/>
          <p:cNvSpPr/>
          <p:nvPr/>
        </p:nvSpPr>
        <p:spPr>
          <a:xfrm>
            <a:off x="2567608" y="0"/>
            <a:ext cx="720080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5816" y="28283"/>
            <a:ext cx="6228184" cy="6829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2833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Sequence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직사각형 1081"/>
          <p:cNvSpPr/>
          <p:nvPr/>
        </p:nvSpPr>
        <p:spPr>
          <a:xfrm>
            <a:off x="2567608" y="0"/>
            <a:ext cx="720080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7" name="_x680450072" descr="EMB000006ac40db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66498" y="2097885"/>
            <a:ext cx="6477502" cy="29099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1538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1800">
                <a:latin typeface="맑은 고딕"/>
                <a:ea typeface="맑은 고딕"/>
                <a:cs typeface="맑은 고딕"/>
              </a:rPr>
              <a:t>활동</a:t>
            </a:r>
            <a:r>
              <a:rPr lang="en-US" altLang="ko-KR" sz="180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직사각형 1081"/>
          <p:cNvSpPr/>
          <p:nvPr/>
        </p:nvSpPr>
        <p:spPr>
          <a:xfrm>
            <a:off x="2567608" y="0"/>
            <a:ext cx="720080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8681" y="798990"/>
            <a:ext cx="5895266" cy="528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직사각형 1081"/>
          <p:cNvSpPr/>
          <p:nvPr/>
        </p:nvSpPr>
        <p:spPr>
          <a:xfrm>
            <a:off x="2591780" y="0"/>
            <a:ext cx="695908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1538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ER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Diagram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5" name="_x441687672" descr="EMB000006ac40b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50174" y="188640"/>
            <a:ext cx="5314951" cy="2961734"/>
          </a:xfrm>
          <a:prstGeom prst="rect">
            <a:avLst/>
          </a:prstGeom>
          <a:noFill/>
        </p:spPr>
      </p:pic>
      <p:pic>
        <p:nvPicPr>
          <p:cNvPr id="1027" name="_x666903304" descr="EMB000006ac40b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2860" y="3226110"/>
            <a:ext cx="5119560" cy="35888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직사각형 1081"/>
          <p:cNvSpPr/>
          <p:nvPr/>
        </p:nvSpPr>
        <p:spPr>
          <a:xfrm>
            <a:off x="2591780" y="0"/>
            <a:ext cx="695908" cy="685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515380" y="596007"/>
            <a:ext cx="2687350" cy="38472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 dirty="0" err="1">
                <a:latin typeface="맑은 고딕"/>
                <a:ea typeface="맑은 고딕"/>
                <a:cs typeface="맑은 고딕"/>
              </a:rPr>
              <a:t>Diagram</a:t>
            </a:r>
            <a:endParaRPr lang="ko-KR" altLang="en-US" sz="3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1800" dirty="0">
                <a:latin typeface="맑은 고딕"/>
                <a:ea typeface="맑은 고딕"/>
                <a:cs typeface="맑은 고딕"/>
              </a:rPr>
              <a:t>테이블 기술서</a:t>
            </a:r>
          </a:p>
        </p:txBody>
      </p:sp>
      <p:sp>
        <p:nvSpPr>
          <p:cNvPr id="1079" name="직사각형 1078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8068"/>
              </p:ext>
            </p:extLst>
          </p:nvPr>
        </p:nvGraphicFramePr>
        <p:xfrm>
          <a:off x="2797182" y="1137146"/>
          <a:ext cx="6118263" cy="45837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3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Entity(</a:t>
                      </a:r>
                      <a:r>
                        <a:rPr lang="ko-KR" altLang="en-US" sz="1200" b="1" kern="0" spc="0" dirty="0" err="1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영문명</a:t>
                      </a:r>
                      <a:r>
                        <a:rPr lang="en-US" altLang="ko-KR" sz="1200" b="1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1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Object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5318" marR="45318" marT="12529" marB="12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200" b="1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Entity(</a:t>
                      </a:r>
                      <a:r>
                        <a:rPr lang="ko-KR" altLang="en-US" sz="1200" b="1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한글명</a:t>
                      </a:r>
                      <a:r>
                        <a:rPr lang="en-US" altLang="ko-KR" sz="1200" b="1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200" b="1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오브젝트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592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테이블 설명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grid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플레이 공간내의 아이템 정보 테이블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2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속성 명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타입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키 속성</a:t>
                      </a:r>
                      <a:endParaRPr lang="ko-KR" altLang="en-US" sz="120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5318" marR="45318" marT="12529" marB="12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속성설명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742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오브젝트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식별번호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INT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PK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Auto Increment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Not NULL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5318" marR="45318" marT="12529" marB="12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오브젝트 식별번호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2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이름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VARCHAR(15)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Not NULL</a:t>
                      </a:r>
                      <a:endParaRPr lang="ko-KR" altLang="en-US" sz="120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5318" marR="45318" marT="12529" marB="12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오브젝트의 이름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2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유형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VARCHAR(20)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sz="1200" b="0" kern="0" spc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Not NULL</a:t>
                      </a:r>
                      <a:endParaRPr lang="ko-KR" altLang="en-US" sz="120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5318" marR="45318" marT="12529" marB="12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오브젝트의 유형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45318" marR="45318" marT="12529" marB="12529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발표자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2663788" y="3113673"/>
            <a:ext cx="3828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8000" b="1" dirty="0" smtClean="0">
                <a:latin typeface="맑은 고딕"/>
                <a:ea typeface="맑은 고딕"/>
                <a:cs typeface="맑은 고딕"/>
              </a:rPr>
              <a:t>김홍준</a:t>
            </a:r>
            <a:endParaRPr lang="ko-KR" altLang="en-US" sz="8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05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37039" y="2457172"/>
            <a:ext cx="1440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0" y="349610"/>
            <a:ext cx="1261054" cy="811138"/>
          </a:xfrm>
          <a:solidFill>
            <a:srgbClr val="0B55B5"/>
          </a:solidFill>
        </p:spPr>
        <p:txBody>
          <a:bodyPr/>
          <a:lstStyle/>
          <a:p>
            <a:pPr lvl="0"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명세서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1631504" y="512676"/>
            <a:ext cx="7108320" cy="38591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400">
                <a:latin typeface="맑은 고딕"/>
                <a:ea typeface="맑은 고딕"/>
                <a:cs typeface="맑은 고딕"/>
              </a:rPr>
              <a:t>유스케이스 명세서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24680" y="1484784"/>
            <a:ext cx="9156340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5340" y="6381328"/>
            <a:ext cx="19195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407368" y="1722754"/>
          <a:ext cx="5363843" cy="3412484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사운드 설정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음향효과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볼륨을 설정한다.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R-003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868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옵션버튼을 클릭한다.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사운드, 디스플레이, 컨트롤 중 사운드를 선택한다.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메뉴를 조작하며 볼륨과 음향효과를 설정한다.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9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9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1631504" y="2009554"/>
          <a:ext cx="5363843" cy="3615688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5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컨트롤 설정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조작키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단축키, 입력기기, 입출력 모드를 설정한다.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R-005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0756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옵션버튼을 클릭한다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사운드, 디스플레이, 컨트롤 중 디스플레이를 선택한다.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메뉴를 조작하며 조작키, 단축키, 입력기기, 입출력 모드를 설정한다.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9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9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783632" y="2600908"/>
          <a:ext cx="5363843" cy="3209286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타이머 출력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1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미션의 타이머를 출력한다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1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미션이 진행 중이어야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1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R-010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424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미션이 시작되면 효과음과 함께 타이머가 출력된다.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42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42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3755740" y="2924944"/>
          <a:ext cx="5363843" cy="3384371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오답 시 오답 동영상 전송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대피에 실패한 모습을 동영상으로 보여줌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대피 상황에 맞지 않는 대피 방법을 선택했을 때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R-024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05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사용자가 올바르지 않은 대피 방법을 선택한다.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대피에 실패했을 때 영상을 보여준다.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95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95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99592" y="800708"/>
            <a:ext cx="6331317" cy="73281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목차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323527" y="2240867"/>
            <a:ext cx="8496945" cy="3456385"/>
            <a:chOff x="863587" y="1160747"/>
            <a:chExt cx="8496945" cy="3456385"/>
          </a:xfrm>
        </p:grpSpPr>
        <p:grpSp>
          <p:nvGrpSpPr>
            <p:cNvPr id="51" name="그룹 50"/>
            <p:cNvGrpSpPr/>
            <p:nvPr/>
          </p:nvGrpSpPr>
          <p:grpSpPr>
            <a:xfrm>
              <a:off x="863587" y="1160747"/>
              <a:ext cx="8496945" cy="3456385"/>
              <a:chOff x="-263170" y="3571311"/>
              <a:chExt cx="8496945" cy="3456385"/>
            </a:xfrm>
          </p:grpSpPr>
          <p:sp>
            <p:nvSpPr>
              <p:cNvPr id="31" name="직사각형 17"/>
              <p:cNvSpPr/>
              <p:nvPr/>
            </p:nvSpPr>
            <p:spPr>
              <a:xfrm>
                <a:off x="-252536" y="5083480"/>
                <a:ext cx="1368152" cy="1944216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/>
              </a:p>
            </p:txBody>
          </p:sp>
          <p:sp>
            <p:nvSpPr>
              <p:cNvPr id="32" name="TextBox 8"/>
              <p:cNvSpPr txBox="1"/>
              <p:nvPr/>
            </p:nvSpPr>
            <p:spPr>
              <a:xfrm>
                <a:off x="-263170" y="3571311"/>
                <a:ext cx="8496945" cy="910003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5400">
                    <a:solidFill>
                      <a:schemeClr val="bg1"/>
                    </a:solidFill>
                    <a:latin typeface="맑은 고딕"/>
                    <a:ea typeface="맑은 고딕"/>
                    <a:cs typeface="맑은 고딕"/>
                  </a:rPr>
                  <a:t> </a:t>
                </a:r>
                <a:r>
                  <a:rPr lang="en-US" altLang="ko-KR" sz="5400">
                    <a:solidFill>
                      <a:schemeClr val="bg1"/>
                    </a:solidFill>
                    <a:latin typeface="맑은 고딕"/>
                    <a:ea typeface="맑은 고딕"/>
                    <a:cs typeface="맑은 고딕"/>
                  </a:rPr>
                  <a:t>01    02    03    04    05</a:t>
                </a:r>
              </a:p>
            </p:txBody>
          </p:sp>
          <p:cxnSp>
            <p:nvCxnSpPr>
              <p:cNvPr id="33" name="직선 연결선 10"/>
              <p:cNvCxnSpPr/>
              <p:nvPr/>
            </p:nvCxnSpPr>
            <p:spPr>
              <a:xfrm>
                <a:off x="-119153" y="4507416"/>
                <a:ext cx="1152128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11"/>
              <p:cNvCxnSpPr/>
              <p:nvPr/>
            </p:nvCxnSpPr>
            <p:spPr>
              <a:xfrm>
                <a:off x="1547664" y="4507416"/>
                <a:ext cx="1152128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12"/>
              <p:cNvCxnSpPr/>
              <p:nvPr/>
            </p:nvCxnSpPr>
            <p:spPr>
              <a:xfrm>
                <a:off x="3275856" y="4507416"/>
                <a:ext cx="1152128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13"/>
              <p:cNvCxnSpPr/>
              <p:nvPr/>
            </p:nvCxnSpPr>
            <p:spPr>
              <a:xfrm>
                <a:off x="5004048" y="4507416"/>
                <a:ext cx="1152128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14"/>
              <p:cNvCxnSpPr/>
              <p:nvPr/>
            </p:nvCxnSpPr>
            <p:spPr>
              <a:xfrm>
                <a:off x="6732240" y="4507416"/>
                <a:ext cx="1152128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15"/>
              <p:cNvSpPr txBox="1"/>
              <p:nvPr/>
            </p:nvSpPr>
            <p:spPr>
              <a:xfrm>
                <a:off x="-254959" y="4642140"/>
                <a:ext cx="1368151" cy="369332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>
                    <a:solidFill>
                      <a:schemeClr val="bg1"/>
                    </a:solidFill>
                    <a:latin typeface="맑은 고딕"/>
                    <a:ea typeface="맑은 고딕"/>
                    <a:cs typeface="맑은 고딕"/>
                  </a:rPr>
                  <a:t>개요</a:t>
                </a:r>
              </a:p>
            </p:txBody>
          </p:sp>
          <p:sp>
            <p:nvSpPr>
              <p:cNvPr id="39" name="TextBox 16"/>
              <p:cNvSpPr txBox="1"/>
              <p:nvPr/>
            </p:nvSpPr>
            <p:spPr>
              <a:xfrm>
                <a:off x="-252536" y="5227496"/>
                <a:ext cx="1368151" cy="1005463"/>
              </a:xfrm>
              <a:prstGeom prst="rect">
                <a:avLst/>
              </a:prstGeom>
              <a:solidFill>
                <a:srgbClr val="8EAED5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주제</a:t>
                </a:r>
              </a:p>
              <a:p>
                <a:pPr lvl="0"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목표</a:t>
                </a:r>
              </a:p>
              <a:p>
                <a:pPr>
                  <a:buFontTx/>
                  <a:buChar char="-"/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필요성</a:t>
                </a:r>
              </a:p>
            </p:txBody>
          </p:sp>
          <p:sp>
            <p:nvSpPr>
              <p:cNvPr id="40" name="직사각형 18"/>
              <p:cNvSpPr/>
              <p:nvPr/>
            </p:nvSpPr>
            <p:spPr>
              <a:xfrm>
                <a:off x="1475656" y="5263500"/>
                <a:ext cx="1357519" cy="1764196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/>
              </a:p>
            </p:txBody>
          </p:sp>
          <p:sp>
            <p:nvSpPr>
              <p:cNvPr id="41" name="직사각형 19"/>
              <p:cNvSpPr/>
              <p:nvPr/>
            </p:nvSpPr>
            <p:spPr>
              <a:xfrm>
                <a:off x="3203848" y="5083480"/>
                <a:ext cx="1368152" cy="1944216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/>
              </a:p>
            </p:txBody>
          </p:sp>
          <p:sp>
            <p:nvSpPr>
              <p:cNvPr id="42" name="직사각형 20"/>
              <p:cNvSpPr/>
              <p:nvPr/>
            </p:nvSpPr>
            <p:spPr>
              <a:xfrm>
                <a:off x="4932040" y="5083480"/>
                <a:ext cx="1368152" cy="1944216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/>
              </a:p>
            </p:txBody>
          </p:sp>
          <p:sp>
            <p:nvSpPr>
              <p:cNvPr id="43" name="직사각형 21"/>
              <p:cNvSpPr/>
              <p:nvPr/>
            </p:nvSpPr>
            <p:spPr>
              <a:xfrm>
                <a:off x="6660232" y="5083480"/>
                <a:ext cx="1368152" cy="1944216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/>
              </a:p>
            </p:txBody>
          </p:sp>
          <p:sp>
            <p:nvSpPr>
              <p:cNvPr id="44" name="TextBox 22"/>
              <p:cNvSpPr txBox="1"/>
              <p:nvPr/>
            </p:nvSpPr>
            <p:spPr>
              <a:xfrm>
                <a:off x="1475614" y="5407516"/>
                <a:ext cx="1357561" cy="823648"/>
              </a:xfrm>
              <a:prstGeom prst="rect">
                <a:avLst/>
              </a:prstGeom>
              <a:solidFill>
                <a:srgbClr val="8EAED5"/>
              </a:solidFill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Go Sate</a:t>
                </a:r>
              </a:p>
              <a:p>
                <a:pPr lvl="0"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>
                  <a:buFontTx/>
                  <a:buChar char="-"/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endParaRPr lang="ko-KR" altLang="en-US" sz="1200" b="1" spc="-150"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TextBox 23"/>
              <p:cNvSpPr txBox="1"/>
              <p:nvPr/>
            </p:nvSpPr>
            <p:spPr>
              <a:xfrm>
                <a:off x="3203846" y="5227494"/>
                <a:ext cx="1368152" cy="1368370"/>
              </a:xfrm>
              <a:prstGeom prst="rect">
                <a:avLst/>
              </a:prstGeom>
              <a:solidFill>
                <a:srgbClr val="8EAED5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Class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</a:t>
                </a: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Diagram</a:t>
                </a:r>
              </a:p>
              <a:p>
                <a:pPr lvl="0"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</a:t>
                </a: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Usecase Diagram</a:t>
                </a:r>
              </a:p>
              <a:p>
                <a:pPr lvl="0"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 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활동 </a:t>
                </a: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Diagram</a:t>
                </a:r>
              </a:p>
              <a:p>
                <a:pPr>
                  <a:buFontTx/>
                  <a:buChar char="-"/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ER Diagram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</a:t>
                </a:r>
              </a:p>
            </p:txBody>
          </p:sp>
          <p:sp>
            <p:nvSpPr>
              <p:cNvPr id="46" name="TextBox 24"/>
              <p:cNvSpPr txBox="1"/>
              <p:nvPr/>
            </p:nvSpPr>
            <p:spPr>
              <a:xfrm>
                <a:off x="4932039" y="5227496"/>
                <a:ext cx="1368152" cy="643513"/>
              </a:xfrm>
              <a:prstGeom prst="rect">
                <a:avLst/>
              </a:prstGeom>
              <a:solidFill>
                <a:srgbClr val="8EAED5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 요구사항 명세서</a:t>
                </a:r>
              </a:p>
              <a:p>
                <a:pPr lvl="0">
                  <a:defRPr/>
                </a:pPr>
                <a:endParaRPr lang="en-US" altLang="ko-KR" sz="1200" b="1" spc="-150">
                  <a:latin typeface="맑은 고딕"/>
                  <a:ea typeface="맑은 고딕"/>
                  <a:cs typeface="맑은 고딕"/>
                </a:endParaRPr>
              </a:p>
              <a:p>
                <a:pPr lvl="0">
                  <a:defRPr/>
                </a:pPr>
                <a:r>
                  <a:rPr lang="en-US" altLang="ko-KR" sz="1200" b="1" spc="-150">
                    <a:latin typeface="맑은 고딕"/>
                    <a:ea typeface="맑은 고딕"/>
                    <a:cs typeface="맑은 고딕"/>
                  </a:rPr>
                  <a:t>- </a:t>
                </a:r>
                <a:r>
                  <a:rPr lang="ko-KR" altLang="en-US" sz="1200" b="1" spc="-150">
                    <a:latin typeface="맑은 고딕"/>
                    <a:ea typeface="맑은 고딕"/>
                    <a:cs typeface="맑은 고딕"/>
                  </a:rPr>
                  <a:t>유스케이스 맹세서</a:t>
                </a:r>
              </a:p>
            </p:txBody>
          </p:sp>
          <p:sp>
            <p:nvSpPr>
              <p:cNvPr id="47" name="TextBox 25"/>
              <p:cNvSpPr txBox="1"/>
              <p:nvPr/>
            </p:nvSpPr>
            <p:spPr>
              <a:xfrm>
                <a:off x="6660231" y="5227496"/>
                <a:ext cx="1368152" cy="646331"/>
              </a:xfrm>
              <a:prstGeom prst="rect">
                <a:avLst/>
              </a:prstGeom>
              <a:solidFill>
                <a:srgbClr val="8EAED5"/>
              </a:solidFill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Tx/>
                  <a:buChar char="-"/>
                  <a:defRPr/>
                </a:pPr>
                <a:r>
                  <a:rPr lang="ko-KR" altLang="en-US" sz="1200" b="1" spc="-150" dirty="0" smtClean="0">
                    <a:latin typeface="맑은 고딕"/>
                    <a:ea typeface="맑은 고딕"/>
                    <a:cs typeface="맑은 고딕"/>
                  </a:rPr>
                  <a:t>전체 시스템</a:t>
                </a:r>
                <a:endParaRPr lang="en-US" altLang="ko-KR" sz="1200" b="1" spc="-150" dirty="0" smtClean="0">
                  <a:latin typeface="맑은 고딕"/>
                  <a:ea typeface="맑은 고딕"/>
                  <a:cs typeface="맑은 고딕"/>
                </a:endParaRPr>
              </a:p>
              <a:p>
                <a:pPr marL="171450" lvl="0" indent="-171450">
                  <a:buFontTx/>
                  <a:buChar char="-"/>
                  <a:defRPr/>
                </a:pPr>
                <a:endParaRPr lang="en-US" altLang="ko-KR" sz="1200" b="1" spc="-150" dirty="0">
                  <a:latin typeface="맑은 고딕"/>
                  <a:ea typeface="맑은 고딕"/>
                  <a:cs typeface="맑은 고딕"/>
                </a:endParaRPr>
              </a:p>
              <a:p>
                <a:pPr marL="171450" lvl="0" indent="-171450">
                  <a:buFontTx/>
                  <a:buChar char="-"/>
                  <a:defRPr/>
                </a:pPr>
                <a:r>
                  <a:rPr lang="en-US" altLang="ko-KR" sz="1200" b="1" spc="-150" dirty="0" smtClean="0">
                    <a:latin typeface="맑은 고딕"/>
                    <a:ea typeface="맑은 고딕"/>
                    <a:cs typeface="맑은 고딕"/>
                  </a:rPr>
                  <a:t> </a:t>
                </a:r>
                <a:r>
                  <a:rPr lang="ko-KR" altLang="en-US" sz="1200" b="1" spc="-150" dirty="0" smtClean="0">
                    <a:latin typeface="맑은 고딕"/>
                    <a:ea typeface="맑은 고딕"/>
                    <a:cs typeface="맑은 고딕"/>
                  </a:rPr>
                  <a:t>세부 시스템</a:t>
                </a:r>
                <a:endParaRPr lang="ko-KR" altLang="en-US" sz="1200" b="1" spc="-150" dirty="0"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8" name="TextBox 26"/>
              <p:cNvSpPr txBox="1"/>
              <p:nvPr/>
            </p:nvSpPr>
            <p:spPr>
              <a:xfrm>
                <a:off x="1475655" y="4642139"/>
                <a:ext cx="1357519" cy="572600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b="1" spc="-150">
                    <a:solidFill>
                      <a:schemeClr val="bg1"/>
                    </a:solidFill>
                    <a:latin typeface="맑은 고딕"/>
                    <a:ea typeface="맑은 고딕"/>
                    <a:cs typeface="맑은 고딕"/>
                  </a:rPr>
                  <a:t>기존 프로그램과 비교</a:t>
                </a:r>
              </a:p>
            </p:txBody>
          </p:sp>
          <p:sp>
            <p:nvSpPr>
              <p:cNvPr id="49" name="TextBox 27"/>
              <p:cNvSpPr txBox="1"/>
              <p:nvPr/>
            </p:nvSpPr>
            <p:spPr>
              <a:xfrm>
                <a:off x="3193215" y="4642140"/>
                <a:ext cx="1368152" cy="369332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>
                    <a:solidFill>
                      <a:schemeClr val="bg1"/>
                    </a:solidFill>
                    <a:latin typeface="맑은 고딕"/>
                    <a:ea typeface="맑은 고딕"/>
                    <a:cs typeface="맑은 고딕"/>
                  </a:rPr>
                  <a:t>Diagram</a:t>
                </a:r>
              </a:p>
            </p:txBody>
          </p:sp>
          <p:sp>
            <p:nvSpPr>
              <p:cNvPr id="50" name="TextBox 28"/>
              <p:cNvSpPr txBox="1"/>
              <p:nvPr/>
            </p:nvSpPr>
            <p:spPr>
              <a:xfrm>
                <a:off x="4921407" y="4642140"/>
                <a:ext cx="1368152" cy="369332"/>
              </a:xfrm>
              <a:prstGeom prst="rect">
                <a:avLst/>
              </a:prstGeom>
              <a:solidFill>
                <a:schemeClr val="accent1">
                  <a:lumMod val="80000"/>
                  <a:lumOff val="2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>
                    <a:solidFill>
                      <a:schemeClr val="bg1"/>
                    </a:solidFill>
                    <a:latin typeface="맑은 고딕"/>
                    <a:ea typeface="맑은 고딕"/>
                    <a:cs typeface="맑은 고딕"/>
                  </a:rPr>
                  <a:t>명세서</a:t>
                </a:r>
              </a:p>
            </p:txBody>
          </p:sp>
        </p:grpSp>
        <p:sp>
          <p:nvSpPr>
            <p:cNvPr id="53" name="TextBox 28"/>
            <p:cNvSpPr txBox="1"/>
            <p:nvPr/>
          </p:nvSpPr>
          <p:spPr>
            <a:xfrm>
              <a:off x="7775847" y="2231575"/>
              <a:ext cx="1368153" cy="369332"/>
            </a:xfrm>
            <a:prstGeom prst="rect">
              <a:avLst/>
            </a:prstGeom>
            <a:solidFill>
              <a:schemeClr val="accent1">
                <a:lumMod val="80000"/>
                <a:lumOff val="2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spc="-15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전체 시스템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37039" y="2457172"/>
            <a:ext cx="1440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0" y="241598"/>
            <a:ext cx="1261054" cy="811138"/>
          </a:xfrm>
          <a:solidFill>
            <a:srgbClr val="0B55B5"/>
          </a:solidFill>
        </p:spPr>
        <p:txBody>
          <a:bodyPr/>
          <a:lstStyle/>
          <a:p>
            <a:pPr lvl="0">
              <a:defRPr/>
            </a:pPr>
            <a:r>
              <a:rPr lang="ko-KR" altLang="en-US" sz="3000">
                <a:latin typeface="맑은 고딕"/>
                <a:ea typeface="맑은 고딕"/>
                <a:cs typeface="맑은 고딕"/>
              </a:rPr>
              <a:t>명세서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1631504" y="512676"/>
            <a:ext cx="7108320" cy="38591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400">
                <a:latin typeface="맑은 고딕"/>
                <a:ea typeface="맑은 고딕"/>
                <a:cs typeface="맑은 고딕"/>
              </a:rPr>
              <a:t>유스케이스 명세서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0" y="1448780"/>
            <a:ext cx="9156340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5340" y="6381328"/>
            <a:ext cx="19195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144259" y="2060848"/>
          <a:ext cx="5363843" cy="3383278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플레이모드 선택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플레이모드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(난이도)를 선택한다.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R-001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654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어플리케이션을 시작한다.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옵션에서 난이도를 선택한다.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32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32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모바일 기기와 컨트롤러가 연동이 실패하면 경고창을     띄운다.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1331640" y="2348880"/>
          <a:ext cx="5363843" cy="3439153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1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상황선택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재해 상황을 선택한다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1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1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R-002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905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앱을 시작하면 바로 나타는 화면이다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컨트롤러와 이벤트에 대한 설명을 확인한다.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2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16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519772" y="2600908"/>
          <a:ext cx="5363843" cy="3412486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아이템 클릭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상호작용이 가능한 오브젝트를 선택한다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R-006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868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상호작용할 오브젝트에 다가간다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오브젝트를 컨트롤러로 겨누고 엔터버튼을 누른다.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3. 아이템과 상호작용한다.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91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‘정상 흐름2’ 대신, 사용자가 컨트롤 옵션을 변경한 경우 3초 이상 바라보는 것으로 선택이 가능하다. 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91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3672651" y="2852936"/>
          <a:ext cx="5363843" cy="3412486"/>
        </p:xfrm>
        <a:graphic>
          <a:graphicData uri="http://schemas.openxmlformats.org/drawingml/2006/table">
            <a:tbl>
              <a:tblPr firstRow="1" bandRow="1"/>
              <a:tblGrid>
                <a:gridCol w="11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유즈케이스명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아이템 사용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아이템을 사용한다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만족 요구사항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R-007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868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메뉴키를 2초 이상 눌러 인벤토리를 연다.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컨트롤러로 아이템을 선택하고 엔터버튼을 누른다.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3. 옵션목록이 나타나면 ‘사용하기’를 선택한다.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91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대안 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91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</a:t>
                      </a:r>
                    </a:p>
                    <a:p>
                      <a:pPr algn="ctr"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시나리오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A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‘정상 흐름3’에서 사용할 수 없는 아이템인 경우</a:t>
                      </a:r>
                    </a:p>
                    <a:p>
                      <a:pPr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</a:rPr>
                        <a:t>  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경고음과 함께 경고 창을 출력한다.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발표자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2663788" y="3113673"/>
            <a:ext cx="3828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8000" b="1" dirty="0" smtClean="0">
                <a:latin typeface="맑은 고딕"/>
                <a:ea typeface="맑은 고딕"/>
                <a:cs typeface="맑은 고딕"/>
              </a:rPr>
              <a:t>이동기</a:t>
            </a:r>
            <a:endParaRPr lang="ko-KR" altLang="en-US" sz="8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53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전체 시스템 기능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93308" y="2495678"/>
            <a:ext cx="6624036" cy="18362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115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시 연</a:t>
            </a:r>
            <a:endParaRPr lang="en-US" altLang="ko-KR" sz="115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3908" y="2973371"/>
            <a:ext cx="2916324" cy="1368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맑은 고딕"/>
                <a:ea typeface="맑은 고딕"/>
                <a:cs typeface="맑은 고딕"/>
              </a:rPr>
              <a:t>전체 시스템</a:t>
            </a:r>
          </a:p>
          <a:p>
            <a:pPr lvl="0">
              <a:defRPr/>
            </a:pPr>
            <a:endParaRPr lang="en-US" altLang="ko-KR" sz="2800" b="1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800" b="1">
                <a:latin typeface="맑은 고딕"/>
                <a:ea typeface="맑은 고딕"/>
                <a:cs typeface="맑은 고딕"/>
              </a:rPr>
              <a:t>세부 시스템</a:t>
            </a:r>
            <a:endParaRPr lang="en-US" altLang="ko-KR" sz="28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전체 시스템 기능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8" name="Picture 4" descr="ì ëí°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7600" y="4249993"/>
            <a:ext cx="4239657" cy="2384807"/>
          </a:xfrm>
          <a:prstGeom prst="rect">
            <a:avLst/>
          </a:prstGeom>
          <a:noFill/>
        </p:spPr>
      </p:pic>
      <p:sp>
        <p:nvSpPr>
          <p:cNvPr id="2" name="아래쪽 화살표 1"/>
          <p:cNvSpPr/>
          <p:nvPr/>
        </p:nvSpPr>
        <p:spPr>
          <a:xfrm>
            <a:off x="3635896" y="3450454"/>
            <a:ext cx="1692188" cy="1239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783452"/>
            <a:ext cx="9579722" cy="2519169"/>
            <a:chOff x="251520" y="783452"/>
            <a:chExt cx="9579722" cy="2519169"/>
          </a:xfrm>
        </p:grpSpPr>
        <p:pic>
          <p:nvPicPr>
            <p:cNvPr id="1026" name="Picture 2" descr="ë§¥ì¤í¸ ë¡ê³ 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51520" y="1132809"/>
              <a:ext cx="2052228" cy="2052228"/>
            </a:xfrm>
            <a:prstGeom prst="rect">
              <a:avLst/>
            </a:prstGeom>
            <a:noFill/>
          </p:spPr>
        </p:pic>
        <p:pic>
          <p:nvPicPr>
            <p:cNvPr id="1030" name="Picture 6" descr="ë·°í¬ë¦¬ì ë¡ê³ 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708051" y="783452"/>
              <a:ext cx="4400550" cy="1333501"/>
            </a:xfrm>
            <a:prstGeom prst="rect">
              <a:avLst/>
            </a:prstGeom>
            <a:noFill/>
          </p:spPr>
        </p:pic>
        <p:pic>
          <p:nvPicPr>
            <p:cNvPr id="1032" name="Picture 8" descr="ar core ë¡ê³ 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760932" y="2116953"/>
              <a:ext cx="3516325" cy="1068084"/>
            </a:xfrm>
            <a:prstGeom prst="rect">
              <a:avLst/>
            </a:prstGeom>
            <a:noFill/>
          </p:spPr>
        </p:pic>
        <p:pic>
          <p:nvPicPr>
            <p:cNvPr id="1034" name="Picture 10" descr="arkit ë¡ê³ 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5436096" y="783452"/>
              <a:ext cx="4395146" cy="2519169"/>
            </a:xfrm>
            <a:prstGeom prst="rect">
              <a:avLst/>
            </a:prstGeom>
            <a:noFill/>
          </p:spPr>
        </p:pic>
      </p:grpSp>
      <p:sp>
        <p:nvSpPr>
          <p:cNvPr id="3" name="타원 2"/>
          <p:cNvSpPr/>
          <p:nvPr/>
        </p:nvSpPr>
        <p:spPr>
          <a:xfrm>
            <a:off x="2561005" y="758623"/>
            <a:ext cx="3916177" cy="1333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전체 시스템 기능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516" y="908720"/>
            <a:ext cx="4691592" cy="30603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466" y="1160748"/>
            <a:ext cx="6162675" cy="3638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5109" y="1592796"/>
            <a:ext cx="5404032" cy="4211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22730"/>
          <a:stretch>
            <a:fillRect/>
          </a:stretch>
        </p:blipFill>
        <p:spPr>
          <a:xfrm>
            <a:off x="679837" y="2566969"/>
            <a:ext cx="8250977" cy="26643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90719" y="1651852"/>
            <a:ext cx="6465215" cy="444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515" y="6309320"/>
            <a:ext cx="17281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380" y="610126"/>
            <a:ext cx="6095238" cy="609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2854155" y="3010400"/>
            <a:ext cx="3435689" cy="837700"/>
          </a:xfrm>
        </p:spPr>
        <p:txBody>
          <a:bodyPr/>
          <a:lstStyle/>
          <a:p>
            <a:pPr>
              <a:buNone/>
              <a:defRPr/>
            </a:pPr>
            <a:r>
              <a:rPr lang="en-US" altLang="ko-KR" sz="5500" dirty="0">
                <a:latin typeface="맑은 고딕"/>
                <a:ea typeface="맑은 고딕"/>
                <a:cs typeface="맑은 고딕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발표자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2663788" y="3113673"/>
            <a:ext cx="3828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8000" b="1" dirty="0" err="1" smtClean="0">
                <a:latin typeface="맑은 고딕"/>
                <a:ea typeface="맑은 고딕"/>
                <a:cs typeface="맑은 고딕"/>
              </a:rPr>
              <a:t>변성욱</a:t>
            </a:r>
            <a:endParaRPr lang="ko-KR" altLang="en-US" sz="8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37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개요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407368" y="1124744"/>
            <a:ext cx="875928" cy="50723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atin typeface="맑은 고딕"/>
                <a:ea typeface="맑은 고딕"/>
                <a:cs typeface="맑은 고딕"/>
              </a:rPr>
              <a:t>주제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431539" y="3429000"/>
            <a:ext cx="1127956" cy="50723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atin typeface="맑은 고딕"/>
                <a:ea typeface="맑은 고딕"/>
                <a:cs typeface="맑은 고딕"/>
              </a:rPr>
              <a:t>필요성</a:t>
            </a:r>
          </a:p>
        </p:txBody>
      </p:sp>
      <p:sp>
        <p:nvSpPr>
          <p:cNvPr id="37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 재난 상황은 재현하기에 경제적, 시간적, 공간적으로 제약이 많다. 따라서 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AR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을 이용해 재난 상황을 재현해 사용자로 하여금 손쉽게 재난 상황에 대한 </a:t>
            </a:r>
            <a:r>
              <a:rPr lang="ko-KR" altLang="en-US" b="1" dirty="0" err="1">
                <a:solidFill>
                  <a:schemeClr val="tx1"/>
                </a:solidFill>
                <a:latin typeface="맑은 고딕"/>
                <a:ea typeface="맑은 고딕"/>
              </a:rPr>
              <a:t>대피법을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 익히고 익숙해지게 하여 실제 상황에서 당황하지 않도록 하고자 한다.</a:t>
            </a:r>
          </a:p>
          <a:p>
            <a:pPr marL="179959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</a:p>
        </p:txBody>
      </p:sp>
      <p:sp>
        <p:nvSpPr>
          <p:cNvPr id="38" name="직사각형 14"/>
          <p:cNvSpPr/>
          <p:nvPr/>
        </p:nvSpPr>
        <p:spPr>
          <a:xfrm>
            <a:off x="695400" y="1736812"/>
            <a:ext cx="7776864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381000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AR(Augmented Reality)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으로 재난 상황을 구현해 사용자에게 재난 대피 법을 익히도록 한다.</a:t>
            </a:r>
          </a:p>
          <a:p>
            <a:pPr indent="381000">
              <a:defRPr/>
            </a:pPr>
            <a:r>
              <a:rPr lang="ko-KR" altLang="en-US" sz="1000" dirty="0">
                <a:latin typeface="맑은 고딕"/>
                <a:ea typeface="맑은 고딕"/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개요</a:t>
            </a:r>
          </a:p>
        </p:txBody>
      </p:sp>
      <p:sp>
        <p:nvSpPr>
          <p:cNvPr id="62" name="사각형: 둥근 모서리 61"/>
          <p:cNvSpPr/>
          <p:nvPr/>
        </p:nvSpPr>
        <p:spPr>
          <a:xfrm>
            <a:off x="407368" y="980728"/>
            <a:ext cx="875928" cy="50723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atin typeface="맑은 고딕"/>
                <a:ea typeface="맑은 고딕"/>
                <a:cs typeface="맑은 고딕"/>
              </a:rPr>
              <a:t>목표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63352" y="6309352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95400" y="1592796"/>
            <a:ext cx="7128792" cy="276200"/>
          </a:xfrm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None/>
              <a:defRPr/>
            </a:pPr>
            <a:r>
              <a:rPr lang="ko-KR" altLang="en-US" sz="1800">
                <a:solidFill>
                  <a:srgbClr val="0B55B5"/>
                </a:solidFill>
                <a:latin typeface="맑은 고딕"/>
                <a:ea typeface="맑은 고딕"/>
                <a:cs typeface="맑은 고딕"/>
              </a:rPr>
              <a:t>다양한 선택폭</a:t>
            </a:r>
          </a:p>
        </p:txBody>
      </p:sp>
      <p:sp>
        <p:nvSpPr>
          <p:cNvPr id="67" name="직사각형 14"/>
          <p:cNvSpPr/>
          <p:nvPr/>
        </p:nvSpPr>
        <p:spPr>
          <a:xfrm>
            <a:off x="659396" y="1988840"/>
            <a:ext cx="7668852" cy="1044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179959" indent="-114300"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지진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화재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상황을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기본으로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재난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상황을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개별적인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스테이지로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구성하여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사용자가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손쉽게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체험하고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싶은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재난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상황을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학습할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 </a:t>
            </a:r>
            <a:r>
              <a:rPr lang="EN-US" altLang="en-US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있도록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</a:t>
            </a:r>
            <a:r>
              <a:rPr lang="EN-US" altLang="en-US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179959" indent="381000">
              <a:defRPr/>
            </a:pPr>
            <a:r>
              <a:rPr lang="ko-KR" altLang="en-US" sz="1000" dirty="0">
                <a:latin typeface="맑은 고딕"/>
                <a:ea typeface="맑은 고딕"/>
                <a:cs typeface="맑은 고딕"/>
              </a:rPr>
              <a:t>  </a:t>
            </a:r>
          </a:p>
        </p:txBody>
      </p:sp>
      <p:sp>
        <p:nvSpPr>
          <p:cNvPr id="69" name="텍스트 개체 틀 2"/>
          <p:cNvSpPr>
            <a:spLocks noGrp="1"/>
          </p:cNvSpPr>
          <p:nvPr/>
        </p:nvSpPr>
        <p:spPr>
          <a:xfrm>
            <a:off x="659395" y="3212976"/>
            <a:ext cx="7128792" cy="27622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kumimoji="0" lang="ko-KR" altLang="en-US" sz="1800" b="1" i="0" u="none" strike="noStrike" kern="1200" cap="none" spc="-200" normalizeH="0" baseline="0">
                <a:solidFill>
                  <a:srgbClr val="0B55B5"/>
                </a:solidFill>
                <a:latin typeface="맑은 고딕"/>
                <a:ea typeface="맑은 고딕"/>
                <a:cs typeface="맑은 고딕"/>
              </a:rPr>
              <a:t>철저한 고층을 거친 시나리오</a:t>
            </a:r>
          </a:p>
        </p:txBody>
      </p:sp>
      <p:sp>
        <p:nvSpPr>
          <p:cNvPr id="70" name="직사각형 14"/>
          <p:cNvSpPr/>
          <p:nvPr/>
        </p:nvSpPr>
        <p:spPr>
          <a:xfrm>
            <a:off x="587388" y="3609020"/>
            <a:ext cx="777686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179959" indent="-114300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b="1" dirty="0" err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국민안전처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대표 홈페이지, 전문가의 자문, </a:t>
            </a:r>
            <a:r>
              <a:rPr lang="ko-KR" altLang="en-US" b="1" dirty="0" err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국내•해외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동영상 등을 참고하여 우리나라에 가장 적합한 재난 </a:t>
            </a:r>
            <a:r>
              <a:rPr lang="ko-KR" altLang="en-US" b="1" dirty="0" err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대처법을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조사해 시나리오를 작성할 것임. </a:t>
            </a:r>
          </a:p>
        </p:txBody>
      </p:sp>
      <p:sp>
        <p:nvSpPr>
          <p:cNvPr id="71" name="텍스트 개체 틀 2"/>
          <p:cNvSpPr>
            <a:spLocks noGrp="1"/>
          </p:cNvSpPr>
          <p:nvPr/>
        </p:nvSpPr>
        <p:spPr>
          <a:xfrm>
            <a:off x="695400" y="4941168"/>
            <a:ext cx="7128792" cy="27603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kumimoji="0" lang="ko-KR" altLang="en-US" sz="1800" b="1" i="0" u="none" strike="noStrike" kern="1200" cap="none" spc="-200" normalizeH="0" baseline="0">
                <a:solidFill>
                  <a:srgbClr val="0B55B5"/>
                </a:solidFill>
                <a:latin typeface="맑은 고딕"/>
                <a:ea typeface="맑은 고딕"/>
                <a:cs typeface="맑은 고딕"/>
              </a:rPr>
              <a:t>사용 용이성</a:t>
            </a:r>
          </a:p>
        </p:txBody>
      </p:sp>
      <p:sp>
        <p:nvSpPr>
          <p:cNvPr id="72" name="직사각형 14"/>
          <p:cNvSpPr/>
          <p:nvPr/>
        </p:nvSpPr>
        <p:spPr>
          <a:xfrm>
            <a:off x="587388" y="5337212"/>
            <a:ext cx="7776864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179959" indent="-114300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지속적인 업데이트를 통해 어떤 재난 상황이라도 효과적으로 학습할 수 있도록 함. </a:t>
            </a:r>
          </a:p>
          <a:p>
            <a:pPr marL="179959" indent="-114300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성능이 떨어지는 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AR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기기도 호환하기 위해 최적화에 신경을 써서 보다 많은 이들이 이용할 수 있도록 함.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개요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: VR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에서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AR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으로</a:t>
            </a:r>
          </a:p>
        </p:txBody>
      </p:sp>
      <p:sp>
        <p:nvSpPr>
          <p:cNvPr id="37" name="직사각형 14"/>
          <p:cNvSpPr/>
          <p:nvPr/>
        </p:nvSpPr>
        <p:spPr>
          <a:xfrm>
            <a:off x="574158" y="1412511"/>
            <a:ext cx="7920880" cy="4786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장점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다양한 상황을 한계없이 표현 가능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저렴한 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VR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기기 존재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단점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현실 공간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주변환경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과 차이가 큼</a:t>
            </a: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실제로 몸을 움직이는 부분이 적음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574158" y="788433"/>
            <a:ext cx="875928" cy="50723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 b="1">
                <a:latin typeface="맑은 고딕"/>
                <a:ea typeface="맑은 고딕"/>
                <a:cs typeface="맑은 고딕"/>
              </a:rPr>
              <a:t>VR</a:t>
            </a:r>
            <a:endParaRPr lang="ko-KR" altLang="en-US" sz="21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개요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: VR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에서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AR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으로</a:t>
            </a:r>
          </a:p>
        </p:txBody>
      </p:sp>
      <p:sp>
        <p:nvSpPr>
          <p:cNvPr id="37" name="직사각형 14"/>
          <p:cNvSpPr/>
          <p:nvPr/>
        </p:nvSpPr>
        <p:spPr>
          <a:xfrm>
            <a:off x="558116" y="1268760"/>
            <a:ext cx="7920880" cy="4786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장점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AR(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증강현실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은 실제 주변 공간에 적용가능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AR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이 구현이 더 간단함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모델링 최소화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단점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아직까지 기술적으로 정교하지 않음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AR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전용 기기의 가격대가 높음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65709" indent="-28575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MR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이 아닌 이상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현실과는 괴리가 어느정도 있음</a:t>
            </a:r>
            <a:r>
              <a:rPr lang="en-US" altLang="ko-KR" b="1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endParaRPr lang="en-US" altLang="ko-KR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9959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558116" y="793242"/>
            <a:ext cx="875928" cy="50723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 b="1">
                <a:latin typeface="맑은 고딕"/>
                <a:ea typeface="맑은 고딕"/>
                <a:cs typeface="맑은 고딕"/>
              </a:rPr>
              <a:t>AR</a:t>
            </a:r>
            <a:endParaRPr lang="ko-KR" altLang="en-US" sz="21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3987" y="616494"/>
            <a:ext cx="3161693" cy="4002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기존 프로그램과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27348" y="6273316"/>
            <a:ext cx="1692188" cy="396044"/>
          </a:xfrm>
          <a:prstGeom prst="rect">
            <a:avLst/>
          </a:prstGeom>
          <a:solidFill>
            <a:srgbClr val="DDDFD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9872" y="202580"/>
            <a:ext cx="5535635" cy="311840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3867" y="1484784"/>
            <a:ext cx="5580620" cy="31583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9872" y="3429000"/>
            <a:ext cx="5544616" cy="3114225"/>
          </a:xfrm>
          <a:prstGeom prst="rect">
            <a:avLst/>
          </a:prstGeom>
        </p:spPr>
      </p:pic>
      <p:sp>
        <p:nvSpPr>
          <p:cNvPr id="4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22175" y="1844824"/>
            <a:ext cx="2981672" cy="400238"/>
          </a:xfrm>
        </p:spPr>
        <p:txBody>
          <a:bodyPr vert="horz" lIns="0" tIns="0" rIns="0" bIns="0" anchor="t">
            <a:noAutofit/>
          </a:bodyPr>
          <a:lstStyle/>
          <a:p>
            <a:pPr marL="0" indent="0">
              <a:buNone/>
              <a:defRPr/>
            </a:pPr>
            <a:r>
              <a:rPr lang="en-US" altLang="ko-KR" sz="21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Go Safe</a:t>
            </a:r>
            <a:r>
              <a:rPr lang="ko-KR" altLang="en-US" sz="21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86172" y="2564904"/>
            <a:ext cx="2981672" cy="400238"/>
          </a:xfrm>
        </p:spPr>
        <p:txBody>
          <a:bodyPr vert="horz" lIns="0" tIns="0" rIns="0" bIns="0" anchor="t">
            <a:noAutofit/>
          </a:bodyPr>
          <a:lstStyle/>
          <a:p>
            <a:pPr marL="0" indent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재난현장 체험 시뮬레이션으로 목표로 하고 있는 프로그램과 유사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>
          <a:xfrm>
            <a:off x="574158" y="123825"/>
            <a:ext cx="8462337" cy="38278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발표자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800" y="63468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7200" y="6499200"/>
            <a:ext cx="1882800" cy="2880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2663788" y="3113673"/>
            <a:ext cx="3828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8000" b="1" dirty="0" smtClean="0">
                <a:latin typeface="맑은 고딕"/>
                <a:ea typeface="맑은 고딕"/>
                <a:cs typeface="맑은 고딕"/>
              </a:rPr>
              <a:t>이재상</a:t>
            </a:r>
            <a:endParaRPr lang="ko-KR" altLang="en-US" sz="8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11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861</Words>
  <Application>Microsoft Office PowerPoint</Application>
  <PresentationFormat>화면 슬라이드 쇼(4:3)</PresentationFormat>
  <Paragraphs>340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</vt:lpstr>
      <vt:lpstr>새굴림</vt:lpstr>
      <vt:lpstr>나눔고딕 ExtraBold</vt:lpstr>
      <vt:lpstr>함초롬바탕</vt:lpstr>
      <vt:lpstr>맑은 고딕</vt:lpstr>
      <vt:lpstr>Arial</vt:lpstr>
      <vt:lpstr>Tium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이동기</cp:lastModifiedBy>
  <cp:revision>301</cp:revision>
  <dcterms:created xsi:type="dcterms:W3CDTF">2015-03-13T03:19:44Z</dcterms:created>
  <dcterms:modified xsi:type="dcterms:W3CDTF">2018-12-19T01:17:14Z</dcterms:modified>
  <cp:version>0906.0100.01</cp:version>
</cp:coreProperties>
</file>