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9"/>
  </p:notesMasterIdLst>
  <p:sldIdLst>
    <p:sldId id="256" r:id="rId3"/>
    <p:sldId id="383" r:id="rId4"/>
    <p:sldId id="258" r:id="rId5"/>
    <p:sldId id="435" r:id="rId6"/>
    <p:sldId id="437" r:id="rId7"/>
    <p:sldId id="43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3"/>
    <a:srgbClr val="4472C4"/>
    <a:srgbClr val="FFC000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31B6E-9711-E94B-ACFA-8954EBB5E1C2}" type="datetimeFigureOut">
              <a:rPr kumimoji="1" lang="ko-Kore-KR" altLang="en-US" smtClean="0"/>
              <a:t>2022. 6. 27.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7680D-71DC-9749-A93F-88618ED451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8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80D-71DC-9749-A93F-88618ED4518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072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80D-71DC-9749-A93F-88618ED4518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941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80D-71DC-9749-A93F-88618ED4518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265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80D-71DC-9749-A93F-88618ED4518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270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8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8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97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7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3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64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12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6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42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9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36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2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6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7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4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C8BB0-0C2D-434D-AF1A-9D583AF4C227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1EA35B-C91C-47AF-8328-976BB1E28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" b="1021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7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523875" y="742950"/>
            <a:ext cx="11096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1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>
            <a:extLst>
              <a:ext uri="{FF2B5EF4-FFF2-40B4-BE49-F238E27FC236}">
                <a16:creationId xmlns:a16="http://schemas.microsoft.com/office/drawing/2014/main" id="{31005F3C-4E47-4AF6-9F77-F31F0963714F}"/>
              </a:ext>
            </a:extLst>
          </p:cNvPr>
          <p:cNvSpPr/>
          <p:nvPr/>
        </p:nvSpPr>
        <p:spPr>
          <a:xfrm>
            <a:off x="2035263" y="1315123"/>
            <a:ext cx="8240358" cy="422775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0339F689-3CDB-4211-9FD8-47C8C9C6CA2D}"/>
              </a:ext>
            </a:extLst>
          </p:cNvPr>
          <p:cNvSpPr/>
          <p:nvPr/>
        </p:nvSpPr>
        <p:spPr>
          <a:xfrm>
            <a:off x="2183664" y="1391260"/>
            <a:ext cx="7943556" cy="4075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3">
            <a:extLst>
              <a:ext uri="{FF2B5EF4-FFF2-40B4-BE49-F238E27FC236}">
                <a16:creationId xmlns:a16="http://schemas.microsoft.com/office/drawing/2014/main" id="{42AEEB70-B5FF-4AD9-AA73-EEA87362CC08}"/>
              </a:ext>
            </a:extLst>
          </p:cNvPr>
          <p:cNvGrpSpPr/>
          <p:nvPr/>
        </p:nvGrpSpPr>
        <p:grpSpPr>
          <a:xfrm>
            <a:off x="5284306" y="4422251"/>
            <a:ext cx="1870075" cy="477773"/>
            <a:chOff x="6540500" y="4749800"/>
            <a:chExt cx="1870075" cy="477773"/>
          </a:xfrm>
        </p:grpSpPr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CD787CB2-78C3-436D-B770-9EBAD0A4FAC5}"/>
                </a:ext>
              </a:extLst>
            </p:cNvPr>
            <p:cNvSpPr/>
            <p:nvPr/>
          </p:nvSpPr>
          <p:spPr>
            <a:xfrm>
              <a:off x="6540500" y="4749800"/>
              <a:ext cx="1870075" cy="477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1">
              <a:extLst>
                <a:ext uri="{FF2B5EF4-FFF2-40B4-BE49-F238E27FC236}">
                  <a16:creationId xmlns:a16="http://schemas.microsoft.com/office/drawing/2014/main" id="{75572C44-53B4-43BE-983B-E88B31CFDC28}"/>
                </a:ext>
              </a:extLst>
            </p:cNvPr>
            <p:cNvSpPr txBox="1"/>
            <p:nvPr/>
          </p:nvSpPr>
          <p:spPr>
            <a:xfrm>
              <a:off x="6681689" y="4804020"/>
              <a:ext cx="158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임경태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59442" y="2239708"/>
            <a:ext cx="121920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2500" b="1" dirty="0" err="1">
                <a:cs typeface="Arial" panose="020B0604020202020204" pitchFamily="34" charset="0"/>
              </a:rPr>
              <a:t>머신러닝</a:t>
            </a:r>
            <a:r>
              <a:rPr lang="en-US" altLang="ko-KR" sz="2500" b="1" dirty="0">
                <a:cs typeface="Arial" panose="020B0604020202020204" pitchFamily="34" charset="0"/>
              </a:rPr>
              <a:t>/</a:t>
            </a:r>
            <a:r>
              <a:rPr lang="ko-KR" altLang="en-US" sz="2500" b="1" dirty="0">
                <a:cs typeface="Arial" panose="020B0604020202020204" pitchFamily="34" charset="0"/>
              </a:rPr>
              <a:t>딥러닝 강의계획</a:t>
            </a:r>
            <a:endParaRPr lang="zh-CN" altLang="en-US" sz="25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1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AB1A2E22-71A6-9548-9F07-0FB14353EC79}"/>
              </a:ext>
            </a:extLst>
          </p:cNvPr>
          <p:cNvSpPr/>
          <p:nvPr/>
        </p:nvSpPr>
        <p:spPr>
          <a:xfrm>
            <a:off x="1168400" y="952500"/>
            <a:ext cx="98552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6DF8DD5C-0747-0E40-A94C-5DD946BF471B}"/>
              </a:ext>
            </a:extLst>
          </p:cNvPr>
          <p:cNvCxnSpPr>
            <a:cxnSpLocks/>
          </p:cNvCxnSpPr>
          <p:nvPr/>
        </p:nvCxnSpPr>
        <p:spPr>
          <a:xfrm>
            <a:off x="2146300" y="3429000"/>
            <a:ext cx="425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2">
            <a:extLst>
              <a:ext uri="{FF2B5EF4-FFF2-40B4-BE49-F238E27FC236}">
                <a16:creationId xmlns:a16="http://schemas.microsoft.com/office/drawing/2014/main" id="{6E850798-92D0-F045-A9F4-AFE9201FDB0A}"/>
              </a:ext>
            </a:extLst>
          </p:cNvPr>
          <p:cNvGrpSpPr/>
          <p:nvPr/>
        </p:nvGrpSpPr>
        <p:grpSpPr>
          <a:xfrm>
            <a:off x="5835935" y="1834016"/>
            <a:ext cx="749300" cy="707886"/>
            <a:chOff x="6654800" y="1711186"/>
            <a:chExt cx="749300" cy="707886"/>
          </a:xfrm>
        </p:grpSpPr>
        <p:sp>
          <p:nvSpPr>
            <p:cNvPr id="7" name="椭圆 10">
              <a:extLst>
                <a:ext uri="{FF2B5EF4-FFF2-40B4-BE49-F238E27FC236}">
                  <a16:creationId xmlns:a16="http://schemas.microsoft.com/office/drawing/2014/main" id="{82AA5684-71C8-0D44-AA94-192046C47BC9}"/>
                </a:ext>
              </a:extLst>
            </p:cNvPr>
            <p:cNvSpPr/>
            <p:nvPr/>
          </p:nvSpPr>
          <p:spPr>
            <a:xfrm>
              <a:off x="6654800" y="17653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1">
              <a:extLst>
                <a:ext uri="{FF2B5EF4-FFF2-40B4-BE49-F238E27FC236}">
                  <a16:creationId xmlns:a16="http://schemas.microsoft.com/office/drawing/2014/main" id="{301A4FEA-86EE-424D-9682-2EAE1B8C20B2}"/>
                </a:ext>
              </a:extLst>
            </p:cNvPr>
            <p:cNvSpPr txBox="1"/>
            <p:nvPr/>
          </p:nvSpPr>
          <p:spPr>
            <a:xfrm>
              <a:off x="6743700" y="1711186"/>
              <a:ext cx="66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组合 17">
            <a:extLst>
              <a:ext uri="{FF2B5EF4-FFF2-40B4-BE49-F238E27FC236}">
                <a16:creationId xmlns:a16="http://schemas.microsoft.com/office/drawing/2014/main" id="{AF243AA1-9A62-F347-A5EF-A5E887800334}"/>
              </a:ext>
            </a:extLst>
          </p:cNvPr>
          <p:cNvGrpSpPr/>
          <p:nvPr/>
        </p:nvGrpSpPr>
        <p:grpSpPr>
          <a:xfrm>
            <a:off x="5835935" y="2664700"/>
            <a:ext cx="749300" cy="707886"/>
            <a:chOff x="6654800" y="1711186"/>
            <a:chExt cx="749300" cy="707886"/>
          </a:xfrm>
        </p:grpSpPr>
        <p:sp>
          <p:nvSpPr>
            <p:cNvPr id="10" name="椭圆 20">
              <a:extLst>
                <a:ext uri="{FF2B5EF4-FFF2-40B4-BE49-F238E27FC236}">
                  <a16:creationId xmlns:a16="http://schemas.microsoft.com/office/drawing/2014/main" id="{32E6CBE4-CF0D-BE46-9DE0-992D93D33C4F}"/>
                </a:ext>
              </a:extLst>
            </p:cNvPr>
            <p:cNvSpPr/>
            <p:nvPr/>
          </p:nvSpPr>
          <p:spPr>
            <a:xfrm>
              <a:off x="6654800" y="17653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21">
              <a:extLst>
                <a:ext uri="{FF2B5EF4-FFF2-40B4-BE49-F238E27FC236}">
                  <a16:creationId xmlns:a16="http://schemas.microsoft.com/office/drawing/2014/main" id="{D471DD61-0DAC-1B4F-9872-3732B545396A}"/>
                </a:ext>
              </a:extLst>
            </p:cNvPr>
            <p:cNvSpPr txBox="1"/>
            <p:nvPr/>
          </p:nvSpPr>
          <p:spPr>
            <a:xfrm>
              <a:off x="6743700" y="1711186"/>
              <a:ext cx="66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23">
            <a:extLst>
              <a:ext uri="{FF2B5EF4-FFF2-40B4-BE49-F238E27FC236}">
                <a16:creationId xmlns:a16="http://schemas.microsoft.com/office/drawing/2014/main" id="{F474579B-95DF-0945-8CF6-90FEB8C48C4D}"/>
              </a:ext>
            </a:extLst>
          </p:cNvPr>
          <p:cNvGrpSpPr/>
          <p:nvPr/>
        </p:nvGrpSpPr>
        <p:grpSpPr>
          <a:xfrm>
            <a:off x="5835935" y="3466515"/>
            <a:ext cx="749300" cy="707886"/>
            <a:chOff x="6654800" y="1711186"/>
            <a:chExt cx="749300" cy="707886"/>
          </a:xfrm>
        </p:grpSpPr>
        <p:sp>
          <p:nvSpPr>
            <p:cNvPr id="13" name="椭圆 26">
              <a:extLst>
                <a:ext uri="{FF2B5EF4-FFF2-40B4-BE49-F238E27FC236}">
                  <a16:creationId xmlns:a16="http://schemas.microsoft.com/office/drawing/2014/main" id="{7977646D-F93F-5A46-9029-9245243D70B5}"/>
                </a:ext>
              </a:extLst>
            </p:cNvPr>
            <p:cNvSpPr/>
            <p:nvPr/>
          </p:nvSpPr>
          <p:spPr>
            <a:xfrm>
              <a:off x="6654800" y="17653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27">
              <a:extLst>
                <a:ext uri="{FF2B5EF4-FFF2-40B4-BE49-F238E27FC236}">
                  <a16:creationId xmlns:a16="http://schemas.microsoft.com/office/drawing/2014/main" id="{91DA1AA1-1372-894A-A931-18C8E0A2315F}"/>
                </a:ext>
              </a:extLst>
            </p:cNvPr>
            <p:cNvSpPr txBox="1"/>
            <p:nvPr/>
          </p:nvSpPr>
          <p:spPr>
            <a:xfrm>
              <a:off x="6743700" y="1711186"/>
              <a:ext cx="66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MH_Others_2">
            <a:extLst>
              <a:ext uri="{FF2B5EF4-FFF2-40B4-BE49-F238E27FC236}">
                <a16:creationId xmlns:a16="http://schemas.microsoft.com/office/drawing/2014/main" id="{A88A5C93-82C0-1D42-AD53-4A81CA06D6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25196" y="2637660"/>
            <a:ext cx="362902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Arial" panose="020B0604020202020204" pitchFamily="34" charset="0"/>
              </a:rPr>
              <a:t>CONTENTS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Segoe UI Symbol" panose="020B0502040204020203" pitchFamily="34" charset="0"/>
              <a:ea typeface="굴림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16" name="îŝḷiďê">
            <a:extLst>
              <a:ext uri="{FF2B5EF4-FFF2-40B4-BE49-F238E27FC236}">
                <a16:creationId xmlns:a16="http://schemas.microsoft.com/office/drawing/2014/main" id="{44C8FB2D-BC14-A14E-9D41-6B3121E514D2}"/>
              </a:ext>
            </a:extLst>
          </p:cNvPr>
          <p:cNvSpPr txBox="1"/>
          <p:nvPr/>
        </p:nvSpPr>
        <p:spPr bwMode="auto">
          <a:xfrm>
            <a:off x="6695598" y="2000573"/>
            <a:ext cx="4280045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 dirty="0"/>
              <a:t>강의 개요</a:t>
            </a:r>
            <a:endParaRPr lang="en-US" altLang="zh-CN" sz="2400" b="1" dirty="0"/>
          </a:p>
        </p:txBody>
      </p:sp>
      <p:sp>
        <p:nvSpPr>
          <p:cNvPr id="17" name="îŝḷiďê">
            <a:extLst>
              <a:ext uri="{FF2B5EF4-FFF2-40B4-BE49-F238E27FC236}">
                <a16:creationId xmlns:a16="http://schemas.microsoft.com/office/drawing/2014/main" id="{8654BA88-775C-944B-955D-517A95303556}"/>
              </a:ext>
            </a:extLst>
          </p:cNvPr>
          <p:cNvSpPr txBox="1"/>
          <p:nvPr/>
        </p:nvSpPr>
        <p:spPr bwMode="auto">
          <a:xfrm>
            <a:off x="6695598" y="2893733"/>
            <a:ext cx="4280045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 dirty="0"/>
              <a:t>일정</a:t>
            </a:r>
            <a:endParaRPr lang="en-US" altLang="zh-CN" sz="2400" b="1" dirty="0"/>
          </a:p>
        </p:txBody>
      </p:sp>
      <p:sp>
        <p:nvSpPr>
          <p:cNvPr id="18" name="îŝḷiďê">
            <a:extLst>
              <a:ext uri="{FF2B5EF4-FFF2-40B4-BE49-F238E27FC236}">
                <a16:creationId xmlns:a16="http://schemas.microsoft.com/office/drawing/2014/main" id="{F0A7DC34-8B86-2B40-B0A2-571A2150D158}"/>
              </a:ext>
            </a:extLst>
          </p:cNvPr>
          <p:cNvSpPr txBox="1"/>
          <p:nvPr/>
        </p:nvSpPr>
        <p:spPr bwMode="auto">
          <a:xfrm>
            <a:off x="6695598" y="3670739"/>
            <a:ext cx="4280045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 dirty="0"/>
              <a:t>당부의 말씀</a:t>
            </a:r>
            <a:endParaRPr lang="en-US" altLang="zh-CN" sz="2400" b="1" dirty="0"/>
          </a:p>
        </p:txBody>
      </p:sp>
      <p:grpSp>
        <p:nvGrpSpPr>
          <p:cNvPr id="19" name="组合 23">
            <a:extLst>
              <a:ext uri="{FF2B5EF4-FFF2-40B4-BE49-F238E27FC236}">
                <a16:creationId xmlns:a16="http://schemas.microsoft.com/office/drawing/2014/main" id="{88B8D1B4-2CF6-4E42-AF53-2544358B654A}"/>
              </a:ext>
            </a:extLst>
          </p:cNvPr>
          <p:cNvGrpSpPr/>
          <p:nvPr/>
        </p:nvGrpSpPr>
        <p:grpSpPr>
          <a:xfrm>
            <a:off x="5834587" y="4258183"/>
            <a:ext cx="749300" cy="707886"/>
            <a:chOff x="6654800" y="1711186"/>
            <a:chExt cx="749300" cy="707886"/>
          </a:xfrm>
        </p:grpSpPr>
        <p:sp>
          <p:nvSpPr>
            <p:cNvPr id="20" name="椭圆 26">
              <a:extLst>
                <a:ext uri="{FF2B5EF4-FFF2-40B4-BE49-F238E27FC236}">
                  <a16:creationId xmlns:a16="http://schemas.microsoft.com/office/drawing/2014/main" id="{05B7FCDA-BD3C-AD46-8607-1264CABCA473}"/>
                </a:ext>
              </a:extLst>
            </p:cNvPr>
            <p:cNvSpPr/>
            <p:nvPr/>
          </p:nvSpPr>
          <p:spPr>
            <a:xfrm>
              <a:off x="6654800" y="17653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7">
              <a:extLst>
                <a:ext uri="{FF2B5EF4-FFF2-40B4-BE49-F238E27FC236}">
                  <a16:creationId xmlns:a16="http://schemas.microsoft.com/office/drawing/2014/main" id="{7543800F-AE45-E349-B530-073A7A3710A5}"/>
                </a:ext>
              </a:extLst>
            </p:cNvPr>
            <p:cNvSpPr txBox="1"/>
            <p:nvPr/>
          </p:nvSpPr>
          <p:spPr>
            <a:xfrm>
              <a:off x="6743700" y="1711186"/>
              <a:ext cx="66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îŝḷiďê">
            <a:extLst>
              <a:ext uri="{FF2B5EF4-FFF2-40B4-BE49-F238E27FC236}">
                <a16:creationId xmlns:a16="http://schemas.microsoft.com/office/drawing/2014/main" id="{D8135527-0E90-554F-9C41-87BB4C90E029}"/>
              </a:ext>
            </a:extLst>
          </p:cNvPr>
          <p:cNvSpPr txBox="1"/>
          <p:nvPr/>
        </p:nvSpPr>
        <p:spPr bwMode="auto">
          <a:xfrm>
            <a:off x="6694250" y="4462407"/>
            <a:ext cx="4280045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1" dirty="0"/>
              <a:t>AI</a:t>
            </a:r>
            <a:r>
              <a:rPr lang="ko-KR" altLang="en-US" sz="2400" b="1" dirty="0"/>
              <a:t>관련 강의 로드맵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0579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651" y="181317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개요</a:t>
            </a:r>
          </a:p>
        </p:txBody>
      </p:sp>
      <p:grpSp>
        <p:nvGrpSpPr>
          <p:cNvPr id="110" name="îŝḷíde">
            <a:extLst>
              <a:ext uri="{FF2B5EF4-FFF2-40B4-BE49-F238E27FC236}">
                <a16:creationId xmlns:a16="http://schemas.microsoft.com/office/drawing/2014/main" id="{A49C0405-1000-4670-9093-230706DD522D}"/>
              </a:ext>
            </a:extLst>
          </p:cNvPr>
          <p:cNvGrpSpPr/>
          <p:nvPr/>
        </p:nvGrpSpPr>
        <p:grpSpPr>
          <a:xfrm>
            <a:off x="1607550" y="1361607"/>
            <a:ext cx="7891681" cy="1014161"/>
            <a:chOff x="634526" y="3867690"/>
            <a:chExt cx="1786811" cy="1014161"/>
          </a:xfrm>
        </p:grpSpPr>
        <p:sp>
          <p:nvSpPr>
            <p:cNvPr id="111" name="ïšlîḓé">
              <a:extLst>
                <a:ext uri="{FF2B5EF4-FFF2-40B4-BE49-F238E27FC236}">
                  <a16:creationId xmlns:a16="http://schemas.microsoft.com/office/drawing/2014/main" id="{77BF6A08-0D0D-4F78-991F-68A20A1919D0}"/>
                </a:ext>
              </a:extLst>
            </p:cNvPr>
            <p:cNvSpPr/>
            <p:nvPr/>
          </p:nvSpPr>
          <p:spPr bwMode="auto">
            <a:xfrm>
              <a:off x="634526" y="4255288"/>
              <a:ext cx="1786811" cy="62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200" dirty="0"/>
            </a:p>
          </p:txBody>
        </p:sp>
        <p:sp>
          <p:nvSpPr>
            <p:cNvPr id="112" name="îŝḷiďê">
              <a:extLst>
                <a:ext uri="{FF2B5EF4-FFF2-40B4-BE49-F238E27FC236}">
                  <a16:creationId xmlns:a16="http://schemas.microsoft.com/office/drawing/2014/main" id="{242F2A09-DF1F-4E29-BAFE-EFD06465FCB0}"/>
                </a:ext>
              </a:extLst>
            </p:cNvPr>
            <p:cNvSpPr txBox="1"/>
            <p:nvPr/>
          </p:nvSpPr>
          <p:spPr bwMode="auto">
            <a:xfrm>
              <a:off x="634526" y="3867690"/>
              <a:ext cx="178681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2000" b="1" dirty="0"/>
                <a:t>목적</a:t>
              </a:r>
              <a:r>
                <a:rPr lang="en-US" altLang="ko-KR" sz="2000" b="1" dirty="0"/>
                <a:t>:</a:t>
              </a:r>
              <a:r>
                <a:rPr lang="ko-KR" altLang="en-US" sz="2000" b="1" dirty="0"/>
                <a:t> </a:t>
              </a:r>
              <a:r>
                <a:rPr lang="ko-KR" altLang="en-US" sz="2000" b="1" dirty="0" err="1"/>
                <a:t>머신러닝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딥러닝</a:t>
              </a:r>
              <a:r>
                <a:rPr lang="ko-KR" altLang="en-US" sz="2000" dirty="0"/>
                <a:t> 기본 이론의 이해 및 실습</a:t>
              </a:r>
              <a:endParaRPr lang="en-US" altLang="zh-CN" sz="2000" dirty="0"/>
            </a:p>
          </p:txBody>
        </p:sp>
      </p:grpSp>
      <p:sp>
        <p:nvSpPr>
          <p:cNvPr id="57" name="椭圆 8">
            <a:extLst>
              <a:ext uri="{FF2B5EF4-FFF2-40B4-BE49-F238E27FC236}">
                <a16:creationId xmlns:a16="http://schemas.microsoft.com/office/drawing/2014/main" id="{CA14580C-D984-40EA-9D4F-2E8C1D59983C}"/>
              </a:ext>
            </a:extLst>
          </p:cNvPr>
          <p:cNvSpPr/>
          <p:nvPr/>
        </p:nvSpPr>
        <p:spPr>
          <a:xfrm>
            <a:off x="709922" y="1193563"/>
            <a:ext cx="725864" cy="72586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9">
            <a:extLst>
              <a:ext uri="{FF2B5EF4-FFF2-40B4-BE49-F238E27FC236}">
                <a16:creationId xmlns:a16="http://schemas.microsoft.com/office/drawing/2014/main" id="{0F3F1230-4E2B-4AAA-85BE-FAAEBFED8CF8}"/>
              </a:ext>
            </a:extLst>
          </p:cNvPr>
          <p:cNvSpPr/>
          <p:nvPr/>
        </p:nvSpPr>
        <p:spPr>
          <a:xfrm>
            <a:off x="709922" y="2510165"/>
            <a:ext cx="725864" cy="72586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10">
            <a:extLst>
              <a:ext uri="{FF2B5EF4-FFF2-40B4-BE49-F238E27FC236}">
                <a16:creationId xmlns:a16="http://schemas.microsoft.com/office/drawing/2014/main" id="{457E4230-0D58-45FC-B66F-43162E3247E5}"/>
              </a:ext>
            </a:extLst>
          </p:cNvPr>
          <p:cNvSpPr/>
          <p:nvPr/>
        </p:nvSpPr>
        <p:spPr>
          <a:xfrm>
            <a:off x="709922" y="3902967"/>
            <a:ext cx="725864" cy="725864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14">
            <a:extLst>
              <a:ext uri="{FF2B5EF4-FFF2-40B4-BE49-F238E27FC236}">
                <a16:creationId xmlns:a16="http://schemas.microsoft.com/office/drawing/2014/main" id="{65FBF265-7C4B-4887-B92C-67E99CAE06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124" y="4027169"/>
            <a:ext cx="477460" cy="477460"/>
          </a:xfrm>
          <a:prstGeom prst="rect">
            <a:avLst/>
          </a:prstGeom>
        </p:spPr>
      </p:pic>
      <p:pic>
        <p:nvPicPr>
          <p:cNvPr id="61" name="图片 16" descr="图片包含 剪贴画&#10;&#10;已生成高可信度的说明">
            <a:extLst>
              <a:ext uri="{FF2B5EF4-FFF2-40B4-BE49-F238E27FC236}">
                <a16:creationId xmlns:a16="http://schemas.microsoft.com/office/drawing/2014/main" id="{5DCEF213-B8AD-4DAB-AF22-2BB80D3180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020" y="2674263"/>
            <a:ext cx="397668" cy="397668"/>
          </a:xfrm>
          <a:prstGeom prst="rect">
            <a:avLst/>
          </a:prstGeom>
        </p:spPr>
      </p:pic>
      <p:pic>
        <p:nvPicPr>
          <p:cNvPr id="62" name="图片 18" descr="图片包含 物体&#10;&#10;已生成高可信度的说明">
            <a:extLst>
              <a:ext uri="{FF2B5EF4-FFF2-40B4-BE49-F238E27FC236}">
                <a16:creationId xmlns:a16="http://schemas.microsoft.com/office/drawing/2014/main" id="{CDA9C48E-E94B-407A-9BD9-3DD46FAF047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935" y="1312085"/>
            <a:ext cx="477837" cy="477837"/>
          </a:xfrm>
          <a:prstGeom prst="rect">
            <a:avLst/>
          </a:prstGeom>
        </p:spPr>
      </p:pic>
      <p:grpSp>
        <p:nvGrpSpPr>
          <p:cNvPr id="63" name="îŝḷíde">
            <a:extLst>
              <a:ext uri="{FF2B5EF4-FFF2-40B4-BE49-F238E27FC236}">
                <a16:creationId xmlns:a16="http://schemas.microsoft.com/office/drawing/2014/main" id="{A49C0405-1000-4670-9093-230706DD522D}"/>
              </a:ext>
            </a:extLst>
          </p:cNvPr>
          <p:cNvGrpSpPr/>
          <p:nvPr/>
        </p:nvGrpSpPr>
        <p:grpSpPr>
          <a:xfrm>
            <a:off x="1630273" y="2497061"/>
            <a:ext cx="10266866" cy="626564"/>
            <a:chOff x="634526" y="3739056"/>
            <a:chExt cx="1786811" cy="1215842"/>
          </a:xfrm>
        </p:grpSpPr>
        <p:sp>
          <p:nvSpPr>
            <p:cNvPr id="64" name="ïšlîḓé">
              <a:extLst>
                <a:ext uri="{FF2B5EF4-FFF2-40B4-BE49-F238E27FC236}">
                  <a16:creationId xmlns:a16="http://schemas.microsoft.com/office/drawing/2014/main" id="{77BF6A08-0D0D-4F78-991F-68A20A1919D0}"/>
                </a:ext>
              </a:extLst>
            </p:cNvPr>
            <p:cNvSpPr/>
            <p:nvPr/>
          </p:nvSpPr>
          <p:spPr bwMode="auto">
            <a:xfrm>
              <a:off x="634526" y="4255288"/>
              <a:ext cx="1786811" cy="62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200" dirty="0"/>
            </a:p>
          </p:txBody>
        </p:sp>
        <p:sp>
          <p:nvSpPr>
            <p:cNvPr id="65" name="îŝḷiďê">
              <a:extLst>
                <a:ext uri="{FF2B5EF4-FFF2-40B4-BE49-F238E27FC236}">
                  <a16:creationId xmlns:a16="http://schemas.microsoft.com/office/drawing/2014/main" id="{242F2A09-DF1F-4E29-BAFE-EFD06465FCB0}"/>
                </a:ext>
              </a:extLst>
            </p:cNvPr>
            <p:cNvSpPr txBox="1"/>
            <p:nvPr/>
          </p:nvSpPr>
          <p:spPr bwMode="auto">
            <a:xfrm>
              <a:off x="634526" y="3739056"/>
              <a:ext cx="1786811" cy="121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b="1" dirty="0"/>
                <a:t>개요</a:t>
              </a:r>
              <a:r>
                <a:rPr lang="en-US" altLang="ko-KR" b="1" dirty="0"/>
                <a:t>:</a:t>
              </a:r>
              <a:r>
                <a:rPr lang="ko-KR" altLang="en-US" b="1" dirty="0"/>
                <a:t> 본 과목은 </a:t>
              </a:r>
              <a:r>
                <a:rPr lang="ko-KR" altLang="en-US" b="1" dirty="0" err="1"/>
                <a:t>머신러닝의</a:t>
              </a:r>
              <a:r>
                <a:rPr lang="ko-KR" altLang="en-US" b="1" dirty="0"/>
                <a:t> 기본 개요와 실습을 통해 실무 활용을 위한 기본 틀을 배움</a:t>
              </a:r>
              <a:endParaRPr lang="en-US" altLang="zh-CN" dirty="0"/>
            </a:p>
          </p:txBody>
        </p:sp>
      </p:grpSp>
      <p:grpSp>
        <p:nvGrpSpPr>
          <p:cNvPr id="72" name="îŝḷíde">
            <a:extLst>
              <a:ext uri="{FF2B5EF4-FFF2-40B4-BE49-F238E27FC236}">
                <a16:creationId xmlns:a16="http://schemas.microsoft.com/office/drawing/2014/main" id="{A49C0405-1000-4670-9093-230706DD522D}"/>
              </a:ext>
            </a:extLst>
          </p:cNvPr>
          <p:cNvGrpSpPr/>
          <p:nvPr/>
        </p:nvGrpSpPr>
        <p:grpSpPr>
          <a:xfrm>
            <a:off x="1607551" y="4047657"/>
            <a:ext cx="6619858" cy="1014161"/>
            <a:chOff x="634526" y="3867690"/>
            <a:chExt cx="1786811" cy="1014161"/>
          </a:xfrm>
        </p:grpSpPr>
        <p:sp>
          <p:nvSpPr>
            <p:cNvPr id="73" name="ïšlîḓé">
              <a:extLst>
                <a:ext uri="{FF2B5EF4-FFF2-40B4-BE49-F238E27FC236}">
                  <a16:creationId xmlns:a16="http://schemas.microsoft.com/office/drawing/2014/main" id="{77BF6A08-0D0D-4F78-991F-68A20A1919D0}"/>
                </a:ext>
              </a:extLst>
            </p:cNvPr>
            <p:cNvSpPr/>
            <p:nvPr/>
          </p:nvSpPr>
          <p:spPr bwMode="auto">
            <a:xfrm>
              <a:off x="634526" y="4255288"/>
              <a:ext cx="1786811" cy="62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200" dirty="0"/>
            </a:p>
          </p:txBody>
        </p:sp>
        <p:sp>
          <p:nvSpPr>
            <p:cNvPr id="74" name="îŝḷiďê">
              <a:extLst>
                <a:ext uri="{FF2B5EF4-FFF2-40B4-BE49-F238E27FC236}">
                  <a16:creationId xmlns:a16="http://schemas.microsoft.com/office/drawing/2014/main" id="{242F2A09-DF1F-4E29-BAFE-EFD06465FCB0}"/>
                </a:ext>
              </a:extLst>
            </p:cNvPr>
            <p:cNvSpPr txBox="1"/>
            <p:nvPr/>
          </p:nvSpPr>
          <p:spPr bwMode="auto">
            <a:xfrm>
              <a:off x="634526" y="3867690"/>
              <a:ext cx="178681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000" b="1" dirty="0"/>
                <a:t>방식</a:t>
              </a:r>
              <a:r>
                <a:rPr lang="en-US" altLang="ko-KR" sz="2000" b="1" dirty="0"/>
                <a:t>:</a:t>
              </a:r>
              <a:r>
                <a:rPr lang="ko-KR" altLang="en-US" sz="2000" b="1" dirty="0"/>
                <a:t> 이론</a:t>
              </a:r>
              <a:r>
                <a:rPr lang="en-US" altLang="ko-KR" sz="2000" b="1" dirty="0"/>
                <a:t>(50)/</a:t>
              </a:r>
              <a:r>
                <a:rPr lang="ko-KR" altLang="en-US" sz="2000" b="1" dirty="0"/>
                <a:t>실습</a:t>
              </a:r>
              <a:r>
                <a:rPr lang="en-US" altLang="ko-KR" sz="2000" b="1" dirty="0"/>
                <a:t>(50)</a:t>
              </a:r>
              <a:endParaRPr lang="en-US" altLang="zh-CN" sz="200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C20109-C859-894D-A5CA-7AA3D6E2DC3E}"/>
              </a:ext>
            </a:extLst>
          </p:cNvPr>
          <p:cNvSpPr/>
          <p:nvPr/>
        </p:nvSpPr>
        <p:spPr>
          <a:xfrm>
            <a:off x="1526007" y="4646902"/>
            <a:ext cx="77717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68300">
              <a:buSzPts val="2200"/>
              <a:buChar char="●"/>
            </a:pPr>
            <a:r>
              <a:rPr lang="ko-KR" altLang="en-US" sz="1400" dirty="0"/>
              <a:t>학습자료</a:t>
            </a:r>
          </a:p>
          <a:p>
            <a:pPr marL="914400" lvl="1" indent="-342900">
              <a:buSzPts val="1800"/>
              <a:buChar char="○"/>
            </a:pPr>
            <a:r>
              <a:rPr lang="ko-KR" altLang="en-US" sz="1400" dirty="0"/>
              <a:t>교재</a:t>
            </a:r>
            <a:r>
              <a:rPr lang="en-US" altLang="ko-KR" sz="1400" dirty="0"/>
              <a:t>: </a:t>
            </a:r>
            <a:r>
              <a:rPr lang="ko-KR" altLang="en-US" sz="1400" dirty="0"/>
              <a:t>혼자서 공부하는 </a:t>
            </a:r>
            <a:r>
              <a:rPr lang="ko-KR" altLang="en-US" sz="1400" dirty="0" err="1"/>
              <a:t>머신러닝</a:t>
            </a:r>
            <a:r>
              <a:rPr lang="en-US" altLang="ko-KR" sz="1400" dirty="0"/>
              <a:t>+</a:t>
            </a:r>
            <a:r>
              <a:rPr lang="ko-KR" altLang="en-US" sz="1400" dirty="0"/>
              <a:t>딥러닝</a:t>
            </a:r>
          </a:p>
          <a:p>
            <a:pPr marL="914400" lvl="1" indent="-342900">
              <a:buSzPts val="1800"/>
              <a:buChar char="○"/>
            </a:pPr>
            <a:r>
              <a:rPr lang="ko-KR" altLang="en-US" sz="1400" dirty="0"/>
              <a:t>슬라이드</a:t>
            </a:r>
            <a:r>
              <a:rPr lang="en-US" altLang="ko-KR" sz="1400" dirty="0"/>
              <a:t>: https://</a:t>
            </a:r>
            <a:r>
              <a:rPr lang="en-US" altLang="ko-KR" sz="1400" dirty="0" err="1"/>
              <a:t>github.com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jujbob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MachineLearning_DeepLearning</a:t>
            </a:r>
            <a:br>
              <a:rPr lang="en-US" altLang="ko-KR" sz="1400" dirty="0"/>
            </a:br>
            <a:r>
              <a:rPr lang="ko-KR" altLang="en-US" sz="1400" dirty="0"/>
              <a:t>그 외</a:t>
            </a:r>
            <a:r>
              <a:rPr lang="en-US" altLang="ko-KR" sz="1400" dirty="0"/>
              <a:t>: </a:t>
            </a:r>
            <a:r>
              <a:rPr lang="ko-KR" altLang="en-US" sz="1400" dirty="0"/>
              <a:t>종강파티</a:t>
            </a:r>
            <a:r>
              <a:rPr lang="en-US" altLang="ko-KR" sz="1400" dirty="0"/>
              <a:t>(?)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소셜라이징</a:t>
            </a:r>
            <a:r>
              <a:rPr lang="ko-KR" altLang="en-US" sz="1400" dirty="0"/>
              <a:t> 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32E12-304B-9455-C713-2197BD184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93" y="4027169"/>
            <a:ext cx="1603056" cy="2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3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02. </a:t>
            </a:r>
            <a:r>
              <a:rPr lang="ko-KR" alt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강의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B3A7C-DF36-DB66-BB03-96C362FE4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20736"/>
              </p:ext>
            </p:extLst>
          </p:nvPr>
        </p:nvGraphicFramePr>
        <p:xfrm>
          <a:off x="3906078" y="122466"/>
          <a:ext cx="7645843" cy="6658422"/>
        </p:xfrm>
        <a:graphic>
          <a:graphicData uri="http://schemas.openxmlformats.org/drawingml/2006/table">
            <a:tbl>
              <a:tblPr/>
              <a:tblGrid>
                <a:gridCol w="394352">
                  <a:extLst>
                    <a:ext uri="{9D8B030D-6E8A-4147-A177-3AD203B41FA5}">
                      <a16:colId xmlns:a16="http://schemas.microsoft.com/office/drawing/2014/main" val="493124720"/>
                    </a:ext>
                  </a:extLst>
                </a:gridCol>
                <a:gridCol w="2120460">
                  <a:extLst>
                    <a:ext uri="{9D8B030D-6E8A-4147-A177-3AD203B41FA5}">
                      <a16:colId xmlns:a16="http://schemas.microsoft.com/office/drawing/2014/main" val="1918099746"/>
                    </a:ext>
                  </a:extLst>
                </a:gridCol>
                <a:gridCol w="2120460">
                  <a:extLst>
                    <a:ext uri="{9D8B030D-6E8A-4147-A177-3AD203B41FA5}">
                      <a16:colId xmlns:a16="http://schemas.microsoft.com/office/drawing/2014/main" val="2443264497"/>
                    </a:ext>
                  </a:extLst>
                </a:gridCol>
                <a:gridCol w="2120460">
                  <a:extLst>
                    <a:ext uri="{9D8B030D-6E8A-4147-A177-3AD203B41FA5}">
                      <a16:colId xmlns:a16="http://schemas.microsoft.com/office/drawing/2014/main" val="1510425804"/>
                    </a:ext>
                  </a:extLst>
                </a:gridCol>
                <a:gridCol w="890111">
                  <a:extLst>
                    <a:ext uri="{9D8B030D-6E8A-4147-A177-3AD203B41FA5}">
                      <a16:colId xmlns:a16="http://schemas.microsoft.com/office/drawing/2014/main" val="2302342978"/>
                    </a:ext>
                  </a:extLst>
                </a:gridCol>
              </a:tblGrid>
              <a:tr h="1777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일정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교과목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시간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700"/>
                    </a:p>
                  </a:txBody>
                  <a:tcPr marL="20377" marR="20377" marT="10188" marB="101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sz="700"/>
                    </a:p>
                  </a:txBody>
                  <a:tcPr marL="20377" marR="20377" marT="10188" marB="10188"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418761"/>
                  </a:ext>
                </a:extLst>
              </a:tr>
              <a:tr h="90997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effectLst/>
                          <a:latin typeface="Helvetica" pitchFamily="2" charset="0"/>
                        </a:rPr>
                        <a:t>09:30~10:00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출석 및 오리엔테이션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KIRD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52025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10:00~11:00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머신러닝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딥러닝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인공지능 소개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84572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11:00~12:00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머신러닝 프로젝트 과정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사이킷런 소개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07792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12:00~13:00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점심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effectLst/>
                          <a:latin typeface="Helvetica" pitchFamily="2" charset="0"/>
                        </a:rPr>
                        <a:t>-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19831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13:00~14:30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머신러닝 실습 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–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붓꽃 데이터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669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14:30~15:00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휴식 및 개별 질의응답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effectLst/>
                          <a:latin typeface="Helvetica" pitchFamily="2" charset="0"/>
                        </a:rPr>
                        <a:t>-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21881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15:00~16:00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머신러닝 분류모델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이론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03442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16:00~17:00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97744"/>
                  </a:ext>
                </a:extLst>
              </a:tr>
              <a:tr h="26455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머신러닝 분류모델</a:t>
                      </a:r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이론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실습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6</a:t>
                      </a:r>
                      <a:r>
                        <a:rPr lang="en-US" sz="700">
                          <a:effectLst/>
                          <a:latin typeface="Helvetica" pitchFamily="2" charset="0"/>
                        </a:rPr>
                        <a:t>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17:00~17:30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출석 및 마무리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KIRD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9128"/>
                  </a:ext>
                </a:extLst>
              </a:tr>
              <a:tr h="438112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차시 과제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과제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1. 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700"/>
                    </a:p>
                  </a:txBody>
                  <a:tcPr marL="20377" marR="20377" marT="10188" marB="101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192986"/>
                  </a:ext>
                </a:extLst>
              </a:tr>
              <a:tr h="177776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10:00~10:10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차시 과제 리뷰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solidFill>
                          <a:srgbClr val="0000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954083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10:10~11:00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머신러닝 회귀모델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91252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11:00~12:00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12728"/>
                  </a:ext>
                </a:extLst>
              </a:tr>
              <a:tr h="26455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머신러닝 회귀모델이론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12:00~13:00</a:t>
                      </a:r>
                      <a:endParaRPr lang="ko-KR" altLang="en-US" sz="700">
                        <a:solidFill>
                          <a:srgbClr val="0000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점심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effectLst/>
                          <a:latin typeface="Helvetica" pitchFamily="2" charset="0"/>
                        </a:rPr>
                        <a:t>-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43218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13:00~14:30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다항회귀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다중회귀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408538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14:30~15:00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휴식 및 개별 질의응답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-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39170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15:00~17:00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규제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로지스틱 회귀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25678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17:00~17:30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출석 및 마무리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KIRD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72042"/>
                  </a:ext>
                </a:extLst>
              </a:tr>
              <a:tr h="438112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차시 과제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과제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2.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공공데이터 활용하여 선형회귀 구현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700"/>
                    </a:p>
                  </a:txBody>
                  <a:tcPr marL="20377" marR="20377" marT="10188" marB="101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370207"/>
                  </a:ext>
                </a:extLst>
              </a:tr>
              <a:tr h="177776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10:00~10:10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차시 과제 리뷰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solidFill>
                          <a:srgbClr val="0000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770738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10:10~11:00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비지도학습 개요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60231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11:00~12:00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비지도학습 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– </a:t>
                      </a:r>
                      <a:r>
                        <a:rPr 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k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평균 알고리즘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1559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12:00~13:00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점심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effectLst/>
                          <a:latin typeface="Helvetica" pitchFamily="2" charset="0"/>
                        </a:rPr>
                        <a:t>-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10644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13:00~14:30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비지도학습 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– </a:t>
                      </a:r>
                      <a:r>
                        <a:rPr 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k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평균 알고리즘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2836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14:30~15:00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휴식 및 개별 질의응답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-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00759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15:00~16:00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비지도학습 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-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주성분 분석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24068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16:00~17:00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비지도학습 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-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주성분 분석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14830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17:00~17:30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출석 및 마무리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KIRD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93395"/>
                  </a:ext>
                </a:extLst>
              </a:tr>
              <a:tr h="438112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차시 과제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과제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3.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신경망을 학습하여 </a:t>
                      </a:r>
                      <a:r>
                        <a:rPr 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XOR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문제 해결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700"/>
                    </a:p>
                  </a:txBody>
                  <a:tcPr marL="20377" marR="20377" marT="10188" marB="101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671188"/>
                  </a:ext>
                </a:extLst>
              </a:tr>
              <a:tr h="177776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endParaRPr lang="ko-KR" altLang="en-US" sz="70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10:00~10:10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차시 과제 리뷰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ore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</a:br>
                      <a:endParaRPr lang="ko-Kore-KR" altLang="en-US" sz="700">
                        <a:solidFill>
                          <a:srgbClr val="0000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399199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10:30~12:00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Review –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딥러닝을 위한 경사하강법 심화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50566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12:00~13:00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신경망 소개 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: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딥러닝에서 지도학습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88381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12:00~13:00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점심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effectLst/>
                          <a:latin typeface="Helvetica" pitchFamily="2" charset="0"/>
                        </a:rPr>
                        <a:t>-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76795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13:00~14:30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합성곱 신경망 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(</a:t>
                      </a:r>
                      <a:r>
                        <a:rPr 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CNN)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이론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02752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14:30~15:00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휴식 및 개별 질의응답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-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78741"/>
                  </a:ext>
                </a:extLst>
              </a:tr>
              <a:tr h="17777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15:00~17:00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신경망 학습 방법 </a:t>
                      </a:r>
                      <a:r>
                        <a:rPr lang="en-US" altLang="ko-KR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– </a:t>
                      </a:r>
                      <a:r>
                        <a:rPr 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MNIST </a:t>
                      </a:r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rgbClr val="0000FF"/>
                          </a:solidFill>
                          <a:effectLst/>
                          <a:latin typeface="Helvetica" pitchFamily="2" charset="0"/>
                        </a:rPr>
                        <a:t>실습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2174"/>
                  </a:ext>
                </a:extLst>
              </a:tr>
              <a:tr h="9099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  <a:r>
                        <a:rPr lang="ko-KR" altLang="en-US" sz="700" b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주차</a:t>
                      </a:r>
                      <a:r>
                        <a:rPr lang="en-US" altLang="ko-KR" sz="700">
                          <a:effectLst/>
                          <a:latin typeface="Helvetica" pitchFamily="2" charset="0"/>
                        </a:rPr>
                        <a:t>17:00~17:30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  <a:latin typeface="Helvetica" pitchFamily="2" charset="0"/>
                        </a:rPr>
                        <a:t>출석 및 마무리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KIRD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23673"/>
                  </a:ext>
                </a:extLst>
              </a:tr>
              <a:tr h="11570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Helvetica" pitchFamily="2" charset="0"/>
                        </a:rPr>
                        <a:t>6H</a:t>
                      </a:r>
                    </a:p>
                  </a:txBody>
                  <a:tcPr marL="2972" marR="0" marT="0" marB="2972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sz="700"/>
                    </a:p>
                  </a:txBody>
                  <a:tcPr marL="20377" marR="20377" marT="10188" marB="101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sz="700"/>
                    </a:p>
                  </a:txBody>
                  <a:tcPr marL="20377" marR="20377" marT="10188" marB="10188"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sz="700"/>
                    </a:p>
                  </a:txBody>
                  <a:tcPr marL="20377" marR="20377" marT="10188" marB="10188"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sz="700" dirty="0"/>
                    </a:p>
                  </a:txBody>
                  <a:tcPr marL="20377" marR="20377" marT="10188" marB="10188"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987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2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651" y="181317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당부의 말씀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E28BC0-14F2-E24C-B12A-9F43C6DC7FA4}"/>
              </a:ext>
            </a:extLst>
          </p:cNvPr>
          <p:cNvGrpSpPr/>
          <p:nvPr/>
        </p:nvGrpSpPr>
        <p:grpSpPr>
          <a:xfrm>
            <a:off x="668180" y="931429"/>
            <a:ext cx="325733" cy="326566"/>
            <a:chOff x="668180" y="965521"/>
            <a:chExt cx="725864" cy="725864"/>
          </a:xfrm>
        </p:grpSpPr>
        <p:sp>
          <p:nvSpPr>
            <p:cNvPr id="45" name="椭圆 9">
              <a:extLst>
                <a:ext uri="{FF2B5EF4-FFF2-40B4-BE49-F238E27FC236}">
                  <a16:creationId xmlns:a16="http://schemas.microsoft.com/office/drawing/2014/main" id="{38FF8FB3-6F24-2A42-95FE-A67DFF710CC6}"/>
                </a:ext>
              </a:extLst>
            </p:cNvPr>
            <p:cNvSpPr/>
            <p:nvPr/>
          </p:nvSpPr>
          <p:spPr>
            <a:xfrm>
              <a:off x="668180" y="965521"/>
              <a:ext cx="725864" cy="725864"/>
            </a:xfrm>
            <a:prstGeom prst="ellipse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16" descr="图片包含 剪贴画&#10;&#10;已生成高可信度的说明">
              <a:extLst>
                <a:ext uri="{FF2B5EF4-FFF2-40B4-BE49-F238E27FC236}">
                  <a16:creationId xmlns:a16="http://schemas.microsoft.com/office/drawing/2014/main" id="{A97E24EF-1048-D046-B1E5-207E58D97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278" y="1129619"/>
              <a:ext cx="397668" cy="397668"/>
            </a:xfrm>
            <a:prstGeom prst="rect">
              <a:avLst/>
            </a:prstGeom>
          </p:spPr>
        </p:pic>
      </p:grpSp>
      <p:grpSp>
        <p:nvGrpSpPr>
          <p:cNvPr id="22" name="îŝḷíde">
            <a:extLst>
              <a:ext uri="{FF2B5EF4-FFF2-40B4-BE49-F238E27FC236}">
                <a16:creationId xmlns:a16="http://schemas.microsoft.com/office/drawing/2014/main" id="{7C0B883B-2FC5-6847-9ACE-E67504FF963D}"/>
              </a:ext>
            </a:extLst>
          </p:cNvPr>
          <p:cNvGrpSpPr/>
          <p:nvPr/>
        </p:nvGrpSpPr>
        <p:grpSpPr>
          <a:xfrm>
            <a:off x="867999" y="768402"/>
            <a:ext cx="10178744" cy="715192"/>
            <a:chOff x="634526" y="3413156"/>
            <a:chExt cx="1819999" cy="1468695"/>
          </a:xfrm>
        </p:grpSpPr>
        <p:sp>
          <p:nvSpPr>
            <p:cNvPr id="23" name="ïšlîḓé">
              <a:extLst>
                <a:ext uri="{FF2B5EF4-FFF2-40B4-BE49-F238E27FC236}">
                  <a16:creationId xmlns:a16="http://schemas.microsoft.com/office/drawing/2014/main" id="{BA6AEC61-3DC0-9646-A438-2268EBA000F4}"/>
                </a:ext>
              </a:extLst>
            </p:cNvPr>
            <p:cNvSpPr/>
            <p:nvPr/>
          </p:nvSpPr>
          <p:spPr bwMode="auto">
            <a:xfrm>
              <a:off x="634526" y="4255288"/>
              <a:ext cx="1786811" cy="62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200" dirty="0"/>
            </a:p>
          </p:txBody>
        </p:sp>
        <p:sp>
          <p:nvSpPr>
            <p:cNvPr id="24" name="îŝḷiďê">
              <a:extLst>
                <a:ext uri="{FF2B5EF4-FFF2-40B4-BE49-F238E27FC236}">
                  <a16:creationId xmlns:a16="http://schemas.microsoft.com/office/drawing/2014/main" id="{9AC66781-51B2-2D4D-B5BA-0F94B9F52858}"/>
                </a:ext>
              </a:extLst>
            </p:cNvPr>
            <p:cNvSpPr txBox="1"/>
            <p:nvPr/>
          </p:nvSpPr>
          <p:spPr bwMode="auto">
            <a:xfrm>
              <a:off x="667714" y="3413156"/>
              <a:ext cx="1786811" cy="121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2800" b="1" dirty="0"/>
                <a:t>강의 에티켓 및 규칙</a:t>
              </a:r>
              <a:endParaRPr lang="en-US" altLang="zh-CN" sz="2800" b="1" dirty="0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3969C6A1-B797-7D4A-98C7-2B791C5A5B39}"/>
              </a:ext>
            </a:extLst>
          </p:cNvPr>
          <p:cNvSpPr txBox="1"/>
          <p:nvPr/>
        </p:nvSpPr>
        <p:spPr>
          <a:xfrm>
            <a:off x="1152936" y="1209003"/>
            <a:ext cx="10644811" cy="94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Autofit/>
          </a:bodyPr>
          <a:lstStyle/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구글 </a:t>
            </a:r>
            <a:r>
              <a:rPr lang="ko-KR" altLang="en-US" sz="2000" kern="0" dirty="0" err="1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클래스룸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혹은 카카오톡 </a:t>
            </a:r>
            <a:r>
              <a:rPr lang="ko-KR" altLang="en-US" sz="2000" kern="0" dirty="0" err="1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단톡방에서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모든 질의</a:t>
            </a: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, 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과제 등이 진행될 예정입니다</a:t>
            </a: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.</a:t>
            </a:r>
          </a:p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본 강의는 </a:t>
            </a:r>
            <a:r>
              <a:rPr lang="ko-KR" altLang="en-US" sz="2000" kern="0" dirty="0" err="1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머신러닝을</a:t>
            </a:r>
            <a:r>
              <a:rPr lang="ko-KR" altLang="en-US" sz="2000" kern="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처음 하시는 분들을 위한 강의입니다</a:t>
            </a:r>
            <a:r>
              <a:rPr lang="en-US" altLang="ko-KR" sz="2000" kern="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.</a:t>
            </a:r>
          </a:p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 err="1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머신러닝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경험이 있으신 분들은 복습한다고 생각해주세요</a:t>
            </a: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!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</a:t>
            </a:r>
            <a:b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</a:b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-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원하시면 고난이도</a:t>
            </a: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(?)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연습문제를 따로 드릴 예정이니 강의가 좀 쉽다 생각되시는 분은 알려주세요</a:t>
            </a:r>
            <a:endParaRPr lang="en-US" altLang="ko-KR" sz="2000" kern="0" dirty="0">
              <a:latin typeface="Apple SD Gothic Neo" charset="-127"/>
              <a:ea typeface="Apple SD Gothic Neo" charset="-127"/>
              <a:cs typeface="Apple SD Gothic Neo" charset="-127"/>
              <a:sym typeface="Apple SD 산돌고딕 Neo 세미볼드체"/>
            </a:endParaRPr>
          </a:p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초보 분들께는 아쉽지만 </a:t>
            </a: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4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일 공부해서 </a:t>
            </a:r>
            <a:r>
              <a:rPr lang="ko-KR" altLang="en-US" sz="2000" kern="0" dirty="0" err="1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머신러닝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고수가 될 수 없습니다</a:t>
            </a:r>
            <a:b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</a:b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-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하지만</a:t>
            </a: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,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</a:t>
            </a:r>
            <a:r>
              <a:rPr lang="ko-KR" altLang="en-US" sz="2000" kern="0" dirty="0" err="1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머신러닝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활용을 위한 방법을 스스로 찾아가며 할 수 있는 능력을 기를 수 있습니다</a:t>
            </a:r>
            <a:endParaRPr lang="en-US" altLang="ko-KR" sz="2000" kern="0" dirty="0">
              <a:latin typeface="Apple SD Gothic Neo" charset="-127"/>
              <a:ea typeface="Apple SD Gothic Neo" charset="-127"/>
              <a:cs typeface="Apple SD Gothic Neo" charset="-127"/>
              <a:sym typeface="Apple SD 산돌고딕 Neo 세미볼드체"/>
            </a:endParaRPr>
          </a:p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b="1" kern="0" dirty="0">
              <a:latin typeface="Apple SD Gothic Neo" charset="-127"/>
              <a:ea typeface="Apple SD Gothic Neo" charset="-127"/>
              <a:cs typeface="Apple SD Gothic Neo" charset="-127"/>
              <a:sym typeface="Apple SD 산돌고딕 Neo 세미볼드체"/>
            </a:endParaRPr>
          </a:p>
        </p:txBody>
      </p:sp>
    </p:spTree>
    <p:extLst>
      <p:ext uri="{BB962C8B-B14F-4D97-AF65-F5344CB8AC3E}">
        <p14:creationId xmlns:p14="http://schemas.microsoft.com/office/powerpoint/2010/main" val="52154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TensorFlow를 사용해야 하는 이유">
            <a:extLst>
              <a:ext uri="{FF2B5EF4-FFF2-40B4-BE49-F238E27FC236}">
                <a16:creationId xmlns:a16="http://schemas.microsoft.com/office/drawing/2014/main" id="{E7E5DE8A-1376-8F4F-BA9A-F584D73A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838" y="5291646"/>
            <a:ext cx="572143" cy="3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9651" y="181317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로드맵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E28BC0-14F2-E24C-B12A-9F43C6DC7FA4}"/>
              </a:ext>
            </a:extLst>
          </p:cNvPr>
          <p:cNvGrpSpPr/>
          <p:nvPr/>
        </p:nvGrpSpPr>
        <p:grpSpPr>
          <a:xfrm>
            <a:off x="668180" y="931429"/>
            <a:ext cx="325733" cy="326566"/>
            <a:chOff x="668180" y="965521"/>
            <a:chExt cx="725864" cy="725864"/>
          </a:xfrm>
        </p:grpSpPr>
        <p:sp>
          <p:nvSpPr>
            <p:cNvPr id="45" name="椭圆 9">
              <a:extLst>
                <a:ext uri="{FF2B5EF4-FFF2-40B4-BE49-F238E27FC236}">
                  <a16:creationId xmlns:a16="http://schemas.microsoft.com/office/drawing/2014/main" id="{38FF8FB3-6F24-2A42-95FE-A67DFF710CC6}"/>
                </a:ext>
              </a:extLst>
            </p:cNvPr>
            <p:cNvSpPr/>
            <p:nvPr/>
          </p:nvSpPr>
          <p:spPr>
            <a:xfrm>
              <a:off x="668180" y="965521"/>
              <a:ext cx="725864" cy="725864"/>
            </a:xfrm>
            <a:prstGeom prst="ellipse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16" descr="图片包含 剪贴画&#10;&#10;已生成高可信度的说明">
              <a:extLst>
                <a:ext uri="{FF2B5EF4-FFF2-40B4-BE49-F238E27FC236}">
                  <a16:creationId xmlns:a16="http://schemas.microsoft.com/office/drawing/2014/main" id="{A97E24EF-1048-D046-B1E5-207E58D97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278" y="1129619"/>
              <a:ext cx="397668" cy="397668"/>
            </a:xfrm>
            <a:prstGeom prst="rect">
              <a:avLst/>
            </a:prstGeom>
          </p:spPr>
        </p:pic>
      </p:grpSp>
      <p:grpSp>
        <p:nvGrpSpPr>
          <p:cNvPr id="22" name="îŝḷíde">
            <a:extLst>
              <a:ext uri="{FF2B5EF4-FFF2-40B4-BE49-F238E27FC236}">
                <a16:creationId xmlns:a16="http://schemas.microsoft.com/office/drawing/2014/main" id="{7C0B883B-2FC5-6847-9ACE-E67504FF963D}"/>
              </a:ext>
            </a:extLst>
          </p:cNvPr>
          <p:cNvGrpSpPr/>
          <p:nvPr/>
        </p:nvGrpSpPr>
        <p:grpSpPr>
          <a:xfrm>
            <a:off x="867999" y="768402"/>
            <a:ext cx="10178744" cy="715192"/>
            <a:chOff x="634526" y="3413156"/>
            <a:chExt cx="1819999" cy="1468695"/>
          </a:xfrm>
        </p:grpSpPr>
        <p:sp>
          <p:nvSpPr>
            <p:cNvPr id="23" name="ïšlîḓé">
              <a:extLst>
                <a:ext uri="{FF2B5EF4-FFF2-40B4-BE49-F238E27FC236}">
                  <a16:creationId xmlns:a16="http://schemas.microsoft.com/office/drawing/2014/main" id="{BA6AEC61-3DC0-9646-A438-2268EBA000F4}"/>
                </a:ext>
              </a:extLst>
            </p:cNvPr>
            <p:cNvSpPr/>
            <p:nvPr/>
          </p:nvSpPr>
          <p:spPr bwMode="auto">
            <a:xfrm>
              <a:off x="634526" y="4255288"/>
              <a:ext cx="1786811" cy="62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200" dirty="0"/>
            </a:p>
          </p:txBody>
        </p:sp>
        <p:sp>
          <p:nvSpPr>
            <p:cNvPr id="24" name="îŝḷiďê">
              <a:extLst>
                <a:ext uri="{FF2B5EF4-FFF2-40B4-BE49-F238E27FC236}">
                  <a16:creationId xmlns:a16="http://schemas.microsoft.com/office/drawing/2014/main" id="{9AC66781-51B2-2D4D-B5BA-0F94B9F52858}"/>
                </a:ext>
              </a:extLst>
            </p:cNvPr>
            <p:cNvSpPr txBox="1"/>
            <p:nvPr/>
          </p:nvSpPr>
          <p:spPr bwMode="auto">
            <a:xfrm>
              <a:off x="667714" y="3413156"/>
              <a:ext cx="1786811" cy="121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2800" b="1" dirty="0"/>
                <a:t>강의 별 수강 교과목 및 차이점</a:t>
              </a:r>
              <a:endParaRPr lang="en-US" altLang="zh-CN" sz="2800" b="1" dirty="0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3969C6A1-B797-7D4A-98C7-2B791C5A5B39}"/>
              </a:ext>
            </a:extLst>
          </p:cNvPr>
          <p:cNvSpPr txBox="1"/>
          <p:nvPr/>
        </p:nvSpPr>
        <p:spPr>
          <a:xfrm>
            <a:off x="1152936" y="1209003"/>
            <a:ext cx="10644811" cy="94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Autofit/>
          </a:bodyPr>
          <a:lstStyle/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엄청나게 많은 인공지능 강의가 생겼지만 커리큘럼은 확정된 것이 없다</a:t>
            </a: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.</a:t>
            </a:r>
            <a:r>
              <a:rPr lang="ko-KR" altLang="en-US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 하지만 다음과 같은 순서를 제안</a:t>
            </a:r>
            <a:r>
              <a:rPr lang="en-US" altLang="ko-KR" sz="2000" kern="0" dirty="0">
                <a:latin typeface="Apple SD Gothic Neo" charset="-127"/>
                <a:ea typeface="Apple SD Gothic Neo" charset="-127"/>
                <a:cs typeface="Apple SD Gothic Neo" charset="-127"/>
                <a:sym typeface="Apple SD 산돌고딕 Neo 세미볼드체"/>
              </a:rPr>
              <a:t>!</a:t>
            </a:r>
            <a:endParaRPr lang="en-US" altLang="ko-KR" kern="0" dirty="0">
              <a:latin typeface="Apple SD Gothic Neo" charset="-127"/>
              <a:ea typeface="Apple SD Gothic Neo" charset="-127"/>
              <a:cs typeface="Apple SD Gothic Neo" charset="-127"/>
              <a:sym typeface="Apple SD 산돌고딕 Neo 세미볼드체"/>
            </a:endParaRPr>
          </a:p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57565A"/>
              </a:solidFill>
              <a:latin typeface="Apple SD Gothic Neo" charset="-127"/>
              <a:ea typeface="Apple SD Gothic Neo" charset="-127"/>
              <a:sym typeface="Apple SD 산돌고딕 Neo 세미볼드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C42B2-83E5-7D45-A414-E66DB0F34BA5}"/>
              </a:ext>
            </a:extLst>
          </p:cNvPr>
          <p:cNvSpPr/>
          <p:nvPr/>
        </p:nvSpPr>
        <p:spPr>
          <a:xfrm>
            <a:off x="1508336" y="1968368"/>
            <a:ext cx="9352796" cy="2688114"/>
          </a:xfrm>
          <a:prstGeom prst="rect">
            <a:avLst/>
          </a:prstGeom>
          <a:solidFill>
            <a:schemeClr val="bg1"/>
          </a:solidFill>
          <a:ln w="3175" cap="rnd">
            <a:solidFill>
              <a:srgbClr val="1C7DE1"/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20F08-19A2-3847-B435-C24E850CA8EC}"/>
              </a:ext>
            </a:extLst>
          </p:cNvPr>
          <p:cNvSpPr/>
          <p:nvPr/>
        </p:nvSpPr>
        <p:spPr>
          <a:xfrm>
            <a:off x="1508336" y="1972037"/>
            <a:ext cx="9352796" cy="387142"/>
          </a:xfrm>
          <a:prstGeom prst="rect">
            <a:avLst/>
          </a:prstGeom>
          <a:solidFill>
            <a:srgbClr val="1C7DE1"/>
          </a:solidFill>
          <a:ln w="3175" cap="rnd">
            <a:solidFill>
              <a:schemeClr val="bg1">
                <a:lumMod val="65000"/>
              </a:schemeClr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kern="0" spc="-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인공지능 공부 순서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E4E121-9AA9-A647-A243-8C02703BD6C5}"/>
              </a:ext>
            </a:extLst>
          </p:cNvPr>
          <p:cNvSpPr/>
          <p:nvPr/>
        </p:nvSpPr>
        <p:spPr>
          <a:xfrm rot="5400000">
            <a:off x="1282348" y="3329532"/>
            <a:ext cx="1738988" cy="627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kern="0" spc="-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11B662-544C-BB4A-AA50-6BFE6ED45E6E}"/>
              </a:ext>
            </a:extLst>
          </p:cNvPr>
          <p:cNvSpPr/>
          <p:nvPr/>
        </p:nvSpPr>
        <p:spPr>
          <a:xfrm rot="5400000">
            <a:off x="2835875" y="3329532"/>
            <a:ext cx="1738988" cy="627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kern="0" spc="-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181F-A9B8-0947-9E35-B2A173EF6065}"/>
              </a:ext>
            </a:extLst>
          </p:cNvPr>
          <p:cNvSpPr/>
          <p:nvPr/>
        </p:nvSpPr>
        <p:spPr>
          <a:xfrm rot="5400000">
            <a:off x="4433002" y="3329533"/>
            <a:ext cx="1738988" cy="627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kern="0" spc="-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CE023-3120-4A42-A23F-26EBDF009789}"/>
              </a:ext>
            </a:extLst>
          </p:cNvPr>
          <p:cNvSpPr/>
          <p:nvPr/>
        </p:nvSpPr>
        <p:spPr>
          <a:xfrm rot="5400000">
            <a:off x="6207727" y="3329533"/>
            <a:ext cx="1738987" cy="627225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kern="0" spc="-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74628-5B4D-F448-8EA4-ED44BECDFBD7}"/>
              </a:ext>
            </a:extLst>
          </p:cNvPr>
          <p:cNvSpPr txBox="1"/>
          <p:nvPr/>
        </p:nvSpPr>
        <p:spPr>
          <a:xfrm>
            <a:off x="1982226" y="2963099"/>
            <a:ext cx="29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파이썬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D9E08-C7AE-8E4D-B7CD-8D79B836B359}"/>
              </a:ext>
            </a:extLst>
          </p:cNvPr>
          <p:cNvSpPr txBox="1"/>
          <p:nvPr/>
        </p:nvSpPr>
        <p:spPr>
          <a:xfrm>
            <a:off x="3541967" y="2967217"/>
            <a:ext cx="299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기계학습기초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AF626-C1B7-1A41-A270-9F0DD6334DA6}"/>
              </a:ext>
            </a:extLst>
          </p:cNvPr>
          <p:cNvSpPr txBox="1"/>
          <p:nvPr/>
        </p:nvSpPr>
        <p:spPr>
          <a:xfrm>
            <a:off x="5124387" y="2973926"/>
            <a:ext cx="299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빅데이터분석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857A8-940B-2549-9B38-03F430A036BE}"/>
              </a:ext>
            </a:extLst>
          </p:cNvPr>
          <p:cNvSpPr txBox="1"/>
          <p:nvPr/>
        </p:nvSpPr>
        <p:spPr>
          <a:xfrm>
            <a:off x="6904779" y="2951219"/>
            <a:ext cx="299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인공지능</a:t>
            </a:r>
            <a:endParaRPr lang="en-US" altLang="ko-KR" sz="1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C51C40-85FA-4749-A0A0-DA7B1E23A363}"/>
              </a:ext>
            </a:extLst>
          </p:cNvPr>
          <p:cNvSpPr/>
          <p:nvPr/>
        </p:nvSpPr>
        <p:spPr>
          <a:xfrm rot="5400000">
            <a:off x="7799234" y="3329533"/>
            <a:ext cx="1738988" cy="627225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kern="0" spc="-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6EC571-B0E7-D043-A30E-1F60A12BDEE4}"/>
              </a:ext>
            </a:extLst>
          </p:cNvPr>
          <p:cNvSpPr txBox="1"/>
          <p:nvPr/>
        </p:nvSpPr>
        <p:spPr>
          <a:xfrm>
            <a:off x="8496286" y="2981198"/>
            <a:ext cx="29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endParaRPr lang="en-US" altLang="ko-KR" sz="1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EC6A74-2CFD-3E45-99FD-E9EC2A48612F}"/>
              </a:ext>
            </a:extLst>
          </p:cNvPr>
          <p:cNvSpPr/>
          <p:nvPr/>
        </p:nvSpPr>
        <p:spPr>
          <a:xfrm rot="5400000">
            <a:off x="9460317" y="3329532"/>
            <a:ext cx="1738988" cy="627225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kern="0" spc="-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0ACDF-0A69-744B-9B2A-EC4DE7E75744}"/>
              </a:ext>
            </a:extLst>
          </p:cNvPr>
          <p:cNvSpPr txBox="1"/>
          <p:nvPr/>
        </p:nvSpPr>
        <p:spPr>
          <a:xfrm>
            <a:off x="10135148" y="2924170"/>
            <a:ext cx="420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</a:t>
            </a:r>
            <a:endParaRPr lang="en-US" altLang="ko-KR" sz="11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OR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</a:t>
            </a:r>
            <a:endParaRPr lang="en-US" altLang="ko-KR" sz="11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</a:t>
            </a:r>
            <a:endParaRPr lang="en-US" altLang="ko-KR" sz="11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처리</a:t>
            </a:r>
            <a:endParaRPr lang="en-US" altLang="ko-KR" sz="11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8" name="Picture 4" descr="PYTHON] 파이썬_실습">
            <a:extLst>
              <a:ext uri="{FF2B5EF4-FFF2-40B4-BE49-F238E27FC236}">
                <a16:creationId xmlns:a16="http://schemas.microsoft.com/office/drawing/2014/main" id="{EF8A3706-28A7-344E-B0D1-BC42CDA0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07" y="4710458"/>
            <a:ext cx="995869" cy="6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klearn 설치방법">
            <a:extLst>
              <a:ext uri="{FF2B5EF4-FFF2-40B4-BE49-F238E27FC236}">
                <a16:creationId xmlns:a16="http://schemas.microsoft.com/office/drawing/2014/main" id="{331A9728-3847-B142-B244-6D89634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38" y="4810187"/>
            <a:ext cx="757462" cy="4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ras Tutorial | Deep Learning with Python - Javatpoint">
            <a:extLst>
              <a:ext uri="{FF2B5EF4-FFF2-40B4-BE49-F238E27FC236}">
                <a16:creationId xmlns:a16="http://schemas.microsoft.com/office/drawing/2014/main" id="{21F37DA9-7167-4944-8EA3-C0726E56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84" y="4860054"/>
            <a:ext cx="353149" cy="3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orch란?">
            <a:extLst>
              <a:ext uri="{FF2B5EF4-FFF2-40B4-BE49-F238E27FC236}">
                <a16:creationId xmlns:a16="http://schemas.microsoft.com/office/drawing/2014/main" id="{2D868597-7821-C541-8295-F2808CD9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418" y="4664208"/>
            <a:ext cx="1248445" cy="6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인공지능] Numpy (넘파이)">
            <a:extLst>
              <a:ext uri="{FF2B5EF4-FFF2-40B4-BE49-F238E27FC236}">
                <a16:creationId xmlns:a16="http://schemas.microsoft.com/office/drawing/2014/main" id="{6C1D2F82-F1A7-D147-A694-1589776FB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71" y="4769361"/>
            <a:ext cx="485470" cy="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데이터 분석 3대장] 판다스(Pandas)">
            <a:extLst>
              <a:ext uri="{FF2B5EF4-FFF2-40B4-BE49-F238E27FC236}">
                <a16:creationId xmlns:a16="http://schemas.microsoft.com/office/drawing/2014/main" id="{EAE88BB6-25D7-0F4F-947C-63F22872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80" y="4915133"/>
            <a:ext cx="514677" cy="3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tplotlib Pyplot - Machine Learning Plus">
            <a:extLst>
              <a:ext uri="{FF2B5EF4-FFF2-40B4-BE49-F238E27FC236}">
                <a16:creationId xmlns:a16="http://schemas.microsoft.com/office/drawing/2014/main" id="{CAD73E50-4995-8E49-94AD-35583F4D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23" y="4814750"/>
            <a:ext cx="876709" cy="4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YTHON] 파이썬_실습">
            <a:extLst>
              <a:ext uri="{FF2B5EF4-FFF2-40B4-BE49-F238E27FC236}">
                <a16:creationId xmlns:a16="http://schemas.microsoft.com/office/drawing/2014/main" id="{9F568922-D7B2-2F4D-8843-C28EF6BE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793" y="4742672"/>
            <a:ext cx="995869" cy="6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Pytorch란?">
            <a:extLst>
              <a:ext uri="{FF2B5EF4-FFF2-40B4-BE49-F238E27FC236}">
                <a16:creationId xmlns:a16="http://schemas.microsoft.com/office/drawing/2014/main" id="{1B4FE243-C0B0-6E42-9575-6B0121BDF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413" y="4800323"/>
            <a:ext cx="840796" cy="4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TensorFlow를 사용해야 하는 이유">
            <a:extLst>
              <a:ext uri="{FF2B5EF4-FFF2-40B4-BE49-F238E27FC236}">
                <a16:creationId xmlns:a16="http://schemas.microsoft.com/office/drawing/2014/main" id="{2C8BAD2F-D8B0-0540-A62F-BE37DE90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456" y="5279337"/>
            <a:ext cx="876709" cy="4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텍스트 상자 20">
            <a:extLst>
              <a:ext uri="{FF2B5EF4-FFF2-40B4-BE49-F238E27FC236}">
                <a16:creationId xmlns:a16="http://schemas.microsoft.com/office/drawing/2014/main" id="{287CF6B1-D5D0-594B-8ED7-8F6D3CD6E7E4}"/>
              </a:ext>
            </a:extLst>
          </p:cNvPr>
          <p:cNvSpPr txBox="1"/>
          <p:nvPr/>
        </p:nvSpPr>
        <p:spPr>
          <a:xfrm>
            <a:off x="1943873" y="2415713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1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39" name="텍스트 상자 20">
            <a:extLst>
              <a:ext uri="{FF2B5EF4-FFF2-40B4-BE49-F238E27FC236}">
                <a16:creationId xmlns:a16="http://schemas.microsoft.com/office/drawing/2014/main" id="{A450DE9A-1CE4-694B-96C0-A08A8A365E00}"/>
              </a:ext>
            </a:extLst>
          </p:cNvPr>
          <p:cNvSpPr txBox="1"/>
          <p:nvPr/>
        </p:nvSpPr>
        <p:spPr>
          <a:xfrm>
            <a:off x="3470920" y="2441442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2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40" name="텍스트 상자 20">
            <a:extLst>
              <a:ext uri="{FF2B5EF4-FFF2-40B4-BE49-F238E27FC236}">
                <a16:creationId xmlns:a16="http://schemas.microsoft.com/office/drawing/2014/main" id="{775A84CA-14BC-BF41-A5A6-4E40610626EA}"/>
              </a:ext>
            </a:extLst>
          </p:cNvPr>
          <p:cNvSpPr txBox="1"/>
          <p:nvPr/>
        </p:nvSpPr>
        <p:spPr>
          <a:xfrm>
            <a:off x="5073658" y="2455761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3-1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41" name="텍스트 상자 20">
            <a:extLst>
              <a:ext uri="{FF2B5EF4-FFF2-40B4-BE49-F238E27FC236}">
                <a16:creationId xmlns:a16="http://schemas.microsoft.com/office/drawing/2014/main" id="{58EC5ADE-8F0F-854D-B6E2-38D5E82EAF6C}"/>
              </a:ext>
            </a:extLst>
          </p:cNvPr>
          <p:cNvSpPr txBox="1"/>
          <p:nvPr/>
        </p:nvSpPr>
        <p:spPr>
          <a:xfrm>
            <a:off x="6835067" y="2464391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3-2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42" name="텍스트 상자 20">
            <a:extLst>
              <a:ext uri="{FF2B5EF4-FFF2-40B4-BE49-F238E27FC236}">
                <a16:creationId xmlns:a16="http://schemas.microsoft.com/office/drawing/2014/main" id="{01E5A1EB-9157-554C-9BC1-58B8234E4CC4}"/>
              </a:ext>
            </a:extLst>
          </p:cNvPr>
          <p:cNvSpPr txBox="1"/>
          <p:nvPr/>
        </p:nvSpPr>
        <p:spPr>
          <a:xfrm>
            <a:off x="8433812" y="2474536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4-1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43" name="텍스트 상자 20">
            <a:extLst>
              <a:ext uri="{FF2B5EF4-FFF2-40B4-BE49-F238E27FC236}">
                <a16:creationId xmlns:a16="http://schemas.microsoft.com/office/drawing/2014/main" id="{90E71BA9-C241-FC4A-8458-85C39B7A2B52}"/>
              </a:ext>
            </a:extLst>
          </p:cNvPr>
          <p:cNvSpPr txBox="1"/>
          <p:nvPr/>
        </p:nvSpPr>
        <p:spPr>
          <a:xfrm>
            <a:off x="10075643" y="2464391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4-2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44" name="텍스트 상자 20">
            <a:extLst>
              <a:ext uri="{FF2B5EF4-FFF2-40B4-BE49-F238E27FC236}">
                <a16:creationId xmlns:a16="http://schemas.microsoft.com/office/drawing/2014/main" id="{643F8243-E6F8-3D41-BFCD-35111C9AE1E4}"/>
              </a:ext>
            </a:extLst>
          </p:cNvPr>
          <p:cNvSpPr txBox="1"/>
          <p:nvPr/>
        </p:nvSpPr>
        <p:spPr>
          <a:xfrm>
            <a:off x="7576379" y="5736078"/>
            <a:ext cx="1850420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 fontScale="55000" lnSpcReduction="20000"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두 과정의 기본 이론은 유사하지만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,</a:t>
            </a: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</a:t>
            </a:r>
            <a:endParaRPr lang="en-US" altLang="ko-KR" sz="1600" kern="0" dirty="0">
              <a:solidFill>
                <a:srgbClr val="57565A"/>
              </a:solidFill>
              <a:latin typeface="Apple SD 산돌고딕 Neo 세미볼드체"/>
              <a:sym typeface="Apple SD 산돌고딕 Neo 세미볼드체"/>
            </a:endParaRPr>
          </a:p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이론 범위 및 구현 방식의 난이도가 다름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DD4E48EB-5269-094B-A11C-D17FBE96CB5D}"/>
              </a:ext>
            </a:extLst>
          </p:cNvPr>
          <p:cNvSpPr/>
          <p:nvPr/>
        </p:nvSpPr>
        <p:spPr>
          <a:xfrm rot="5400000">
            <a:off x="7808571" y="4841569"/>
            <a:ext cx="182936" cy="1548401"/>
          </a:xfrm>
          <a:prstGeom prst="rightBrace">
            <a:avLst>
              <a:gd name="adj1" fmla="val 8333"/>
              <a:gd name="adj2" fmla="val 20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8" name="텍스트 상자 20">
            <a:extLst>
              <a:ext uri="{FF2B5EF4-FFF2-40B4-BE49-F238E27FC236}">
                <a16:creationId xmlns:a16="http://schemas.microsoft.com/office/drawing/2014/main" id="{1FCDB67E-8AF0-4B4B-9E55-CC86955CB8F7}"/>
              </a:ext>
            </a:extLst>
          </p:cNvPr>
          <p:cNvSpPr txBox="1"/>
          <p:nvPr/>
        </p:nvSpPr>
        <p:spPr>
          <a:xfrm>
            <a:off x="8846717" y="4780257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 fontScale="55000" lnSpcReduction="20000"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python</a:t>
            </a: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기반 </a:t>
            </a:r>
            <a:endParaRPr lang="en-US" altLang="ko-KR" sz="1600" kern="0" dirty="0">
              <a:solidFill>
                <a:srgbClr val="57565A"/>
              </a:solidFill>
              <a:latin typeface="Apple SD 산돌고딕 Neo 세미볼드체"/>
              <a:sym typeface="Apple SD 산돌고딕 Neo 세미볼드체"/>
            </a:endParaRPr>
          </a:p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구현 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(</a:t>
            </a: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매운맛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)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49" name="텍스트 상자 20">
            <a:extLst>
              <a:ext uri="{FF2B5EF4-FFF2-40B4-BE49-F238E27FC236}">
                <a16:creationId xmlns:a16="http://schemas.microsoft.com/office/drawing/2014/main" id="{7FC2DAA7-8861-5B4F-8BC3-098A2ACFFD1B}"/>
              </a:ext>
            </a:extLst>
          </p:cNvPr>
          <p:cNvSpPr txBox="1"/>
          <p:nvPr/>
        </p:nvSpPr>
        <p:spPr>
          <a:xfrm>
            <a:off x="7217699" y="4758112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 fontScale="55000" lnSpcReduction="20000"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pytorch</a:t>
            </a: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기반 </a:t>
            </a:r>
            <a:endParaRPr lang="en-US" altLang="ko-KR" sz="1600" kern="0" dirty="0">
              <a:solidFill>
                <a:srgbClr val="57565A"/>
              </a:solidFill>
              <a:latin typeface="Apple SD 산돌고딕 Neo 세미볼드체"/>
              <a:sym typeface="Apple SD 산돌고딕 Neo 세미볼드체"/>
            </a:endParaRPr>
          </a:p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구현 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(</a:t>
            </a: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중간맛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)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50" name="오른쪽 중괄호[R] 49">
            <a:extLst>
              <a:ext uri="{FF2B5EF4-FFF2-40B4-BE49-F238E27FC236}">
                <a16:creationId xmlns:a16="http://schemas.microsoft.com/office/drawing/2014/main" id="{42562555-FCB3-C741-93FC-8BF9D5874BEB}"/>
              </a:ext>
            </a:extLst>
          </p:cNvPr>
          <p:cNvSpPr/>
          <p:nvPr/>
        </p:nvSpPr>
        <p:spPr>
          <a:xfrm rot="5400000">
            <a:off x="5401615" y="4015011"/>
            <a:ext cx="182936" cy="3670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1" name="텍스트 상자 20">
            <a:extLst>
              <a:ext uri="{FF2B5EF4-FFF2-40B4-BE49-F238E27FC236}">
                <a16:creationId xmlns:a16="http://schemas.microsoft.com/office/drawing/2014/main" id="{00284607-B955-4644-AD02-BA23975A0886}"/>
              </a:ext>
            </a:extLst>
          </p:cNvPr>
          <p:cNvSpPr txBox="1"/>
          <p:nvPr/>
        </p:nvSpPr>
        <p:spPr>
          <a:xfrm>
            <a:off x="4364633" y="5993751"/>
            <a:ext cx="1850420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 fontScale="55000" lnSpcReduction="20000"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기계학습기초 과목은 이론보다 흥미위주의 실습</a:t>
            </a:r>
            <a:endParaRPr lang="en-US" altLang="ko-KR" sz="1600" kern="0" dirty="0">
              <a:solidFill>
                <a:srgbClr val="57565A"/>
              </a:solidFill>
              <a:latin typeface="Apple SD 산돌고딕 Neo 세미볼드체"/>
              <a:sym typeface="Apple SD 산돌고딕 Neo 세미볼드체"/>
            </a:endParaRPr>
          </a:p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과목으로 인공지능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/</a:t>
            </a: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딥러닝 보다 이론의 깊이가 낮음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  <p:sp>
        <p:nvSpPr>
          <p:cNvPr id="52" name="텍스트 상자 20">
            <a:extLst>
              <a:ext uri="{FF2B5EF4-FFF2-40B4-BE49-F238E27FC236}">
                <a16:creationId xmlns:a16="http://schemas.microsoft.com/office/drawing/2014/main" id="{10D7832D-087D-2E4F-A03D-5CB99DDC4031}"/>
              </a:ext>
            </a:extLst>
          </p:cNvPr>
          <p:cNvSpPr txBox="1"/>
          <p:nvPr/>
        </p:nvSpPr>
        <p:spPr>
          <a:xfrm>
            <a:off x="3458974" y="5242949"/>
            <a:ext cx="682341" cy="42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 fontScale="55000" lnSpcReduction="20000"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sklearn</a:t>
            </a: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 기반 </a:t>
            </a:r>
            <a:endParaRPr lang="en-US" altLang="ko-KR" sz="1600" kern="0" dirty="0">
              <a:solidFill>
                <a:srgbClr val="57565A"/>
              </a:solidFill>
              <a:latin typeface="Apple SD 산돌고딕 Neo 세미볼드체"/>
              <a:sym typeface="Apple SD 산돌고딕 Neo 세미볼드체"/>
            </a:endParaRPr>
          </a:p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구현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(</a:t>
            </a:r>
            <a:r>
              <a:rPr lang="ko-KR" altLang="en-US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순한맛</a:t>
            </a:r>
            <a:r>
              <a:rPr lang="en-US" altLang="ko-KR" sz="1600" kern="0" dirty="0">
                <a:solidFill>
                  <a:srgbClr val="57565A"/>
                </a:solidFill>
                <a:latin typeface="Apple SD 산돌고딕 Neo 세미볼드체"/>
                <a:sym typeface="Apple SD 산돌고딕 Neo 세미볼드체"/>
              </a:rPr>
              <a:t>)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Apple SD 산돌고딕 Neo 세미볼드체"/>
              <a:sym typeface="Apple SD 산돌고딕 Neo 세미볼드체"/>
            </a:endParaRPr>
          </a:p>
        </p:txBody>
      </p:sp>
    </p:spTree>
    <p:extLst>
      <p:ext uri="{BB962C8B-B14F-4D97-AF65-F5344CB8AC3E}">
        <p14:creationId xmlns:p14="http://schemas.microsoft.com/office/powerpoint/2010/main" val="3218758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585</Words>
  <Application>Microsoft Macintosh PowerPoint</Application>
  <PresentationFormat>와이드스크린</PresentationFormat>
  <Paragraphs>181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-윤고딕330</vt:lpstr>
      <vt:lpstr>나눔스퀘어 Bold</vt:lpstr>
      <vt:lpstr>Apple SD 산돌고딕 Neo 세미볼드체</vt:lpstr>
      <vt:lpstr>Apple SD Gothic Neo</vt:lpstr>
      <vt:lpstr>맑은 고딕</vt:lpstr>
      <vt:lpstr>微软雅黑</vt:lpstr>
      <vt:lpstr>Arial</vt:lpstr>
      <vt:lpstr>Calibri</vt:lpstr>
      <vt:lpstr>Helvetica</vt:lpstr>
      <vt:lpstr>Segoe UI Symbol</vt:lpstr>
      <vt:lpstr>Wingdings</vt:lpstr>
      <vt:lpstr>2_Office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이병주</dc:creator>
  <cp:lastModifiedBy>임경태</cp:lastModifiedBy>
  <cp:revision>294</cp:revision>
  <dcterms:created xsi:type="dcterms:W3CDTF">2021-04-06T13:15:36Z</dcterms:created>
  <dcterms:modified xsi:type="dcterms:W3CDTF">2022-06-27T06:53:32Z</dcterms:modified>
</cp:coreProperties>
</file>