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70000" y="12160429"/>
            <a:ext cx="21844000" cy="694057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662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5250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838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6426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70000" y="6984999"/>
            <a:ext cx="21844000" cy="2512354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70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numCol="1" spcCol="38100" anchor="b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1270000" y="11155085"/>
            <a:ext cx="21844000" cy="8326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0710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6298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1886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7474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270000" y="5141969"/>
            <a:ext cx="21844000" cy="3430192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1536191" algn="ctr" defTabSz="1365504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2" sz="4704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70000" y="12166600"/>
            <a:ext cx="21844000" cy="694056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662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5250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838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6426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7"/>
            <a:ext cx="9652000" cy="3200204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buClrTx/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22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0"/>
            <a:ext cx="19507201" cy="367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1"/>
            <a:ext cx="416053" cy="4671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upplier Data Processing &amp; Analysis"/>
          <p:cNvSpPr txBox="1"/>
          <p:nvPr>
            <p:ph type="title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spc="-400">
                <a:gradFill flip="none" rotWithShape="1">
                  <a:gsLst>
                    <a:gs pos="0">
                      <a:srgbClr val="002CA9"/>
                    </a:gs>
                    <a:gs pos="100000">
                      <a:srgbClr val="0D0011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Supplier Data Processing</a:t>
            </a:r>
          </a:p>
        </p:txBody>
      </p:sp>
      <p:sp>
        <p:nvSpPr>
          <p:cNvPr id="152" name="Brais Sotelo"/>
          <p:cNvSpPr txBox="1"/>
          <p:nvPr>
            <p:ph type="body" sz="quarter" idx="1"/>
          </p:nvPr>
        </p:nvSpPr>
        <p:spPr>
          <a:xfrm>
            <a:off x="1270000" y="12160429"/>
            <a:ext cx="21844000" cy="694057"/>
          </a:xfrm>
          <a:prstGeom prst="rect">
            <a:avLst/>
          </a:prstGeom>
        </p:spPr>
        <p:txBody>
          <a:bodyPr/>
          <a:lstStyle/>
          <a:p>
            <a:pPr/>
            <a:r>
              <a:t>Brais Sotelo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ata processing…"/>
          <p:cNvSpPr txBox="1"/>
          <p:nvPr>
            <p:ph type="body" idx="1"/>
          </p:nvPr>
        </p:nvSpPr>
        <p:spPr>
          <a:xfrm>
            <a:off x="1019352" y="4284232"/>
            <a:ext cx="21844002" cy="8432801"/>
          </a:xfrm>
          <a:prstGeom prst="rect">
            <a:avLst/>
          </a:prstGeom>
        </p:spPr>
        <p:txBody>
          <a:bodyPr spcCol="1092200"/>
          <a:lstStyle/>
          <a:p>
            <a:pPr lvl="1"/>
            <a:r>
              <a:t>Data processing</a:t>
            </a:r>
          </a:p>
          <a:p>
            <a:pPr lvl="3"/>
            <a:r>
              <a:t>Processing</a:t>
            </a:r>
          </a:p>
          <a:p>
            <a:pPr lvl="3"/>
            <a:r>
              <a:t>Normalisation</a:t>
            </a:r>
          </a:p>
          <a:p>
            <a:pPr lvl="3"/>
            <a:r>
              <a:t>Integration</a:t>
            </a:r>
          </a:p>
          <a:p>
            <a:pPr lvl="1"/>
            <a:r>
              <a:t>Further considerations</a:t>
            </a:r>
          </a:p>
        </p:txBody>
      </p:sp>
      <p:sp>
        <p:nvSpPr>
          <p:cNvPr id="155" name="Process overview"/>
          <p:cNvSpPr txBox="1"/>
          <p:nvPr>
            <p:ph type="title" idx="4294967295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Process overview</a:t>
            </a:r>
          </a:p>
        </p:txBody>
      </p:sp>
      <p:pic>
        <p:nvPicPr>
          <p:cNvPr id="156" name="scott-graham-5fNmWej4tAA-unsplash.jpg" descr="scott-graham-5fNmWej4tAA-unsplas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77121" y="3530793"/>
            <a:ext cx="9970784" cy="6654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09006347-deab-4546-bb9c-3a60f818bfd4.png" descr="09006347-deab-4546-bb9c-3a60f818bfd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1813" y="8957222"/>
            <a:ext cx="9140374" cy="361140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Processing"/>
          <p:cNvSpPr txBox="1"/>
          <p:nvPr>
            <p:ph type="title" idx="4294967295"/>
          </p:nvPr>
        </p:nvSpPr>
        <p:spPr>
          <a:xfrm>
            <a:off x="7365999" y="668808"/>
            <a:ext cx="9652002" cy="15240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Processing</a:t>
            </a:r>
          </a:p>
        </p:txBody>
      </p:sp>
      <p:sp>
        <p:nvSpPr>
          <p:cNvPr id="160" name="We noticed that the data was structured in an extended way: several rows for the same product indicating different categories and values.…"/>
          <p:cNvSpPr txBox="1"/>
          <p:nvPr>
            <p:ph type="body" sz="half" idx="4294967295"/>
          </p:nvPr>
        </p:nvSpPr>
        <p:spPr>
          <a:xfrm>
            <a:off x="2120334" y="3573356"/>
            <a:ext cx="20143332" cy="5066720"/>
          </a:xfrm>
          <a:prstGeom prst="rect">
            <a:avLst/>
          </a:prstGeom>
        </p:spPr>
        <p:txBody>
          <a:bodyPr lIns="0" tIns="0" rIns="0" bIns="0" spcCol="1007166"/>
          <a:lstStyle/>
          <a:p>
            <a:pPr/>
            <a:r>
              <a:t>We noticed that the data was structured in an extended way: several rows for the same product indicating different categories and values.</a:t>
            </a:r>
          </a:p>
          <a:p>
            <a:pPr/>
            <a:r>
              <a:t>We pivot the columns so that we have a single line for each product. This is necessary for future processing and to make it easier to see the different characteristics.</a:t>
            </a:r>
          </a:p>
        </p:txBody>
      </p:sp>
      <p:sp>
        <p:nvSpPr>
          <p:cNvPr id="161" name="PROBLEM"/>
          <p:cNvSpPr txBox="1"/>
          <p:nvPr/>
        </p:nvSpPr>
        <p:spPr>
          <a:xfrm>
            <a:off x="5228558" y="2666345"/>
            <a:ext cx="1627937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62" name="SOLUTION"/>
          <p:cNvSpPr txBox="1"/>
          <p:nvPr/>
        </p:nvSpPr>
        <p:spPr>
          <a:xfrm>
            <a:off x="15811909" y="2763957"/>
            <a:ext cx="1743762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Normalisation"/>
          <p:cNvSpPr txBox="1"/>
          <p:nvPr>
            <p:ph type="title" idx="4294967295"/>
          </p:nvPr>
        </p:nvSpPr>
        <p:spPr>
          <a:xfrm>
            <a:off x="7366000" y="1359567"/>
            <a:ext cx="9652000" cy="15240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Normalisation</a:t>
            </a:r>
          </a:p>
        </p:txBody>
      </p:sp>
      <p:sp>
        <p:nvSpPr>
          <p:cNvPr id="165" name="Format variable into our standards.…"/>
          <p:cNvSpPr txBox="1"/>
          <p:nvPr>
            <p:ph type="body" sz="half" idx="4294967295"/>
          </p:nvPr>
        </p:nvSpPr>
        <p:spPr>
          <a:xfrm>
            <a:off x="1269999" y="4133515"/>
            <a:ext cx="11023519" cy="8432802"/>
          </a:xfrm>
          <a:prstGeom prst="rect">
            <a:avLst/>
          </a:prstGeom>
        </p:spPr>
        <p:txBody>
          <a:bodyPr numCol="1" spcCol="38100"/>
          <a:lstStyle/>
          <a:p>
            <a:pPr>
              <a:lnSpc>
                <a:spcPct val="160000"/>
              </a:lnSpc>
              <a:defRPr sz="4000"/>
            </a:pPr>
            <a:r>
              <a:t>Format variable into our standards.</a:t>
            </a:r>
          </a:p>
          <a:p>
            <a:pPr>
              <a:lnSpc>
                <a:spcPct val="160000"/>
              </a:lnSpc>
              <a:defRPr sz="4000"/>
            </a:pPr>
            <a:r>
              <a:t>Extract meaningful variables from the fields they gave us. </a:t>
            </a:r>
          </a:p>
          <a:p>
            <a:pPr>
              <a:lnSpc>
                <a:spcPct val="160000"/>
              </a:lnSpc>
              <a:defRPr sz="4000"/>
            </a:pPr>
            <a:r>
              <a:t>Group certain characteristics to match our categories.</a:t>
            </a:r>
          </a:p>
        </p:txBody>
      </p:sp>
      <p:sp>
        <p:nvSpPr>
          <p:cNvPr id="166" name="MERCEDES-BENZ"/>
          <p:cNvSpPr txBox="1"/>
          <p:nvPr/>
        </p:nvSpPr>
        <p:spPr>
          <a:xfrm>
            <a:off x="13272357" y="4335312"/>
            <a:ext cx="2876726" cy="500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MERCEDES-BENZ</a:t>
            </a:r>
          </a:p>
        </p:txBody>
      </p:sp>
      <p:sp>
        <p:nvSpPr>
          <p:cNvPr id="167" name="Mercedes-Benz"/>
          <p:cNvSpPr txBox="1"/>
          <p:nvPr/>
        </p:nvSpPr>
        <p:spPr>
          <a:xfrm>
            <a:off x="18867042" y="4335312"/>
            <a:ext cx="2587059" cy="500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Mercedes-Benz</a:t>
            </a:r>
          </a:p>
        </p:txBody>
      </p:sp>
      <p:sp>
        <p:nvSpPr>
          <p:cNvPr id="168" name="Line"/>
          <p:cNvSpPr/>
          <p:nvPr/>
        </p:nvSpPr>
        <p:spPr>
          <a:xfrm>
            <a:off x="16592038" y="4585368"/>
            <a:ext cx="180531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ConsumptionTotalText…"/>
          <p:cNvSpPr txBox="1"/>
          <p:nvPr/>
        </p:nvSpPr>
        <p:spPr>
          <a:xfrm>
            <a:off x="12994510" y="6093093"/>
            <a:ext cx="3106392" cy="818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ConsumptionTotalText</a:t>
            </a:r>
          </a:p>
          <a:p>
            <a:pPr algn="l" defTabSz="457200">
              <a:defRPr sz="2500">
                <a:latin typeface="Calibri"/>
                <a:ea typeface="Calibri"/>
                <a:cs typeface="Calibri"/>
                <a:sym typeface="Calibri"/>
              </a:defRPr>
            </a:pPr>
            <a:r>
              <a:t>11.5 l/100km</a:t>
            </a:r>
          </a:p>
        </p:txBody>
      </p:sp>
      <p:sp>
        <p:nvSpPr>
          <p:cNvPr id="170" name="fuel_consumption_unit…"/>
          <p:cNvSpPr txBox="1"/>
          <p:nvPr/>
        </p:nvSpPr>
        <p:spPr>
          <a:xfrm>
            <a:off x="18803089" y="5972569"/>
            <a:ext cx="3193958" cy="818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fuel_consumption_unit</a:t>
            </a:r>
          </a:p>
          <a:p>
            <a:pPr algn="l" defTabSz="457200">
              <a:defRPr sz="2500">
                <a:latin typeface="Calibri"/>
                <a:ea typeface="Calibri"/>
                <a:cs typeface="Calibri"/>
                <a:sym typeface="Calibri"/>
              </a:defRPr>
            </a:pPr>
            <a:r>
              <a:t>l_km_consumption</a:t>
            </a:r>
          </a:p>
        </p:txBody>
      </p:sp>
      <p:sp>
        <p:nvSpPr>
          <p:cNvPr id="171" name="Line"/>
          <p:cNvSpPr/>
          <p:nvPr/>
        </p:nvSpPr>
        <p:spPr>
          <a:xfrm>
            <a:off x="16523385" y="6382032"/>
            <a:ext cx="1857220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EXAMPLES"/>
          <p:cNvSpPr txBox="1"/>
          <p:nvPr/>
        </p:nvSpPr>
        <p:spPr>
          <a:xfrm>
            <a:off x="16592942" y="3162821"/>
            <a:ext cx="1803502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EXAMPLES</a:t>
            </a:r>
          </a:p>
        </p:txBody>
      </p:sp>
      <p:sp>
        <p:nvSpPr>
          <p:cNvPr id="173" name="Wohnkabine…"/>
          <p:cNvSpPr txBox="1"/>
          <p:nvPr/>
        </p:nvSpPr>
        <p:spPr>
          <a:xfrm>
            <a:off x="13367625" y="8169691"/>
            <a:ext cx="1878179" cy="1673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raphik"/>
                <a:ea typeface="Graphik"/>
                <a:cs typeface="Graphik"/>
                <a:sym typeface="Graphik"/>
              </a:defRPr>
            </a:pPr>
            <a:r>
              <a:t>Wohnkabine</a:t>
            </a:r>
          </a:p>
          <a:p>
            <a:pPr algn="l">
              <a:defRPr>
                <a:latin typeface="Graphik"/>
                <a:ea typeface="Graphik"/>
                <a:cs typeface="Graphik"/>
                <a:sym typeface="Graphik"/>
              </a:defRPr>
            </a:pPr>
            <a:r>
              <a:t>Kleinwagen</a:t>
            </a:r>
          </a:p>
          <a:p>
            <a:pPr algn="l">
              <a:defRPr>
                <a:latin typeface="Graphik"/>
                <a:ea typeface="Graphik"/>
                <a:cs typeface="Graphik"/>
                <a:sym typeface="Graphik"/>
              </a:defRPr>
            </a:pPr>
            <a:r>
              <a:t>Minivan</a:t>
            </a:r>
          </a:p>
          <a:p>
            <a:pPr algn="l">
              <a:defRPr>
                <a:latin typeface="Graphik"/>
                <a:ea typeface="Graphik"/>
                <a:cs typeface="Graphik"/>
                <a:sym typeface="Graphik"/>
              </a:defRPr>
            </a:pPr>
            <a:r>
              <a:t>Pick-up</a:t>
            </a:r>
          </a:p>
        </p:txBody>
      </p:sp>
      <p:sp>
        <p:nvSpPr>
          <p:cNvPr id="174" name="Line"/>
          <p:cNvSpPr/>
          <p:nvPr/>
        </p:nvSpPr>
        <p:spPr>
          <a:xfrm flipV="1">
            <a:off x="16542351" y="9227363"/>
            <a:ext cx="1801450" cy="4653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>
            <a:off x="16538564" y="9006367"/>
            <a:ext cx="1805315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>
            <a:off x="16502133" y="8348071"/>
            <a:ext cx="1802369" cy="45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Other"/>
          <p:cNvSpPr txBox="1"/>
          <p:nvPr/>
        </p:nvSpPr>
        <p:spPr>
          <a:xfrm>
            <a:off x="19557711" y="8760241"/>
            <a:ext cx="939700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egration"/>
          <p:cNvSpPr txBox="1"/>
          <p:nvPr>
            <p:ph type="title" idx="4294967295"/>
          </p:nvPr>
        </p:nvSpPr>
        <p:spPr>
          <a:xfrm>
            <a:off x="6737684" y="851567"/>
            <a:ext cx="9652001" cy="15240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Integration</a:t>
            </a:r>
          </a:p>
        </p:txBody>
      </p:sp>
      <p:sp>
        <p:nvSpPr>
          <p:cNvPr id="180" name="Delete unnecessary data.…"/>
          <p:cNvSpPr txBox="1"/>
          <p:nvPr>
            <p:ph type="body" sz="half" idx="4294967295"/>
          </p:nvPr>
        </p:nvSpPr>
        <p:spPr>
          <a:xfrm>
            <a:off x="3168315" y="3892884"/>
            <a:ext cx="9652001" cy="8432801"/>
          </a:xfrm>
          <a:prstGeom prst="rect">
            <a:avLst/>
          </a:prstGeom>
        </p:spPr>
        <p:txBody>
          <a:bodyPr numCol="1" spcCol="38100"/>
          <a:lstStyle/>
          <a:p>
            <a:pPr>
              <a:lnSpc>
                <a:spcPct val="300000"/>
              </a:lnSpc>
              <a:defRPr sz="4000"/>
            </a:pPr>
            <a:r>
              <a:t>Delete unnecessary data.</a:t>
            </a:r>
          </a:p>
          <a:p>
            <a:pPr>
              <a:defRPr sz="4000"/>
            </a:pPr>
            <a:r>
              <a:t>Rename the remaining columns to match your company naming convention.</a:t>
            </a:r>
          </a:p>
        </p:txBody>
      </p:sp>
      <p:pic>
        <p:nvPicPr>
          <p:cNvPr id="181" name="2610648.png" descr="26106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47376" y="3319266"/>
            <a:ext cx="2308854" cy="2308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2316065.png" descr="231606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60408" y="6230873"/>
            <a:ext cx="2482789" cy="248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urther considerations"/>
          <p:cNvSpPr txBox="1"/>
          <p:nvPr>
            <p:ph type="title" idx="4294967295"/>
          </p:nvPr>
        </p:nvSpPr>
        <p:spPr>
          <a:xfrm>
            <a:off x="7366000" y="1279356"/>
            <a:ext cx="9652000" cy="1524003"/>
          </a:xfrm>
          <a:prstGeom prst="rect">
            <a:avLst/>
          </a:prstGeom>
        </p:spPr>
        <p:txBody>
          <a:bodyPr/>
          <a:lstStyle>
            <a:lvl1pPr defTabSz="709930">
              <a:defRPr spc="-300" sz="7200"/>
            </a:lvl1pPr>
          </a:lstStyle>
          <a:p>
            <a:pPr/>
            <a:r>
              <a:t>Further considerations</a:t>
            </a:r>
          </a:p>
        </p:txBody>
      </p:sp>
      <p:sp>
        <p:nvSpPr>
          <p:cNvPr id="185" name="Some fields like the carType or even the color are stored by groups.…"/>
          <p:cNvSpPr txBox="1"/>
          <p:nvPr>
            <p:ph type="body" sz="half" idx="4294967295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 numCol="1" spcCol="38100"/>
          <a:lstStyle/>
          <a:p>
            <a:pPr>
              <a:defRPr sz="3500"/>
            </a:pPr>
            <a:r>
              <a:t>Some fields like the </a:t>
            </a:r>
            <a:r>
              <a:rPr>
                <a:solidFill>
                  <a:srgbClr val="0433FF"/>
                </a:solidFill>
              </a:rPr>
              <a:t>carType</a:t>
            </a:r>
            <a:r>
              <a:t> or even the </a:t>
            </a:r>
            <a:r>
              <a:rPr>
                <a:solidFill>
                  <a:srgbClr val="0433FF"/>
                </a:solidFill>
              </a:rPr>
              <a:t>color</a:t>
            </a:r>
            <a:r>
              <a:t> are stored by groups. </a:t>
            </a:r>
          </a:p>
          <a:p>
            <a:pPr>
              <a:defRPr sz="3500"/>
            </a:pPr>
            <a:r>
              <a:t>To make a consistent association we should make a master dataset to map efficiently this fields to their associated groups.</a:t>
            </a:r>
          </a:p>
          <a:p>
            <a:pPr>
              <a:defRPr sz="3500"/>
            </a:pPr>
            <a:r>
              <a:t> Would be necessary to do the same for translating purposes, since is not best practice to depend on third party APIs like googles and is not a very large set of words to map.</a:t>
            </a:r>
          </a:p>
        </p:txBody>
      </p:sp>
      <p:pic>
        <p:nvPicPr>
          <p:cNvPr id="186" name="2471463.png" descr="247146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85884" y="4986266"/>
            <a:ext cx="4679256" cy="4679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urther considerations"/>
          <p:cNvSpPr txBox="1"/>
          <p:nvPr>
            <p:ph type="title" idx="4294967295"/>
          </p:nvPr>
        </p:nvSpPr>
        <p:spPr>
          <a:xfrm>
            <a:off x="7366000" y="878304"/>
            <a:ext cx="9652001" cy="1524003"/>
          </a:xfrm>
          <a:prstGeom prst="rect">
            <a:avLst/>
          </a:prstGeom>
        </p:spPr>
        <p:txBody>
          <a:bodyPr/>
          <a:lstStyle>
            <a:lvl1pPr defTabSz="709930">
              <a:defRPr spc="-300" sz="7200"/>
            </a:lvl1pPr>
          </a:lstStyle>
          <a:p>
            <a:pPr/>
            <a:r>
              <a:t>Further considerations</a:t>
            </a:r>
          </a:p>
        </p:txBody>
      </p:sp>
      <p:sp>
        <p:nvSpPr>
          <p:cNvPr id="189" name="Mileage unit: we can define it using the consumption field.…"/>
          <p:cNvSpPr txBox="1"/>
          <p:nvPr>
            <p:ph type="body" sz="half" idx="4294967295"/>
          </p:nvPr>
        </p:nvSpPr>
        <p:spPr>
          <a:xfrm>
            <a:off x="5277941" y="5550568"/>
            <a:ext cx="13828119" cy="8432802"/>
          </a:xfrm>
          <a:prstGeom prst="rect">
            <a:avLst/>
          </a:prstGeom>
        </p:spPr>
        <p:txBody>
          <a:bodyPr numCol="1" spcCol="38100"/>
          <a:lstStyle/>
          <a:p>
            <a:pPr>
              <a:defRPr sz="3500"/>
            </a:pPr>
            <a:r>
              <a:t>Mileage unit: we can define it using the consumption field.</a:t>
            </a:r>
          </a:p>
          <a:p>
            <a:pPr>
              <a:defRPr sz="3500"/>
            </a:pPr>
            <a:r>
              <a:t>Price on request, drive, zip: We do not have a way do define it, we should ask the supplier if he can give it to us.</a:t>
            </a:r>
          </a:p>
          <a:p>
            <a:pPr>
              <a:defRPr sz="3500"/>
            </a:pPr>
            <a:r>
              <a:t>Type: Define our data standard.</a:t>
            </a:r>
          </a:p>
          <a:p>
            <a:pPr>
              <a:defRPr sz="3500"/>
            </a:pPr>
            <a:r>
              <a:t>Country: They only gave us the “City” field. In this case all products are in Switzerland, so was easy to map but we have to consider getting a dataset to map cities to its countries.</a:t>
            </a:r>
          </a:p>
        </p:txBody>
      </p:sp>
      <p:sp>
        <p:nvSpPr>
          <p:cNvPr id="190" name="Some changes that need to be made"/>
          <p:cNvSpPr txBox="1"/>
          <p:nvPr/>
        </p:nvSpPr>
        <p:spPr>
          <a:xfrm>
            <a:off x="9240086" y="3730309"/>
            <a:ext cx="5476038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Some changes that need to be made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