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5441BF-841B-4629-BF01-043F2EE5D1C4}">
  <a:tblStyle styleId="{7A5441BF-841B-4629-BF01-043F2EE5D1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532be182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532be182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532be18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532be18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317dc8ab0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317dc8ab0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317dc8ab0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317dc8ab0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532be182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532be182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532be182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532be182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317dc8ab0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317dc8ab0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532be18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532be18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30350" y="1844850"/>
            <a:ext cx="2039100" cy="831300"/>
          </a:xfrm>
          <a:prstGeom prst="rect">
            <a:avLst/>
          </a:prstGeom>
          <a:noFill/>
          <a:ln cap="flat" cmpd="sng" w="9525">
            <a:solidFill>
              <a:srgbClr val="0058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NHMS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(Replace this text with the institution’s name)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801475" y="312000"/>
            <a:ext cx="1319100" cy="861900"/>
          </a:xfrm>
          <a:prstGeom prst="rect">
            <a:avLst/>
          </a:prstGeom>
          <a:noFill/>
          <a:ln cap="flat" cmpd="sng" w="9525">
            <a:solidFill>
              <a:srgbClr val="0058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MoA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(Replace this text with the institution’s name)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01475" y="3493375"/>
            <a:ext cx="1319100" cy="615600"/>
          </a:xfrm>
          <a:prstGeom prst="rect">
            <a:avLst/>
          </a:prstGeom>
          <a:noFill/>
          <a:ln cap="flat" cmpd="sng" w="9525">
            <a:solidFill>
              <a:srgbClr val="0058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Disaster risk management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79550" y="1898850"/>
            <a:ext cx="1904100" cy="723300"/>
          </a:xfrm>
          <a:prstGeom prst="rect">
            <a:avLst/>
          </a:prstGeom>
          <a:noFill/>
          <a:ln cap="flat" cmpd="sng" w="9525">
            <a:solidFill>
              <a:srgbClr val="0058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Telecom and media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(Replace this text with the companies’ name) </a:t>
            </a:r>
            <a:endParaRPr sz="150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>
            <a:stCxn id="54" idx="2"/>
            <a:endCxn id="56" idx="1"/>
          </p:cNvCxnSpPr>
          <p:nvPr/>
        </p:nvCxnSpPr>
        <p:spPr>
          <a:xfrm>
            <a:off x="1849900" y="2676150"/>
            <a:ext cx="1951500" cy="11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>
            <a:stCxn id="56" idx="3"/>
            <a:endCxn id="57" idx="2"/>
          </p:cNvCxnSpPr>
          <p:nvPr/>
        </p:nvCxnSpPr>
        <p:spPr>
          <a:xfrm flipH="1" rot="10800000">
            <a:off x="5120575" y="2622175"/>
            <a:ext cx="2111100" cy="117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p13"/>
          <p:cNvCxnSpPr>
            <a:stCxn id="54" idx="3"/>
            <a:endCxn id="57" idx="1"/>
          </p:cNvCxnSpPr>
          <p:nvPr/>
        </p:nvCxnSpPr>
        <p:spPr>
          <a:xfrm>
            <a:off x="2869450" y="2260500"/>
            <a:ext cx="34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 txBox="1"/>
          <p:nvPr/>
        </p:nvSpPr>
        <p:spPr>
          <a:xfrm>
            <a:off x="5474200" y="4068700"/>
            <a:ext cx="351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Other actors involved in the process: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E.g., R&amp;D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721075" y="4232275"/>
            <a:ext cx="1479900" cy="646500"/>
          </a:xfrm>
          <a:prstGeom prst="rect">
            <a:avLst/>
          </a:prstGeom>
          <a:noFill/>
          <a:ln cap="flat" cmpd="sng" w="9525">
            <a:solidFill>
              <a:srgbClr val="0058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Civil Protection Authority</a:t>
            </a:r>
            <a:endParaRPr sz="1500">
              <a:solidFill>
                <a:schemeClr val="dk2"/>
              </a:solidFill>
            </a:endParaRPr>
          </a:p>
        </p:txBody>
      </p:sp>
      <p:cxnSp>
        <p:nvCxnSpPr>
          <p:cNvPr id="63" name="Google Shape;63;p13"/>
          <p:cNvCxnSpPr>
            <a:stCxn id="55" idx="2"/>
            <a:endCxn id="56" idx="0"/>
          </p:cNvCxnSpPr>
          <p:nvPr/>
        </p:nvCxnSpPr>
        <p:spPr>
          <a:xfrm>
            <a:off x="4461025" y="1173900"/>
            <a:ext cx="0" cy="23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830350" y="489500"/>
            <a:ext cx="1577700" cy="1046700"/>
          </a:xfrm>
          <a:prstGeom prst="rect">
            <a:avLst/>
          </a:prstGeom>
          <a:noFill/>
          <a:ln cap="flat" cmpd="sng" w="9525">
            <a:solidFill>
              <a:srgbClr val="B2D2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Outputs:</a:t>
            </a:r>
            <a:r>
              <a:rPr lang="en" sz="800">
                <a:solidFill>
                  <a:schemeClr val="dk2"/>
                </a:solidFill>
              </a:rPr>
              <a:t> Datasets the institution uses (format of data), other products (type of products, frequency, lead time) 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Frequency: </a:t>
            </a:r>
            <a:r>
              <a:rPr lang="en" sz="800">
                <a:solidFill>
                  <a:schemeClr val="dk2"/>
                </a:solidFill>
              </a:rPr>
              <a:t>daily, weekly or monthly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Purpose: </a:t>
            </a:r>
            <a:endParaRPr b="1" sz="800">
              <a:solidFill>
                <a:schemeClr val="dk2"/>
              </a:solidFill>
            </a:endParaRPr>
          </a:p>
        </p:txBody>
      </p:sp>
      <p:cxnSp>
        <p:nvCxnSpPr>
          <p:cNvPr id="65" name="Google Shape;65;p13"/>
          <p:cNvCxnSpPr>
            <a:stCxn id="54" idx="0"/>
            <a:endCxn id="55" idx="1"/>
          </p:cNvCxnSpPr>
          <p:nvPr/>
        </p:nvCxnSpPr>
        <p:spPr>
          <a:xfrm flipH="1" rot="10800000">
            <a:off x="1849900" y="742950"/>
            <a:ext cx="1951500" cy="11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55" idx="3"/>
            <a:endCxn id="57" idx="0"/>
          </p:cNvCxnSpPr>
          <p:nvPr/>
        </p:nvCxnSpPr>
        <p:spPr>
          <a:xfrm>
            <a:off x="5120575" y="742950"/>
            <a:ext cx="2111100" cy="11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3"/>
          <p:cNvSpPr txBox="1"/>
          <p:nvPr/>
        </p:nvSpPr>
        <p:spPr>
          <a:xfrm>
            <a:off x="4500650" y="2286388"/>
            <a:ext cx="1577700" cy="923400"/>
          </a:xfrm>
          <a:prstGeom prst="rect">
            <a:avLst/>
          </a:prstGeom>
          <a:noFill/>
          <a:ln cap="flat" cmpd="sng" w="9525">
            <a:solidFill>
              <a:srgbClr val="B2D2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Outputs:</a:t>
            </a:r>
            <a:r>
              <a:rPr lang="en" sz="800">
                <a:solidFill>
                  <a:schemeClr val="dk2"/>
                </a:solidFill>
              </a:rPr>
              <a:t> Datasets (format of data), products (type of products, frequency, lead time)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Frequency: </a:t>
            </a:r>
            <a:r>
              <a:rPr lang="en" sz="800">
                <a:solidFill>
                  <a:schemeClr val="dk2"/>
                </a:solidFill>
              </a:rPr>
              <a:t>daily, weekly or monthly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Purpose: 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830350" y="3087100"/>
            <a:ext cx="1577700" cy="923400"/>
          </a:xfrm>
          <a:prstGeom prst="rect">
            <a:avLst/>
          </a:prstGeom>
          <a:noFill/>
          <a:ln cap="flat" cmpd="sng" w="9525">
            <a:solidFill>
              <a:srgbClr val="B2D2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Outputs:</a:t>
            </a:r>
            <a:r>
              <a:rPr lang="en" sz="800">
                <a:solidFill>
                  <a:schemeClr val="dk2"/>
                </a:solidFill>
              </a:rPr>
              <a:t> Datasets (format of data), products (type of products, frequency, lead time)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Frequency: </a:t>
            </a:r>
            <a:r>
              <a:rPr lang="en" sz="800">
                <a:solidFill>
                  <a:schemeClr val="dk2"/>
                </a:solidFill>
              </a:rPr>
              <a:t>daily, weekly or monthly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Purpose: 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557275" y="3087100"/>
            <a:ext cx="1577700" cy="923400"/>
          </a:xfrm>
          <a:prstGeom prst="rect">
            <a:avLst/>
          </a:prstGeom>
          <a:noFill/>
          <a:ln cap="flat" cmpd="sng" w="9525">
            <a:solidFill>
              <a:srgbClr val="B2D2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Outputs:</a:t>
            </a:r>
            <a:r>
              <a:rPr lang="en" sz="800">
                <a:solidFill>
                  <a:schemeClr val="dk2"/>
                </a:solidFill>
              </a:rPr>
              <a:t> Datasets (format of data), products (type of products, frequency, lead time)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Frequency: </a:t>
            </a:r>
            <a:r>
              <a:rPr lang="en" sz="800">
                <a:solidFill>
                  <a:schemeClr val="dk2"/>
                </a:solidFill>
              </a:rPr>
              <a:t>daily, weekly or monthly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Purpose: 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6557275" y="489500"/>
            <a:ext cx="1577700" cy="923400"/>
          </a:xfrm>
          <a:prstGeom prst="rect">
            <a:avLst/>
          </a:prstGeom>
          <a:noFill/>
          <a:ln cap="flat" cmpd="sng" w="9525">
            <a:solidFill>
              <a:srgbClr val="B2D2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Outputs:</a:t>
            </a:r>
            <a:r>
              <a:rPr lang="en" sz="800">
                <a:solidFill>
                  <a:schemeClr val="dk2"/>
                </a:solidFill>
              </a:rPr>
              <a:t> Datasets (format of data), products (type of products, frequency, lead time)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Frequency: </a:t>
            </a:r>
            <a:r>
              <a:rPr lang="en" sz="800">
                <a:solidFill>
                  <a:schemeClr val="dk2"/>
                </a:solidFill>
              </a:rPr>
              <a:t>daily, weekly or monthly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Purpose: </a:t>
            </a:r>
            <a:endParaRPr b="1" sz="8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500638" y="1620988"/>
            <a:ext cx="157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Replace with the institution’s datasets/products)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6557277" y="12700"/>
            <a:ext cx="18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Replace with the institution’s actual datasets/products </a:t>
            </a: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830252" y="12700"/>
            <a:ext cx="18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Replace with the institution’s actual datasets/products </a:t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830252" y="4176400"/>
            <a:ext cx="18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Replace with the institution’s actual datasets/products 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8183650" y="3271750"/>
            <a:ext cx="106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</a:rPr>
              <a:t>Replace with the institution’s actual datasets, products 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2961025" y="48514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(Replace this text with the institution’s name)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National Meteorological Services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236225" y="99050"/>
            <a:ext cx="204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Staff Operational </a:t>
            </a:r>
            <a:r>
              <a:rPr lang="en" sz="900">
                <a:solidFill>
                  <a:schemeClr val="dk2"/>
                </a:solidFill>
              </a:rPr>
              <a:t>Responsibilities</a:t>
            </a:r>
            <a:endParaRPr sz="900">
              <a:solidFill>
                <a:schemeClr val="dk2"/>
              </a:solidFill>
            </a:endParaRPr>
          </a:p>
        </p:txBody>
      </p:sp>
      <p:graphicFrame>
        <p:nvGraphicFramePr>
          <p:cNvPr id="87" name="Google Shape;87;p15"/>
          <p:cNvGraphicFramePr/>
          <p:nvPr/>
        </p:nvGraphicFramePr>
        <p:xfrm>
          <a:off x="236225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2362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Observation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Roles: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Total staff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Educational background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Routine operation roles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5"/>
          <p:cNvGraphicFramePr/>
          <p:nvPr/>
        </p:nvGraphicFramePr>
        <p:xfrm>
          <a:off x="2961325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2362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Data management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Roles: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Total staff,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Educational background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Routine operation roles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5"/>
          <p:cNvGraphicFramePr/>
          <p:nvPr/>
        </p:nvGraphicFramePr>
        <p:xfrm>
          <a:off x="5686425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2362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Quality control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Roles: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Total staff,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Educational background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Routine operation roles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0" name="Google Shape;90;p15"/>
          <p:cNvCxnSpPr/>
          <p:nvPr/>
        </p:nvCxnSpPr>
        <p:spPr>
          <a:xfrm>
            <a:off x="2598425" y="1436350"/>
            <a:ext cx="333300" cy="0"/>
          </a:xfrm>
          <a:prstGeom prst="straightConnector1">
            <a:avLst/>
          </a:prstGeom>
          <a:noFill/>
          <a:ln cap="flat" cmpd="sng" w="38100">
            <a:solidFill>
              <a:srgbClr val="00584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/>
          <p:nvPr/>
        </p:nvCxnSpPr>
        <p:spPr>
          <a:xfrm>
            <a:off x="5323525" y="1436350"/>
            <a:ext cx="333300" cy="0"/>
          </a:xfrm>
          <a:prstGeom prst="straightConnector1">
            <a:avLst/>
          </a:prstGeom>
          <a:noFill/>
          <a:ln cap="flat" cmpd="sng" w="38100">
            <a:solidFill>
              <a:srgbClr val="00584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5"/>
          <p:cNvCxnSpPr/>
          <p:nvPr/>
        </p:nvCxnSpPr>
        <p:spPr>
          <a:xfrm flipH="1" rot="10800000">
            <a:off x="8048625" y="1432600"/>
            <a:ext cx="828600" cy="7500"/>
          </a:xfrm>
          <a:prstGeom prst="straightConnector1">
            <a:avLst/>
          </a:prstGeom>
          <a:noFill/>
          <a:ln cap="flat" cmpd="sng" w="38100">
            <a:solidFill>
              <a:srgbClr val="00584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5"/>
          <p:cNvSpPr txBox="1"/>
          <p:nvPr/>
        </p:nvSpPr>
        <p:spPr>
          <a:xfrm>
            <a:off x="3062850" y="60500"/>
            <a:ext cx="30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Replace with your country’s NMHS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3062850" y="60500"/>
            <a:ext cx="30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Replace with your country’s NMHS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36225" y="99050"/>
            <a:ext cx="187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Staff Operational Responsibilities</a:t>
            </a:r>
            <a:endParaRPr sz="900">
              <a:solidFill>
                <a:schemeClr val="dk2"/>
              </a:solidFill>
            </a:endParaRPr>
          </a:p>
        </p:txBody>
      </p:sp>
      <p:graphicFrame>
        <p:nvGraphicFramePr>
          <p:cNvPr id="100" name="Google Shape;100;p16"/>
          <p:cNvGraphicFramePr/>
          <p:nvPr/>
        </p:nvGraphicFramePr>
        <p:xfrm>
          <a:off x="83825" y="173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2009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Meteorological forecast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Roles: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Total staff,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Educational background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Routine operation roles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Google Shape;101;p16"/>
          <p:cNvGraphicFramePr/>
          <p:nvPr/>
        </p:nvGraphicFramePr>
        <p:xfrm>
          <a:off x="2467950" y="173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2009775"/>
              </a:tblGrid>
              <a:tr h="370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Hydrological forecast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71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Roles: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Total staff,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Educational background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Routine operation roles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2" name="Google Shape;102;p16"/>
          <p:cNvGraphicFramePr/>
          <p:nvPr/>
        </p:nvGraphicFramePr>
        <p:xfrm>
          <a:off x="4799175" y="93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2101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Agromet forecast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Roles: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Total staff,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Educational background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Routine operation roles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16"/>
          <p:cNvGraphicFramePr/>
          <p:nvPr/>
        </p:nvGraphicFramePr>
        <p:xfrm>
          <a:off x="4799175" y="253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2101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Agromet monitoring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Roles: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Total staff,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Educational background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Routine operation roles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4" name="Google Shape;104;p16"/>
          <p:cNvGraphicFramePr/>
          <p:nvPr/>
        </p:nvGraphicFramePr>
        <p:xfrm>
          <a:off x="7321775" y="172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176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Dissemination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Roles: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Total staff,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Educational background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Routine operation roles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5" name="Google Shape;105;p16"/>
          <p:cNvCxnSpPr/>
          <p:nvPr/>
        </p:nvCxnSpPr>
        <p:spPr>
          <a:xfrm flipH="1" rot="10800000">
            <a:off x="2093600" y="2272813"/>
            <a:ext cx="344700" cy="8700"/>
          </a:xfrm>
          <a:prstGeom prst="straightConnector1">
            <a:avLst/>
          </a:prstGeom>
          <a:noFill/>
          <a:ln cap="flat" cmpd="sng" w="38100">
            <a:solidFill>
              <a:srgbClr val="00584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/>
          <p:nvPr/>
        </p:nvCxnSpPr>
        <p:spPr>
          <a:xfrm flipH="1" rot="10800000">
            <a:off x="4477725" y="2272813"/>
            <a:ext cx="344700" cy="8700"/>
          </a:xfrm>
          <a:prstGeom prst="straightConnector1">
            <a:avLst/>
          </a:prstGeom>
          <a:noFill/>
          <a:ln cap="flat" cmpd="sng" w="38100">
            <a:solidFill>
              <a:srgbClr val="00584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/>
          <p:nvPr/>
        </p:nvCxnSpPr>
        <p:spPr>
          <a:xfrm flipH="1" rot="10800000">
            <a:off x="6901050" y="2264113"/>
            <a:ext cx="344700" cy="8700"/>
          </a:xfrm>
          <a:prstGeom prst="straightConnector1">
            <a:avLst/>
          </a:prstGeom>
          <a:noFill/>
          <a:ln cap="flat" cmpd="sng" w="38100">
            <a:solidFill>
              <a:srgbClr val="00584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236225" y="99050"/>
            <a:ext cx="176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Operation and information flow</a:t>
            </a:r>
            <a:endParaRPr sz="900">
              <a:solidFill>
                <a:schemeClr val="dk2"/>
              </a:solidFill>
            </a:endParaRPr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236225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2362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Observation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A</a:t>
                      </a: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ctivities and methods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Automatic stations for weather, hydrology or Agrometeorology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Staffed stations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Maintenance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Calibration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Weather radars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Satellite system ground receiving system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4" name="Google Shape;114;p17"/>
          <p:cNvGraphicFramePr/>
          <p:nvPr/>
        </p:nvGraphicFramePr>
        <p:xfrm>
          <a:off x="2961325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2362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Data management 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Activities and methods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Frequency of observation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Frequency of data transmission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Mode de transmission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Schema for the data collection (local to central level)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Existence of an automatic message switching system 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Inhouse solution for data collection?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Stations share data at the international level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WIS2.0 at the national level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Climate data management system in place 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5" name="Google Shape;115;p17"/>
          <p:cNvGraphicFramePr/>
          <p:nvPr/>
        </p:nvGraphicFramePr>
        <p:xfrm>
          <a:off x="5686425" y="89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2362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Quality control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Activities and methods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Quality control system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Timing: in real time, in delayed mode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of control applied for each variables </a:t>
                      </a:r>
                      <a:endParaRPr b="1" sz="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6" name="Google Shape;116;p17"/>
          <p:cNvCxnSpPr/>
          <p:nvPr/>
        </p:nvCxnSpPr>
        <p:spPr>
          <a:xfrm>
            <a:off x="2613225" y="1436338"/>
            <a:ext cx="333300" cy="0"/>
          </a:xfrm>
          <a:prstGeom prst="straightConnector1">
            <a:avLst/>
          </a:prstGeom>
          <a:noFill/>
          <a:ln cap="flat" cmpd="sng" w="38100">
            <a:solidFill>
              <a:srgbClr val="00584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7"/>
          <p:cNvCxnSpPr/>
          <p:nvPr/>
        </p:nvCxnSpPr>
        <p:spPr>
          <a:xfrm>
            <a:off x="5323525" y="1436350"/>
            <a:ext cx="333300" cy="0"/>
          </a:xfrm>
          <a:prstGeom prst="straightConnector1">
            <a:avLst/>
          </a:prstGeom>
          <a:noFill/>
          <a:ln cap="flat" cmpd="sng" w="38100">
            <a:solidFill>
              <a:srgbClr val="00584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/>
          <p:nvPr/>
        </p:nvCxnSpPr>
        <p:spPr>
          <a:xfrm flipH="1" rot="10800000">
            <a:off x="8048625" y="1432600"/>
            <a:ext cx="828600" cy="7500"/>
          </a:xfrm>
          <a:prstGeom prst="straightConnector1">
            <a:avLst/>
          </a:prstGeom>
          <a:noFill/>
          <a:ln cap="flat" cmpd="sng" w="38100">
            <a:solidFill>
              <a:srgbClr val="00584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7"/>
          <p:cNvSpPr txBox="1"/>
          <p:nvPr/>
        </p:nvSpPr>
        <p:spPr>
          <a:xfrm>
            <a:off x="3062850" y="60500"/>
            <a:ext cx="30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Replace with your country’s NMHS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3062850" y="60500"/>
            <a:ext cx="30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Replace with your country’s NMHS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36225" y="99050"/>
            <a:ext cx="176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Operation and information flow</a:t>
            </a:r>
            <a:endParaRPr sz="900">
              <a:solidFill>
                <a:schemeClr val="dk2"/>
              </a:solidFill>
            </a:endParaRPr>
          </a:p>
        </p:txBody>
      </p:sp>
      <p:graphicFrame>
        <p:nvGraphicFramePr>
          <p:cNvPr id="126" name="Google Shape;126;p18"/>
          <p:cNvGraphicFramePr/>
          <p:nvPr/>
        </p:nvGraphicFramePr>
        <p:xfrm>
          <a:off x="83825" y="173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2009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Meteorological forecast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Activities and methods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of weather and climate models: name, spatial and temporal resolutions, lead time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Data format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of product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Google Shape;127;p18"/>
          <p:cNvGraphicFramePr/>
          <p:nvPr/>
        </p:nvGraphicFramePr>
        <p:xfrm>
          <a:off x="2467950" y="162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2009775"/>
              </a:tblGrid>
              <a:tr h="35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Hydrological forecast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118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Activities and methods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of weather and climate models: name, spatial and temporal resolutions, lead time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Data format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of product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8" name="Google Shape;128;p18"/>
          <p:cNvGraphicFramePr/>
          <p:nvPr/>
        </p:nvGraphicFramePr>
        <p:xfrm>
          <a:off x="4799175" y="61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2101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Agromet forecast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Activities and methods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of weather and climate models: name, spatial and temporal resolutions, lead time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Data format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of product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Google Shape;129;p18"/>
          <p:cNvGraphicFramePr/>
          <p:nvPr/>
        </p:nvGraphicFramePr>
        <p:xfrm>
          <a:off x="4799175" y="285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2101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Agromet monitoring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Activities and methods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of information: name, spatial and temporal resolutions, lead time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Data format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of product</a:t>
                      </a:r>
                      <a:endParaRPr b="1" sz="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p18"/>
          <p:cNvGraphicFramePr/>
          <p:nvPr/>
        </p:nvGraphicFramePr>
        <p:xfrm>
          <a:off x="7312325" y="173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176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Dissemination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2"/>
                          </a:solidFill>
                        </a:rPr>
                        <a:t>Activities and methods</a:t>
                      </a:r>
                      <a:endParaRPr b="1" sz="1000">
                        <a:solidFill>
                          <a:schemeClr val="dk2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Type of data and products: name, spatial and temporal resolutions, lead time</a:t>
                      </a:r>
                      <a:endParaRPr sz="800">
                        <a:solidFill>
                          <a:schemeClr val="dk1"/>
                        </a:solidFill>
                      </a:endParaRPr>
                    </a:p>
                    <a:p>
                      <a:pPr indent="-18795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Char char="-"/>
                      </a:pPr>
                      <a:r>
                        <a:rPr lang="en" sz="800">
                          <a:solidFill>
                            <a:schemeClr val="dk1"/>
                          </a:solidFill>
                        </a:rPr>
                        <a:t>Data format</a:t>
                      </a:r>
                      <a:endParaRPr b="1" sz="9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31" name="Google Shape;131;p18"/>
          <p:cNvCxnSpPr/>
          <p:nvPr/>
        </p:nvCxnSpPr>
        <p:spPr>
          <a:xfrm flipH="1" rot="10800000">
            <a:off x="2093600" y="2394738"/>
            <a:ext cx="344700" cy="8700"/>
          </a:xfrm>
          <a:prstGeom prst="straightConnector1">
            <a:avLst/>
          </a:prstGeom>
          <a:noFill/>
          <a:ln cap="flat" cmpd="sng" w="38100">
            <a:solidFill>
              <a:srgbClr val="00584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/>
          <p:nvPr/>
        </p:nvCxnSpPr>
        <p:spPr>
          <a:xfrm flipH="1" rot="10800000">
            <a:off x="4477725" y="2394738"/>
            <a:ext cx="344700" cy="8700"/>
          </a:xfrm>
          <a:prstGeom prst="straightConnector1">
            <a:avLst/>
          </a:prstGeom>
          <a:noFill/>
          <a:ln cap="flat" cmpd="sng" w="38100">
            <a:solidFill>
              <a:srgbClr val="00584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8"/>
          <p:cNvCxnSpPr/>
          <p:nvPr/>
        </p:nvCxnSpPr>
        <p:spPr>
          <a:xfrm flipH="1" rot="10800000">
            <a:off x="6901050" y="2394738"/>
            <a:ext cx="344700" cy="8700"/>
          </a:xfrm>
          <a:prstGeom prst="straightConnector1">
            <a:avLst/>
          </a:prstGeom>
          <a:noFill/>
          <a:ln cap="flat" cmpd="sng" w="38100">
            <a:solidFill>
              <a:srgbClr val="00584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Agricultural institutions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/>
        </p:nvSpPr>
        <p:spPr>
          <a:xfrm>
            <a:off x="2968950" y="85850"/>
            <a:ext cx="32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Replace with the your country’s Ag institution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236225" y="99050"/>
            <a:ext cx="1908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Staff Operational Responsibilities</a:t>
            </a:r>
            <a:endParaRPr sz="900">
              <a:solidFill>
                <a:schemeClr val="dk2"/>
              </a:solidFill>
            </a:endParaRPr>
          </a:p>
        </p:txBody>
      </p:sp>
      <p:graphicFrame>
        <p:nvGraphicFramePr>
          <p:cNvPr id="145" name="Google Shape;145;p20"/>
          <p:cNvGraphicFramePr/>
          <p:nvPr/>
        </p:nvGraphicFramePr>
        <p:xfrm>
          <a:off x="74300" y="116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1343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Observation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58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</a:rPr>
                        <a:t>Roles:</a:t>
                      </a:r>
                      <a:endParaRPr b="1" sz="800">
                        <a:solidFill>
                          <a:schemeClr val="dk2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Total staff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Education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Routine operation roles</a:t>
                      </a:r>
                      <a:endParaRPr sz="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Google Shape;146;p20"/>
          <p:cNvGraphicFramePr/>
          <p:nvPr/>
        </p:nvGraphicFramePr>
        <p:xfrm>
          <a:off x="1594125" y="116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1343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Data management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59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</a:rPr>
                        <a:t>Roles:</a:t>
                      </a:r>
                      <a:endParaRPr b="1" sz="800">
                        <a:solidFill>
                          <a:schemeClr val="dk2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Total staff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Education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Routine operation roles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" name="Google Shape;147;p20"/>
          <p:cNvGraphicFramePr/>
          <p:nvPr/>
        </p:nvGraphicFramePr>
        <p:xfrm>
          <a:off x="3113950" y="116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1343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Crops, pest, and disease modeling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</a:rPr>
                        <a:t>Roles:</a:t>
                      </a:r>
                      <a:endParaRPr b="1" sz="800">
                        <a:solidFill>
                          <a:schemeClr val="dk2"/>
                        </a:solidFill>
                      </a:endParaRPr>
                    </a:p>
                    <a:p>
                      <a:pPr indent="-181609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Total staff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Education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Routine operation roles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Google Shape;148;p20"/>
          <p:cNvGraphicFramePr/>
          <p:nvPr/>
        </p:nvGraphicFramePr>
        <p:xfrm>
          <a:off x="4633775" y="116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1343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IBF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</a:rPr>
                        <a:t>Roles:</a:t>
                      </a:r>
                      <a:endParaRPr b="1" sz="800">
                        <a:solidFill>
                          <a:schemeClr val="dk2"/>
                        </a:solidFill>
                      </a:endParaRPr>
                    </a:p>
                    <a:p>
                      <a:pPr indent="-181609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Total staff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Education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Routine operation roles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p20"/>
          <p:cNvGraphicFramePr/>
          <p:nvPr/>
        </p:nvGraphicFramePr>
        <p:xfrm>
          <a:off x="6153600" y="116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1343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Dissemination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</a:rPr>
                        <a:t>Roles:</a:t>
                      </a:r>
                      <a:endParaRPr b="1" sz="800">
                        <a:solidFill>
                          <a:schemeClr val="dk2"/>
                        </a:solidFill>
                      </a:endParaRPr>
                    </a:p>
                    <a:p>
                      <a:pPr indent="-181609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Total staff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Education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Routine operation roles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p20"/>
          <p:cNvGraphicFramePr/>
          <p:nvPr/>
        </p:nvGraphicFramePr>
        <p:xfrm>
          <a:off x="7673425" y="116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1343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Extension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</a:rPr>
                        <a:t>Roles:</a:t>
                      </a:r>
                      <a:endParaRPr b="1" sz="800">
                        <a:solidFill>
                          <a:schemeClr val="dk2"/>
                        </a:solidFill>
                      </a:endParaRPr>
                    </a:p>
                    <a:p>
                      <a:pPr indent="-181609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Total staff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Education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Routine operation roles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1" name="Google Shape;151;p20"/>
          <p:cNvCxnSpPr/>
          <p:nvPr/>
        </p:nvCxnSpPr>
        <p:spPr>
          <a:xfrm flipH="1" rot="10800000">
            <a:off x="1417325" y="1670400"/>
            <a:ext cx="1695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2937200" y="1668150"/>
            <a:ext cx="1767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4457175" y="1670400"/>
            <a:ext cx="1764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0"/>
          <p:cNvCxnSpPr/>
          <p:nvPr/>
        </p:nvCxnSpPr>
        <p:spPr>
          <a:xfrm flipH="1" rot="10800000">
            <a:off x="5974900" y="1670400"/>
            <a:ext cx="1806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0"/>
          <p:cNvCxnSpPr/>
          <p:nvPr/>
        </p:nvCxnSpPr>
        <p:spPr>
          <a:xfrm flipH="1" rot="10800000">
            <a:off x="7496625" y="1670400"/>
            <a:ext cx="174900" cy="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2968950" y="85850"/>
            <a:ext cx="32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Replace with the your country’s Ag institution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236225" y="99050"/>
            <a:ext cx="176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Operation and information flow</a:t>
            </a:r>
            <a:endParaRPr sz="900">
              <a:solidFill>
                <a:schemeClr val="dk2"/>
              </a:solidFill>
            </a:endParaRPr>
          </a:p>
        </p:txBody>
      </p:sp>
      <p:graphicFrame>
        <p:nvGraphicFramePr>
          <p:cNvPr id="162" name="Google Shape;162;p21"/>
          <p:cNvGraphicFramePr/>
          <p:nvPr/>
        </p:nvGraphicFramePr>
        <p:xfrm>
          <a:off x="74300" y="116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1343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Observation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</a:rPr>
                        <a:t>Activities and methods</a:t>
                      </a:r>
                      <a:endParaRPr b="1" sz="800">
                        <a:solidFill>
                          <a:schemeClr val="dk2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If exist RS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Data using from NHMS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Others</a:t>
                      </a:r>
                      <a:endParaRPr sz="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3" name="Google Shape;163;p21"/>
          <p:cNvGraphicFramePr/>
          <p:nvPr/>
        </p:nvGraphicFramePr>
        <p:xfrm>
          <a:off x="1594125" y="116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1343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Data management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</a:rPr>
                        <a:t>Activities and methods</a:t>
                      </a:r>
                      <a:endParaRPr b="1" sz="800">
                        <a:solidFill>
                          <a:schemeClr val="dk2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Management system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4" name="Google Shape;164;p21"/>
          <p:cNvGraphicFramePr/>
          <p:nvPr/>
        </p:nvGraphicFramePr>
        <p:xfrm>
          <a:off x="3113950" y="116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1343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Crops, pest, and disease modeling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</a:rPr>
                        <a:t>Activities and methods</a:t>
                      </a:r>
                      <a:endParaRPr b="1" sz="800">
                        <a:solidFill>
                          <a:schemeClr val="dk2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Type of models: name, spatial and temporal resolutions, lead time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Data format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Type of product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5" name="Google Shape;165;p21"/>
          <p:cNvGraphicFramePr/>
          <p:nvPr/>
        </p:nvGraphicFramePr>
        <p:xfrm>
          <a:off x="4633775" y="116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1343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IBF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</a:rPr>
                        <a:t>Activities and methods</a:t>
                      </a:r>
                      <a:endParaRPr b="1" sz="800">
                        <a:solidFill>
                          <a:schemeClr val="dk2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What kind of data format, type of product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6" name="Google Shape;166;p21"/>
          <p:cNvGraphicFramePr/>
          <p:nvPr/>
        </p:nvGraphicFramePr>
        <p:xfrm>
          <a:off x="6153600" y="116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1343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Dissemination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</a:rPr>
                        <a:t>Activities and methods</a:t>
                      </a:r>
                      <a:endParaRPr b="1" sz="800">
                        <a:solidFill>
                          <a:schemeClr val="dk2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Type of data and products: name, spatial and temporal resolutions, lead time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Data format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Channels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7" name="Google Shape;167;p21"/>
          <p:cNvGraphicFramePr/>
          <p:nvPr/>
        </p:nvGraphicFramePr>
        <p:xfrm>
          <a:off x="7673425" y="116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{7A5441BF-841B-4629-BF01-043F2EE5D1C4}</a:tableStyleId>
              </a:tblPr>
              <a:tblGrid>
                <a:gridCol w="1343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Extension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584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</a:rPr>
                        <a:t>Activities and methods</a:t>
                      </a:r>
                      <a:endParaRPr b="1" sz="800">
                        <a:solidFill>
                          <a:schemeClr val="dk2"/>
                        </a:solidFill>
                      </a:endParaRPr>
                    </a:p>
                    <a:p>
                      <a:pPr indent="-181609" lvl="0" marL="1828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Char char="-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Type of extension services at the provincial, district, village, farmer level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584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8" name="Google Shape;168;p21"/>
          <p:cNvCxnSpPr/>
          <p:nvPr/>
        </p:nvCxnSpPr>
        <p:spPr>
          <a:xfrm>
            <a:off x="1417325" y="1618263"/>
            <a:ext cx="22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1"/>
          <p:cNvCxnSpPr/>
          <p:nvPr/>
        </p:nvCxnSpPr>
        <p:spPr>
          <a:xfrm>
            <a:off x="2938563" y="1618275"/>
            <a:ext cx="22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1"/>
          <p:cNvCxnSpPr/>
          <p:nvPr/>
        </p:nvCxnSpPr>
        <p:spPr>
          <a:xfrm>
            <a:off x="4459800" y="1618275"/>
            <a:ext cx="22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1"/>
          <p:cNvCxnSpPr/>
          <p:nvPr/>
        </p:nvCxnSpPr>
        <p:spPr>
          <a:xfrm>
            <a:off x="5976800" y="1618250"/>
            <a:ext cx="22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1"/>
          <p:cNvCxnSpPr/>
          <p:nvPr/>
        </p:nvCxnSpPr>
        <p:spPr>
          <a:xfrm>
            <a:off x="7496625" y="1618250"/>
            <a:ext cx="22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