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7" r:id="rId4"/>
  </p:sldMasterIdLst>
  <p:notesMasterIdLst>
    <p:notesMasterId r:id="rId33"/>
  </p:notesMasterIdLst>
  <p:sldIdLst>
    <p:sldId id="256" r:id="rId5"/>
    <p:sldId id="257" r:id="rId6"/>
    <p:sldId id="258" r:id="rId7"/>
    <p:sldId id="260" r:id="rId8"/>
    <p:sldId id="2147480880" r:id="rId9"/>
    <p:sldId id="269" r:id="rId10"/>
    <p:sldId id="263" r:id="rId11"/>
    <p:sldId id="2147480868" r:id="rId12"/>
    <p:sldId id="261" r:id="rId13"/>
    <p:sldId id="262" r:id="rId14"/>
    <p:sldId id="265" r:id="rId15"/>
    <p:sldId id="2147480871" r:id="rId16"/>
    <p:sldId id="267" r:id="rId17"/>
    <p:sldId id="2147480881" r:id="rId18"/>
    <p:sldId id="268" r:id="rId19"/>
    <p:sldId id="2147480870" r:id="rId20"/>
    <p:sldId id="2147480869" r:id="rId21"/>
    <p:sldId id="2147480873" r:id="rId22"/>
    <p:sldId id="2147480874" r:id="rId23"/>
    <p:sldId id="2147480876" r:id="rId24"/>
    <p:sldId id="2147480875" r:id="rId25"/>
    <p:sldId id="2147480877" r:id="rId26"/>
    <p:sldId id="2147480882" r:id="rId27"/>
    <p:sldId id="2147480879" r:id="rId28"/>
    <p:sldId id="2147480878" r:id="rId29"/>
    <p:sldId id="270" r:id="rId30"/>
    <p:sldId id="266" r:id="rId31"/>
    <p:sldId id="21474808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FD2DA7-9F24-4602-A7E1-F61B3742D6C4}">
          <p14:sldIdLst>
            <p14:sldId id="256"/>
          </p14:sldIdLst>
        </p14:section>
        <p14:section name="Semantic Kernel" id="{802653AF-9081-4763-B2B6-0AD40D6F7935}">
          <p14:sldIdLst>
            <p14:sldId id="257"/>
            <p14:sldId id="258"/>
          </p14:sldIdLst>
        </p14:section>
        <p14:section name="Core Components" id="{FA143075-94CF-40F3-B90E-C1FD1A7DFF08}">
          <p14:sldIdLst>
            <p14:sldId id="260"/>
            <p14:sldId id="2147480880"/>
            <p14:sldId id="269"/>
            <p14:sldId id="263"/>
            <p14:sldId id="2147480868"/>
            <p14:sldId id="261"/>
            <p14:sldId id="262"/>
            <p14:sldId id="265"/>
            <p14:sldId id="2147480871"/>
            <p14:sldId id="267"/>
            <p14:sldId id="2147480881"/>
          </p14:sldIdLst>
        </p14:section>
        <p14:section name="Agent Framework" id="{0B3749BA-D7EF-4750-8F2F-04A8C3E818C1}">
          <p14:sldIdLst>
            <p14:sldId id="268"/>
            <p14:sldId id="2147480870"/>
            <p14:sldId id="2147480869"/>
            <p14:sldId id="2147480873"/>
            <p14:sldId id="2147480874"/>
            <p14:sldId id="2147480876"/>
            <p14:sldId id="2147480875"/>
            <p14:sldId id="2147480877"/>
            <p14:sldId id="2147480882"/>
            <p14:sldId id="2147480879"/>
            <p14:sldId id="2147480878"/>
            <p14:sldId id="270"/>
          </p14:sldIdLst>
        </p14:section>
        <p14:section name="Process Framework" id="{C48B1C0F-EEE2-42F8-A9B8-254660820DC0}">
          <p14:sldIdLst>
            <p14:sldId id="266"/>
            <p14:sldId id="21474808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843271-54D6-488B-A4C6-20911514E605}" v="2" dt="2025-09-04T19:44:04.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818" autoAdjust="0"/>
  </p:normalViewPr>
  <p:slideViewPr>
    <p:cSldViewPr snapToGrid="0">
      <p:cViewPr varScale="1">
        <p:scale>
          <a:sx n="73" d="100"/>
          <a:sy n="73" d="100"/>
        </p:scale>
        <p:origin x="1110"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pann" userId="df82fc38-8cec-41fc-a104-d1b358af507b" providerId="ADAL" clId="{9AA94F94-A085-4185-863A-1DA613957B12}"/>
    <pc:docChg chg="custSel addSld modSld modSection">
      <pc:chgData name="Brian Spann" userId="df82fc38-8cec-41fc-a104-d1b358af507b" providerId="ADAL" clId="{9AA94F94-A085-4185-863A-1DA613957B12}" dt="2025-09-04T19:45:05.653" v="2491" actId="20577"/>
      <pc:docMkLst>
        <pc:docMk/>
      </pc:docMkLst>
      <pc:sldChg chg="modNotesTx">
        <pc:chgData name="Brian Spann" userId="df82fc38-8cec-41fc-a104-d1b358af507b" providerId="ADAL" clId="{9AA94F94-A085-4185-863A-1DA613957B12}" dt="2025-08-19T03:06:41.988" v="68" actId="20577"/>
        <pc:sldMkLst>
          <pc:docMk/>
          <pc:sldMk cId="109857222" sldId="256"/>
        </pc:sldMkLst>
      </pc:sldChg>
      <pc:sldChg chg="modNotesTx">
        <pc:chgData name="Brian Spann" userId="df82fc38-8cec-41fc-a104-d1b358af507b" providerId="ADAL" clId="{9AA94F94-A085-4185-863A-1DA613957B12}" dt="2025-08-19T03:10:57.874" v="74" actId="20577"/>
        <pc:sldMkLst>
          <pc:docMk/>
          <pc:sldMk cId="2330437682" sldId="257"/>
        </pc:sldMkLst>
      </pc:sldChg>
      <pc:sldChg chg="modNotesTx">
        <pc:chgData name="Brian Spann" userId="df82fc38-8cec-41fc-a104-d1b358af507b" providerId="ADAL" clId="{9AA94F94-A085-4185-863A-1DA613957B12}" dt="2025-08-19T03:12:25.978" v="79" actId="20577"/>
        <pc:sldMkLst>
          <pc:docMk/>
          <pc:sldMk cId="2283700031" sldId="258"/>
        </pc:sldMkLst>
      </pc:sldChg>
      <pc:sldChg chg="modNotesTx">
        <pc:chgData name="Brian Spann" userId="df82fc38-8cec-41fc-a104-d1b358af507b" providerId="ADAL" clId="{9AA94F94-A085-4185-863A-1DA613957B12}" dt="2025-08-19T03:14:10.421" v="81" actId="20577"/>
        <pc:sldMkLst>
          <pc:docMk/>
          <pc:sldMk cId="758801664" sldId="260"/>
        </pc:sldMkLst>
      </pc:sldChg>
      <pc:sldChg chg="modNotesTx">
        <pc:chgData name="Brian Spann" userId="df82fc38-8cec-41fc-a104-d1b358af507b" providerId="ADAL" clId="{9AA94F94-A085-4185-863A-1DA613957B12}" dt="2025-08-19T02:57:15.294" v="4" actId="20577"/>
        <pc:sldMkLst>
          <pc:docMk/>
          <pc:sldMk cId="324410477" sldId="266"/>
        </pc:sldMkLst>
      </pc:sldChg>
      <pc:sldChg chg="modNotesTx">
        <pc:chgData name="Brian Spann" userId="df82fc38-8cec-41fc-a104-d1b358af507b" providerId="ADAL" clId="{9AA94F94-A085-4185-863A-1DA613957B12}" dt="2025-08-19T03:15:36.715" v="83" actId="20577"/>
        <pc:sldMkLst>
          <pc:docMk/>
          <pc:sldMk cId="1537854659" sldId="269"/>
        </pc:sldMkLst>
      </pc:sldChg>
      <pc:sldChg chg="modNotesTx">
        <pc:chgData name="Brian Spann" userId="df82fc38-8cec-41fc-a104-d1b358af507b" providerId="ADAL" clId="{9AA94F94-A085-4185-863A-1DA613957B12}" dt="2025-08-19T03:17:21.802" v="87" actId="20577"/>
        <pc:sldMkLst>
          <pc:docMk/>
          <pc:sldMk cId="145179079" sldId="2147480868"/>
        </pc:sldMkLst>
      </pc:sldChg>
      <pc:sldChg chg="modNotesTx">
        <pc:chgData name="Brian Spann" userId="df82fc38-8cec-41fc-a104-d1b358af507b" providerId="ADAL" clId="{9AA94F94-A085-4185-863A-1DA613957B12}" dt="2025-09-04T19:27:58.362" v="1153" actId="20577"/>
        <pc:sldMkLst>
          <pc:docMk/>
          <pc:sldMk cId="293595821" sldId="2147480869"/>
        </pc:sldMkLst>
      </pc:sldChg>
      <pc:sldChg chg="modNotesTx">
        <pc:chgData name="Brian Spann" userId="df82fc38-8cec-41fc-a104-d1b358af507b" providerId="ADAL" clId="{9AA94F94-A085-4185-863A-1DA613957B12}" dt="2025-08-19T02:58:57.171" v="10" actId="20577"/>
        <pc:sldMkLst>
          <pc:docMk/>
          <pc:sldMk cId="3388496941" sldId="2147480872"/>
        </pc:sldMkLst>
      </pc:sldChg>
      <pc:sldChg chg="modNotesTx">
        <pc:chgData name="Brian Spann" userId="df82fc38-8cec-41fc-a104-d1b358af507b" providerId="ADAL" clId="{9AA94F94-A085-4185-863A-1DA613957B12}" dt="2025-09-04T19:30:27.975" v="1349" actId="20577"/>
        <pc:sldMkLst>
          <pc:docMk/>
          <pc:sldMk cId="3953580250" sldId="2147480873"/>
        </pc:sldMkLst>
      </pc:sldChg>
      <pc:sldChg chg="modNotesTx">
        <pc:chgData name="Brian Spann" userId="df82fc38-8cec-41fc-a104-d1b358af507b" providerId="ADAL" clId="{9AA94F94-A085-4185-863A-1DA613957B12}" dt="2025-09-04T19:31:21.848" v="1366" actId="20577"/>
        <pc:sldMkLst>
          <pc:docMk/>
          <pc:sldMk cId="3113474759" sldId="2147480874"/>
        </pc:sldMkLst>
      </pc:sldChg>
      <pc:sldChg chg="modNotesTx">
        <pc:chgData name="Brian Spann" userId="df82fc38-8cec-41fc-a104-d1b358af507b" providerId="ADAL" clId="{9AA94F94-A085-4185-863A-1DA613957B12}" dt="2025-09-04T19:37:50.486" v="2130" actId="20577"/>
        <pc:sldMkLst>
          <pc:docMk/>
          <pc:sldMk cId="294344151" sldId="2147480877"/>
        </pc:sldMkLst>
      </pc:sldChg>
      <pc:sldChg chg="modSp new mod">
        <pc:chgData name="Brian Spann" userId="df82fc38-8cec-41fc-a104-d1b358af507b" providerId="ADAL" clId="{9AA94F94-A085-4185-863A-1DA613957B12}" dt="2025-08-19T04:46:47.216" v="343" actId="20577"/>
        <pc:sldMkLst>
          <pc:docMk/>
          <pc:sldMk cId="2706949202" sldId="2147480881"/>
        </pc:sldMkLst>
        <pc:spChg chg="mod">
          <ac:chgData name="Brian Spann" userId="df82fc38-8cec-41fc-a104-d1b358af507b" providerId="ADAL" clId="{9AA94F94-A085-4185-863A-1DA613957B12}" dt="2025-08-19T04:46:47.216" v="343" actId="20577"/>
          <ac:spMkLst>
            <pc:docMk/>
            <pc:sldMk cId="2706949202" sldId="2147480881"/>
            <ac:spMk id="2" creationId="{D5115FB4-24AF-2E89-48A8-40CB08633136}"/>
          </ac:spMkLst>
        </pc:spChg>
        <pc:spChg chg="mod">
          <ac:chgData name="Brian Spann" userId="df82fc38-8cec-41fc-a104-d1b358af507b" providerId="ADAL" clId="{9AA94F94-A085-4185-863A-1DA613957B12}" dt="2025-08-19T04:46:25.123" v="334" actId="3626"/>
          <ac:spMkLst>
            <pc:docMk/>
            <pc:sldMk cId="2706949202" sldId="2147480881"/>
            <ac:spMk id="3" creationId="{21C240F0-3F95-72D3-2A8A-02492EBC2D6F}"/>
          </ac:spMkLst>
        </pc:spChg>
      </pc:sldChg>
      <pc:sldChg chg="modSp new mod modNotesTx">
        <pc:chgData name="Brian Spann" userId="df82fc38-8cec-41fc-a104-d1b358af507b" providerId="ADAL" clId="{9AA94F94-A085-4185-863A-1DA613957B12}" dt="2025-09-04T19:45:05.653" v="2491" actId="20577"/>
        <pc:sldMkLst>
          <pc:docMk/>
          <pc:sldMk cId="1632649127" sldId="2147480882"/>
        </pc:sldMkLst>
        <pc:spChg chg="mod">
          <ac:chgData name="Brian Spann" userId="df82fc38-8cec-41fc-a104-d1b358af507b" providerId="ADAL" clId="{9AA94F94-A085-4185-863A-1DA613957B12}" dt="2025-09-04T19:39:14.646" v="2142" actId="20577"/>
          <ac:spMkLst>
            <pc:docMk/>
            <pc:sldMk cId="1632649127" sldId="2147480882"/>
            <ac:spMk id="2" creationId="{4F68A945-E91D-885B-40B6-93D7A4A089C0}"/>
          </ac:spMkLst>
        </pc:spChg>
        <pc:spChg chg="mod">
          <ac:chgData name="Brian Spann" userId="df82fc38-8cec-41fc-a104-d1b358af507b" providerId="ADAL" clId="{9AA94F94-A085-4185-863A-1DA613957B12}" dt="2025-09-04T19:43:58.205" v="2254" actId="20577"/>
          <ac:spMkLst>
            <pc:docMk/>
            <pc:sldMk cId="1632649127" sldId="2147480882"/>
            <ac:spMk id="3" creationId="{C3AA3F13-AF57-351D-5723-83B428D4D5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87A66-F6B0-4105-BFFC-32C647364C3C}" type="datetimeFigureOut">
              <a:rPr lang="en-US" smtClean="0"/>
              <a:t>9/4/2025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B6582F-CBB7-4C9A-87B6-76D328371F43}" type="slidenum">
              <a:rPr lang="en-US" smtClean="0"/>
              <a:t>‹#›</a:t>
            </a:fld>
            <a:endParaRPr lang="en-US"/>
          </a:p>
        </p:txBody>
      </p:sp>
    </p:spTree>
    <p:extLst>
      <p:ext uri="{BB962C8B-B14F-4D97-AF65-F5344CB8AC3E}">
        <p14:creationId xmlns:p14="http://schemas.microsoft.com/office/powerpoint/2010/main" val="16050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Evolution of AI Agents and LLMs</a:t>
            </a:r>
          </a:p>
          <a:p>
            <a:r>
              <a:rPr lang="en-US" sz="1200" b="1" i="0" kern="1200" dirty="0">
                <a:solidFill>
                  <a:schemeClr val="tx1"/>
                </a:solidFill>
                <a:effectLst/>
                <a:latin typeface="+mn-lt"/>
                <a:ea typeface="+mn-ea"/>
                <a:cs typeface="+mn-cs"/>
              </a:rPr>
              <a:t>AI has undergone a dramatic transformation—from rule-based systems to today’s agentic architectures powered by Large Language Models (LLMs).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Early AI agents</a:t>
            </a:r>
            <a:r>
              <a:rPr lang="en-US" sz="1200" b="0" i="0" kern="1200" dirty="0">
                <a:solidFill>
                  <a:schemeClr val="tx1"/>
                </a:solidFill>
                <a:effectLst/>
                <a:latin typeface="+mn-lt"/>
                <a:ea typeface="+mn-ea"/>
                <a:cs typeface="+mn-cs"/>
              </a:rPr>
              <a:t> were built on rigid, rule-based logic. These systems could automate simple, well-defined tasks but struggled with complexity, nuance, and adaptability.</a:t>
            </a:r>
          </a:p>
          <a:p>
            <a:r>
              <a:rPr lang="en-US" sz="1200" b="0" i="0" kern="1200" dirty="0">
                <a:solidFill>
                  <a:schemeClr val="tx1"/>
                </a:solidFill>
                <a:effectLst/>
                <a:latin typeface="+mn-lt"/>
                <a:ea typeface="+mn-ea"/>
                <a:cs typeface="+mn-cs"/>
              </a:rPr>
              <a:t>The introduction of </a:t>
            </a:r>
            <a:r>
              <a:rPr lang="en-US" sz="1200" b="1" i="0" kern="1200" dirty="0">
                <a:solidFill>
                  <a:schemeClr val="tx1"/>
                </a:solidFill>
                <a:effectLst/>
                <a:latin typeface="+mn-lt"/>
                <a:ea typeface="+mn-ea"/>
                <a:cs typeface="+mn-cs"/>
              </a:rPr>
              <a:t>machine learning</a:t>
            </a:r>
            <a:r>
              <a:rPr lang="en-US" sz="1200" b="0" i="0" kern="1200" dirty="0">
                <a:solidFill>
                  <a:schemeClr val="tx1"/>
                </a:solidFill>
                <a:effectLst/>
                <a:latin typeface="+mn-lt"/>
                <a:ea typeface="+mn-ea"/>
                <a:cs typeface="+mn-cs"/>
              </a:rPr>
              <a:t> allowed agents to learn from data, adapt to new scenarios, and improve over time. This shift unlocked dynamic, scalable AI applications.</a:t>
            </a:r>
          </a:p>
          <a:p>
            <a:r>
              <a:rPr lang="en-US" sz="1200" b="0" i="0" kern="1200" dirty="0">
                <a:solidFill>
                  <a:schemeClr val="tx1"/>
                </a:solidFill>
                <a:effectLst/>
                <a:latin typeface="+mn-lt"/>
                <a:ea typeface="+mn-ea"/>
                <a:cs typeface="+mn-cs"/>
              </a:rPr>
              <a:t>The real breakthrough came with </a:t>
            </a:r>
            <a:r>
              <a:rPr lang="en-US" sz="1200" b="1" i="0" kern="1200" dirty="0">
                <a:solidFill>
                  <a:schemeClr val="tx1"/>
                </a:solidFill>
                <a:effectLst/>
                <a:latin typeface="+mn-lt"/>
                <a:ea typeface="+mn-ea"/>
                <a:cs typeface="+mn-cs"/>
              </a:rPr>
              <a:t>transformer-based LLMs</a:t>
            </a:r>
            <a:r>
              <a:rPr lang="en-US" sz="1200" b="0" i="0" kern="1200" dirty="0">
                <a:solidFill>
                  <a:schemeClr val="tx1"/>
                </a:solidFill>
                <a:effectLst/>
                <a:latin typeface="+mn-lt"/>
                <a:ea typeface="+mn-ea"/>
                <a:cs typeface="+mn-cs"/>
              </a:rPr>
              <a:t> like GPT-4, which can understand context, generate human-like responses, and reason over vast amounts of information.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Modern AI agents</a:t>
            </a:r>
            <a:r>
              <a:rPr lang="en-US" sz="1200" b="0" i="0" kern="1200" dirty="0">
                <a:solidFill>
                  <a:schemeClr val="tx1"/>
                </a:solidFill>
                <a:effectLst/>
                <a:latin typeface="+mn-lt"/>
                <a:ea typeface="+mn-ea"/>
                <a:cs typeface="+mn-cs"/>
              </a:rPr>
              <a:t> leverage LLMs as their core reasoning engine, but go further: they integrate memory, planning, tool use, and environmental interaction. This enables agents to autonomously perceive, decide, and act toward complex goals.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Agentic AI</a:t>
            </a:r>
            <a:r>
              <a:rPr lang="en-US" sz="1200" b="0" i="0" kern="1200" dirty="0">
                <a:solidFill>
                  <a:schemeClr val="tx1"/>
                </a:solidFill>
                <a:effectLst/>
                <a:latin typeface="+mn-lt"/>
                <a:ea typeface="+mn-ea"/>
                <a:cs typeface="+mn-cs"/>
              </a:rPr>
              <a:t> is about orchestrating these capabilities—reasoning, planning, acting, and learning—often in multi-agent systems that collaborate, delegate, and refine outcomes. Agents can now automate workflows, interact with humans, and solve problems that were previously out of reach for traditional AI.</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technical enablers</a:t>
            </a:r>
            <a:r>
              <a:rPr lang="en-US" sz="1200" b="0" i="0" kern="1200" dirty="0">
                <a:solidFill>
                  <a:schemeClr val="tx1"/>
                </a:solidFill>
                <a:effectLst/>
                <a:latin typeface="+mn-lt"/>
                <a:ea typeface="+mn-ea"/>
                <a:cs typeface="+mn-cs"/>
              </a:rPr>
              <a:t> include larger context windows, multi-modality (text, image, audio), retrieval-augmented generation (RAG), and specialized agents for rapid, cost-effective execution.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Semantic Kernel</a:t>
            </a:r>
            <a:r>
              <a:rPr lang="en-US" sz="1200" b="0" i="0" kern="1200" dirty="0">
                <a:solidFill>
                  <a:schemeClr val="tx1"/>
                </a:solidFill>
                <a:effectLst/>
                <a:latin typeface="+mn-lt"/>
                <a:ea typeface="+mn-ea"/>
                <a:cs typeface="+mn-cs"/>
              </a:rPr>
              <a:t> and similar frameworks (</a:t>
            </a:r>
            <a:r>
              <a:rPr lang="en-US" sz="1200" b="0" i="0" kern="1200" dirty="0" err="1">
                <a:solidFill>
                  <a:schemeClr val="tx1"/>
                </a:solidFill>
                <a:effectLst/>
                <a:latin typeface="+mn-lt"/>
                <a:ea typeface="+mn-ea"/>
                <a:cs typeface="+mn-cs"/>
              </a:rPr>
              <a:t>AutoGen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LangChain</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CrewAI</a:t>
            </a:r>
            <a:r>
              <a:rPr lang="en-US" sz="1200" b="0" i="0" kern="1200" dirty="0">
                <a:solidFill>
                  <a:schemeClr val="tx1"/>
                </a:solidFill>
                <a:effectLst/>
                <a:latin typeface="+mn-lt"/>
                <a:ea typeface="+mn-ea"/>
                <a:cs typeface="+mn-cs"/>
              </a:rPr>
              <a:t>) are at the forefront, enabling developers to build modular, scalable agentic systems that bridge natural language and enterprise logic.</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The evolution from basic LLMs to agentic architectures marks a paradigm shift. AI agents are no longer just conversationalists—they are autonomous collaborators, planners, and actors, driving innovation across industries.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a:t>
            </a:fld>
            <a:endParaRPr lang="en-US"/>
          </a:p>
        </p:txBody>
      </p:sp>
    </p:spTree>
    <p:extLst>
      <p:ext uri="{BB962C8B-B14F-4D97-AF65-F5344CB8AC3E}">
        <p14:creationId xmlns:p14="http://schemas.microsoft.com/office/powerpoint/2010/main" val="2726788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AI systems, each interaction is often processed in isolation, with no awareness of prior context. Memory in Semantic Kernel changes this paradigm by enabling AI agents to retain and recall information across interactions, making them more context-aware, personalized, and dynamic.</a:t>
            </a:r>
          </a:p>
          <a:p>
            <a:endParaRPr lang="en-US" dirty="0"/>
          </a:p>
          <a:p>
            <a:r>
              <a:rPr lang="en-US" dirty="0"/>
              <a:t>Types of Memory:</a:t>
            </a:r>
          </a:p>
          <a:p>
            <a:pPr marL="171450" indent="-171450">
              <a:buFont typeface="Arial" panose="020B0604020202020204" pitchFamily="34" charset="0"/>
              <a:buChar char="•"/>
            </a:pPr>
            <a:r>
              <a:rPr lang="en-US" dirty="0"/>
              <a:t>Volatile Memory (Short-Term Memory)</a:t>
            </a:r>
          </a:p>
          <a:p>
            <a:pPr marL="457200" lvl="1" indent="0">
              <a:buFont typeface="Arial" panose="020B0604020202020204" pitchFamily="34" charset="0"/>
              <a:buNone/>
            </a:pPr>
            <a:r>
              <a:rPr lang="en-US" dirty="0"/>
              <a:t>Stores information temporarily during an ongoing session. It’s ideal for maintaining conversational context, such as remembering the user’s last question or recent topic of discussion.</a:t>
            </a:r>
          </a:p>
          <a:p>
            <a:pPr marL="171450" indent="-171450">
              <a:buFont typeface="Arial" panose="020B0604020202020204" pitchFamily="34" charset="0"/>
              <a:buChar char="•"/>
            </a:pPr>
            <a:r>
              <a:rPr lang="en-US" dirty="0"/>
              <a:t>Persistent Memory (Long-Term Memory)</a:t>
            </a:r>
          </a:p>
          <a:p>
            <a:pPr marL="457200" lvl="1" indent="0">
              <a:buFont typeface="Arial" panose="020B0604020202020204" pitchFamily="34" charset="0"/>
              <a:buNone/>
            </a:pPr>
            <a:r>
              <a:rPr lang="en-US" dirty="0"/>
              <a:t>Retains information across sessions, allowing AI agents to “remember” user preferences, historical data, and past interactions. This is crucial for personalization in applications like virtual assistants, customer support bots, and recommendation engines.</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Key Capabilities of Semantic Kernal’s Memory:</a:t>
            </a:r>
          </a:p>
          <a:p>
            <a:pPr marL="171450" lvl="0" indent="-171450">
              <a:buFont typeface="Arial" panose="020B0604020202020204" pitchFamily="34" charset="0"/>
              <a:buChar char="•"/>
            </a:pPr>
            <a:r>
              <a:rPr lang="en-US" dirty="0"/>
              <a:t>Contextual Retrieval: AI agents can recall relevant data based on the current context, enabling coherent and natural conversations.</a:t>
            </a:r>
          </a:p>
          <a:p>
            <a:pPr marL="171450" lvl="0" indent="-171450">
              <a:buFont typeface="Arial" panose="020B0604020202020204" pitchFamily="34" charset="0"/>
              <a:buChar char="•"/>
            </a:pPr>
            <a:r>
              <a:rPr lang="en-US" dirty="0"/>
              <a:t>Semantic Search: Memory isn’t limited to keyword-based retrieval. Semantic Kernel supports vector-based semantic search, allowing agents to find information based on meaning rather than exact matches.</a:t>
            </a:r>
          </a:p>
          <a:p>
            <a:pPr marL="171450" lvl="0" indent="-171450">
              <a:buFont typeface="Arial" panose="020B0604020202020204" pitchFamily="34" charset="0"/>
              <a:buChar char="•"/>
            </a:pPr>
            <a:r>
              <a:rPr lang="en-US" dirty="0"/>
              <a:t>Knowledge Management: Memory can be structured to act as a knowledge base, supporting complex reasoning and decision making.</a:t>
            </a:r>
          </a:p>
        </p:txBody>
      </p:sp>
      <p:sp>
        <p:nvSpPr>
          <p:cNvPr id="4" name="Slide Number Placeholder 3"/>
          <p:cNvSpPr>
            <a:spLocks noGrp="1"/>
          </p:cNvSpPr>
          <p:nvPr>
            <p:ph type="sldNum" sz="quarter" idx="5"/>
          </p:nvPr>
        </p:nvSpPr>
        <p:spPr/>
        <p:txBody>
          <a:bodyPr/>
          <a:lstStyle/>
          <a:p>
            <a:fld id="{9DB6582F-CBB7-4C9A-87B6-76D328371F43}" type="slidenum">
              <a:rPr lang="en-US" smtClean="0"/>
              <a:t>10</a:t>
            </a:fld>
            <a:endParaRPr lang="en-US"/>
          </a:p>
        </p:txBody>
      </p:sp>
    </p:spTree>
    <p:extLst>
      <p:ext uri="{BB962C8B-B14F-4D97-AF65-F5344CB8AC3E}">
        <p14:creationId xmlns:p14="http://schemas.microsoft.com/office/powerpoint/2010/main" val="336046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Filters in Semantic Kernel act as middleware, providing a layer of control and oversight for every function or model invocation.</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Security:</a:t>
            </a:r>
            <a:r>
              <a:rPr lang="en-US" sz="1200" b="0" i="0" kern="1200" dirty="0">
                <a:solidFill>
                  <a:schemeClr val="tx1"/>
                </a:solidFill>
                <a:effectLst/>
                <a:latin typeface="+mn-lt"/>
                <a:ea typeface="+mn-ea"/>
                <a:cs typeface="+mn-cs"/>
              </a:rPr>
              <a:t> Filters can enforce permission checks, ensuring only authorized users or processes can execute sensitive functions or access protected data.</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Observability:</a:t>
            </a:r>
            <a:r>
              <a:rPr lang="en-US" sz="1200" b="0" i="0" kern="1200" dirty="0">
                <a:solidFill>
                  <a:schemeClr val="tx1"/>
                </a:solidFill>
                <a:effectLst/>
                <a:latin typeface="+mn-lt"/>
                <a:ea typeface="+mn-ea"/>
                <a:cs typeface="+mn-cs"/>
              </a:rPr>
              <a:t> By integrating logging and telemetry, filters enable detailed monitoring of function calls and model interactions. This is crucial for debugging, auditing, and understanding system behavior in production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Reliability:</a:t>
            </a:r>
            <a:r>
              <a:rPr lang="en-US" sz="1200" b="0" i="0" kern="1200" dirty="0">
                <a:solidFill>
                  <a:schemeClr val="tx1"/>
                </a:solidFill>
                <a:effectLst/>
                <a:latin typeface="+mn-lt"/>
                <a:ea typeface="+mn-ea"/>
                <a:cs typeface="+mn-cs"/>
              </a:rPr>
              <a:t> Filters can implement retry logic and fallback mechanisms, automatically handling transient errors or failures. This increases the robustness of AI workflows, especially when integrating with external APIs or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Safety:</a:t>
            </a:r>
            <a:r>
              <a:rPr lang="en-US" sz="1200" b="0" i="0" kern="1200" dirty="0">
                <a:solidFill>
                  <a:schemeClr val="tx1"/>
                </a:solidFill>
                <a:effectLst/>
                <a:latin typeface="+mn-lt"/>
                <a:ea typeface="+mn-ea"/>
                <a:cs typeface="+mn-cs"/>
              </a:rPr>
              <a:t> Filters support prompt redaction and result overrides, helping prevent the exposure of sensitive information and ensuring outputs remain within compliance boundaries.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Filters: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Function Invocation Filter:</a:t>
            </a:r>
            <a:r>
              <a:rPr lang="en-US" sz="1200" b="0" i="0" kern="1200" dirty="0">
                <a:solidFill>
                  <a:schemeClr val="tx1"/>
                </a:solidFill>
                <a:effectLst/>
                <a:latin typeface="+mn-lt"/>
                <a:ea typeface="+mn-ea"/>
                <a:cs typeface="+mn-cs"/>
              </a:rPr>
              <a:t> Runs before and after a function is called, allowing for pre-processing (e.g., input validation) and post-processing (e.g., output sanitization).</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Prompt Render Filter:</a:t>
            </a:r>
            <a:r>
              <a:rPr lang="en-US" sz="1200" b="0" i="0" kern="1200" dirty="0">
                <a:solidFill>
                  <a:schemeClr val="tx1"/>
                </a:solidFill>
                <a:effectLst/>
                <a:latin typeface="+mn-lt"/>
                <a:ea typeface="+mn-ea"/>
                <a:cs typeface="+mn-cs"/>
              </a:rPr>
              <a:t> Applies checks and transformations to prompts before they are sent to the model, ensuring prompts are safe and contextually appropriate.</a:t>
            </a:r>
          </a:p>
          <a:p>
            <a:pPr marL="171450" indent="-171450">
              <a:buFont typeface="Arial" panose="020B0604020202020204" pitchFamily="34" charset="0"/>
              <a:buChar char="•"/>
            </a:pPr>
            <a:r>
              <a:rPr lang="en-US" sz="1200" b="0" i="1" kern="1200" dirty="0">
                <a:solidFill>
                  <a:schemeClr val="tx1"/>
                </a:solidFill>
                <a:effectLst/>
                <a:latin typeface="+mn-lt"/>
                <a:ea typeface="+mn-ea"/>
                <a:cs typeface="+mn-cs"/>
              </a:rPr>
              <a:t>Automatic Function Invocation Filter:</a:t>
            </a:r>
            <a:r>
              <a:rPr lang="en-US" sz="1200" b="0" i="0" kern="1200" dirty="0">
                <a:solidFill>
                  <a:schemeClr val="tx1"/>
                </a:solidFill>
                <a:effectLst/>
                <a:latin typeface="+mn-lt"/>
                <a:ea typeface="+mn-ea"/>
                <a:cs typeface="+mn-cs"/>
              </a:rPr>
              <a:t> Dynamically manages which functions are invoked based on context, user intent, or system state.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 summary:</a:t>
            </a:r>
            <a:r>
              <a:rPr lang="en-US" sz="1200" b="0" i="0" kern="1200" dirty="0">
                <a:solidFill>
                  <a:schemeClr val="tx1"/>
                </a:solidFill>
                <a:effectLst/>
                <a:latin typeface="+mn-lt"/>
                <a:ea typeface="+mn-ea"/>
                <a:cs typeface="+mn-cs"/>
              </a:rPr>
              <a:t> Filters are a foundational component for building secure, reliable, and observable AI applications with Semantic Kernel. They enable organizations to enforce policies, monitor activity, and maintain high standards of safety and compliance.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11</a:t>
            </a:fld>
            <a:endParaRPr lang="en-US"/>
          </a:p>
        </p:txBody>
      </p:sp>
    </p:spTree>
    <p:extLst>
      <p:ext uri="{BB962C8B-B14F-4D97-AF65-F5344CB8AC3E}">
        <p14:creationId xmlns:p14="http://schemas.microsoft.com/office/powerpoint/2010/main" val="106997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Prompts are the foundation of how Semantic Kernel interacts with large language models (LLMs).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A prompt is more than just a question—it's a programmable instruction that defines the model’s knowledge, behavior, and output format.</a:t>
            </a:r>
          </a:p>
          <a:p>
            <a:r>
              <a:rPr lang="en-US" sz="1200" b="1" i="0" kern="1200" dirty="0">
                <a:solidFill>
                  <a:schemeClr val="tx1"/>
                </a:solidFill>
                <a:effectLst/>
                <a:latin typeface="+mn-lt"/>
                <a:ea typeface="+mn-ea"/>
                <a:cs typeface="+mn-cs"/>
              </a:rPr>
              <a:t>Prompt Templates: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allow you to create reusable, parameterized instructions for your AI agents.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You can define prompts inline within your code or load them from external files for better maintainability and collaboration.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Templates support variables and function calls, enabling dynamic content generation. For example, you can inject user names, contextual data, or even results from other functions directly into the prompt.</a:t>
            </a:r>
          </a:p>
          <a:p>
            <a:r>
              <a:rPr lang="en-US" sz="1200" b="1" i="0" kern="1200" dirty="0">
                <a:solidFill>
                  <a:schemeClr val="tx1"/>
                </a:solidFill>
                <a:effectLst/>
                <a:latin typeface="+mn-lt"/>
                <a:ea typeface="+mn-ea"/>
                <a:cs typeface="+mn-cs"/>
              </a:rPr>
              <a:t>Semantic Functions: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Prompts can be registered as callable functions within Semantic Kernel, allowing you to treat natural language instructions as first-class components in your application.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enables seamless integration of LLM-powered logic with traditional code and APIs.</a:t>
            </a:r>
          </a:p>
          <a:p>
            <a:r>
              <a:rPr lang="en-US" sz="1200" b="1" i="0" kern="1200" dirty="0">
                <a:solidFill>
                  <a:schemeClr val="tx1"/>
                </a:solidFill>
                <a:effectLst/>
                <a:latin typeface="+mn-lt"/>
                <a:ea typeface="+mn-ea"/>
                <a:cs typeface="+mn-cs"/>
              </a:rPr>
              <a:t>Template Engine Support: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Semantic Kernel supports multiple template engines, including its native format, Handlebars, Jinja2, and Liquid.</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This flexibility allows teams to use familiar syntax and leverage existing tooling for prompt authoring and management.</a:t>
            </a:r>
          </a:p>
          <a:p>
            <a:r>
              <a:rPr lang="en-US" sz="1200" b="1" i="0" kern="1200" dirty="0">
                <a:solidFill>
                  <a:schemeClr val="tx1"/>
                </a:solidFill>
                <a:effectLst/>
                <a:latin typeface="+mn-lt"/>
                <a:ea typeface="+mn-ea"/>
                <a:cs typeface="+mn-cs"/>
              </a:rPr>
              <a:t>Why Prompts Matter:</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Well-designed prompts are critical for controlling model behavior, ensuring reliability, and achieving consistent results.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combining prompt templates with plugins and memory, you can orchestrate complex workflows and multi-step reasoning in your AI applications.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Prompts in Semantic Kernel are not just static text—they are programmable, composable, and deeply integrated into the orchestration framework. They empower developers to build sophisticated, context-aware AI solutions that go beyond simple question-answering.</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12</a:t>
            </a:fld>
            <a:endParaRPr lang="en-US"/>
          </a:p>
        </p:txBody>
      </p:sp>
    </p:spTree>
    <p:extLst>
      <p:ext uri="{BB962C8B-B14F-4D97-AF65-F5344CB8AC3E}">
        <p14:creationId xmlns:p14="http://schemas.microsoft.com/office/powerpoint/2010/main" val="21479828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one of the markdown files. They can use C# or Python.</a:t>
            </a:r>
          </a:p>
        </p:txBody>
      </p:sp>
      <p:sp>
        <p:nvSpPr>
          <p:cNvPr id="4" name="Slide Number Placeholder 3"/>
          <p:cNvSpPr>
            <a:spLocks noGrp="1"/>
          </p:cNvSpPr>
          <p:nvPr>
            <p:ph type="sldNum" sz="quarter" idx="5"/>
          </p:nvPr>
        </p:nvSpPr>
        <p:spPr/>
        <p:txBody>
          <a:bodyPr/>
          <a:lstStyle/>
          <a:p>
            <a:fld id="{9DB6582F-CBB7-4C9A-87B6-76D328371F43}" type="slidenum">
              <a:rPr lang="en-US" smtClean="0"/>
              <a:t>13</a:t>
            </a:fld>
            <a:endParaRPr lang="en-US"/>
          </a:p>
        </p:txBody>
      </p:sp>
    </p:spTree>
    <p:extLst>
      <p:ext uri="{BB962C8B-B14F-4D97-AF65-F5344CB8AC3E}">
        <p14:creationId xmlns:p14="http://schemas.microsoft.com/office/powerpoint/2010/main" val="1704914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Agents are a central abstraction in Semantic Kernel for orchestrating intelligent, context-aware interactions.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An agent wraps the Kernel, adding orchestration logic that’s specifically designed for LLM-powered conversations and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responsibilities of an agent:</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System prompt management:</a:t>
            </a:r>
            <a:r>
              <a:rPr lang="en-US" sz="1200" b="0" i="0" kern="1200" dirty="0">
                <a:solidFill>
                  <a:schemeClr val="tx1"/>
                </a:solidFill>
                <a:effectLst/>
                <a:latin typeface="+mn-lt"/>
                <a:ea typeface="+mn-ea"/>
                <a:cs typeface="+mn-cs"/>
              </a:rPr>
              <a:t> Agents define and maintain the persona or instructions that guide the conversation, ensuring consistent behavior and tone.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Chat history:</a:t>
            </a:r>
            <a:r>
              <a:rPr lang="en-US" sz="1200" b="0" i="0" kern="1200" dirty="0">
                <a:solidFill>
                  <a:schemeClr val="tx1"/>
                </a:solidFill>
                <a:effectLst/>
                <a:latin typeface="+mn-lt"/>
                <a:ea typeface="+mn-ea"/>
                <a:cs typeface="+mn-cs"/>
              </a:rPr>
              <a:t> Agents track the full dialogue context, enabling multi-turn conversations and allowing the AI to reference previous exchanges for continuity and relevance.</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Function-calling behavior:</a:t>
            </a:r>
            <a:r>
              <a:rPr lang="en-US" sz="1200" b="0" i="0" kern="1200" dirty="0">
                <a:solidFill>
                  <a:schemeClr val="tx1"/>
                </a:solidFill>
                <a:effectLst/>
                <a:latin typeface="+mn-lt"/>
                <a:ea typeface="+mn-ea"/>
                <a:cs typeface="+mn-cs"/>
              </a:rPr>
              <a:t> Agents determine when and how to invoke plugins, APIs, or other functions, enabling dynamic tool use and automation within the conversation.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Access to plugins and memory:</a:t>
            </a:r>
            <a:r>
              <a:rPr lang="en-US" sz="1200" b="0" i="0" kern="1200" dirty="0">
                <a:solidFill>
                  <a:schemeClr val="tx1"/>
                </a:solidFill>
                <a:effectLst/>
                <a:latin typeface="+mn-lt"/>
                <a:ea typeface="+mn-ea"/>
                <a:cs typeface="+mn-cs"/>
              </a:rPr>
              <a:t> Agents leverage plugins to interact with external systems and use memory to recall facts, context, or user preferences across sessions.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types are highly customizable:</a:t>
            </a:r>
            <a:r>
              <a:rPr lang="en-US" sz="1200" b="0" i="0" kern="1200" dirty="0">
                <a:solidFill>
                  <a:schemeClr val="tx1"/>
                </a:solidFill>
                <a:effectLst/>
                <a:latin typeface="+mn-lt"/>
                <a:ea typeface="+mn-ea"/>
                <a:cs typeface="+mn-cs"/>
              </a:rPr>
              <a:t> You can create agents tailored for specific roles—such as project manager, researcher, copywriter, or designer—each with unique orchestration logic and access to relevant tools and data.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agents matter:</a:t>
            </a:r>
            <a:r>
              <a:rPr lang="en-US" sz="1200" b="0" i="0" kern="1200" dirty="0">
                <a:solidFill>
                  <a:schemeClr val="tx1"/>
                </a:solidFill>
                <a:effectLst/>
                <a:latin typeface="+mn-lt"/>
                <a:ea typeface="+mn-ea"/>
                <a:cs typeface="+mn-cs"/>
              </a:rPr>
              <a:t> By encapsulating orchestration logic, agents enable scalable, modular, and reusable AI solutions that go beyond simple chatbots. They support advanced scenarios like multi-agent collaboration, workflow automation, and human-in-the-loop processes.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Agents in Semantic Kernel are the key to building sophisticated, conversational AI systems that can reason, plan, and act—bridging the gap between natural language and enterprise-grade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15</a:t>
            </a:fld>
            <a:endParaRPr lang="en-US"/>
          </a:p>
        </p:txBody>
      </p:sp>
    </p:spTree>
    <p:extLst>
      <p:ext uri="{BB962C8B-B14F-4D97-AF65-F5344CB8AC3E}">
        <p14:creationId xmlns:p14="http://schemas.microsoft.com/office/powerpoint/2010/main" val="3016459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provides several built-in agent types, each designed to address specific conversational and orchestration scenarios.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err="1">
                <a:solidFill>
                  <a:schemeClr val="tx1"/>
                </a:solidFill>
                <a:effectLst/>
                <a:latin typeface="+mn-lt"/>
                <a:ea typeface="+mn-ea"/>
                <a:cs typeface="+mn-cs"/>
              </a:rPr>
              <a:t>ChatCompletionAgent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This agent specializes in managing contextual dialogues, maintaining chat history, and supporting tool invocation within conversations.</a:t>
            </a:r>
          </a:p>
          <a:p>
            <a:pPr lvl="1"/>
            <a:r>
              <a:rPr lang="en-US" sz="1200" b="0" i="0" kern="1200" dirty="0">
                <a:solidFill>
                  <a:schemeClr val="tx1"/>
                </a:solidFill>
                <a:effectLst/>
                <a:latin typeface="+mn-lt"/>
                <a:ea typeface="+mn-ea"/>
                <a:cs typeface="+mn-cs"/>
              </a:rPr>
              <a:t>It’s ideal for scenarios where continuity and context are critical, such as customer support bots or virtual assistants.</a:t>
            </a:r>
          </a:p>
          <a:p>
            <a:r>
              <a:rPr lang="en-US" sz="1200" b="1" i="0" kern="1200" dirty="0" err="1">
                <a:solidFill>
                  <a:schemeClr val="tx1"/>
                </a:solidFill>
                <a:effectLst/>
                <a:latin typeface="+mn-lt"/>
                <a:ea typeface="+mn-ea"/>
                <a:cs typeface="+mn-cs"/>
              </a:rPr>
              <a:t>AzureAIAgent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Integrates directly with Azure AI Agent Service, leveraging server-managed threads for scalable, enterprise-grade deployments.</a:t>
            </a:r>
          </a:p>
          <a:p>
            <a:pPr lvl="1"/>
            <a:r>
              <a:rPr lang="en-US" sz="1200" b="0" i="0" kern="1200" dirty="0">
                <a:solidFill>
                  <a:schemeClr val="tx1"/>
                </a:solidFill>
                <a:effectLst/>
                <a:latin typeface="+mn-lt"/>
                <a:ea typeface="+mn-ea"/>
                <a:cs typeface="+mn-cs"/>
              </a:rPr>
              <a:t>This agent is well-suited for organizations already invested in Azure, enabling seamless integration with cloud-native AI capabilities and infrastructure.</a:t>
            </a:r>
          </a:p>
          <a:p>
            <a:r>
              <a:rPr lang="en-US" sz="1200" b="1" i="0" kern="1200" dirty="0" err="1">
                <a:solidFill>
                  <a:schemeClr val="tx1"/>
                </a:solidFill>
                <a:effectLst/>
                <a:latin typeface="+mn-lt"/>
                <a:ea typeface="+mn-ea"/>
                <a:cs typeface="+mn-cs"/>
              </a:rPr>
              <a:t>CopilotStudioAgent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Designed for use within Copilot Studio environments, this agent enables rapid prototyping and deployment of conversational experiences.</a:t>
            </a:r>
          </a:p>
          <a:p>
            <a:pPr lvl="1"/>
            <a:r>
              <a:rPr lang="en-US" sz="1200" b="0" i="0" kern="1200" dirty="0">
                <a:solidFill>
                  <a:schemeClr val="tx1"/>
                </a:solidFill>
                <a:effectLst/>
                <a:latin typeface="+mn-lt"/>
                <a:ea typeface="+mn-ea"/>
                <a:cs typeface="+mn-cs"/>
              </a:rPr>
              <a:t>It’s particularly useful for teams building custom copilots or extending Microsoft 365 Copilot functionality.</a:t>
            </a:r>
          </a:p>
          <a:p>
            <a:r>
              <a:rPr lang="en-US" sz="1200" b="1" i="0" kern="1200" dirty="0" err="1">
                <a:solidFill>
                  <a:schemeClr val="tx1"/>
                </a:solidFill>
                <a:effectLst/>
                <a:latin typeface="+mn-lt"/>
                <a:ea typeface="+mn-ea"/>
                <a:cs typeface="+mn-cs"/>
              </a:rPr>
              <a:t>OpenAIAssistantAgent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Utilizes the OpenAI Assistants API, supporting richer conversations that can include file and tool integrations.</a:t>
            </a:r>
          </a:p>
          <a:p>
            <a:pPr lvl="1"/>
            <a:r>
              <a:rPr lang="en-US" sz="1200" b="0" i="0" kern="1200" dirty="0">
                <a:solidFill>
                  <a:schemeClr val="tx1"/>
                </a:solidFill>
                <a:effectLst/>
                <a:latin typeface="+mn-lt"/>
                <a:ea typeface="+mn-ea"/>
                <a:cs typeface="+mn-cs"/>
              </a:rPr>
              <a:t>This agent is optimal for advanced use cases requiring multi-modal interactions or integration with external knowledge sources.</a:t>
            </a:r>
          </a:p>
          <a:p>
            <a:r>
              <a:rPr lang="en-US" sz="1200" b="1" i="0" kern="1200" dirty="0" err="1">
                <a:solidFill>
                  <a:schemeClr val="tx1"/>
                </a:solidFill>
                <a:effectLst/>
                <a:latin typeface="+mn-lt"/>
                <a:ea typeface="+mn-ea"/>
                <a:cs typeface="+mn-cs"/>
              </a:rPr>
              <a:t>OpenAIResponsesAgent</a:t>
            </a:r>
            <a:r>
              <a:rPr lang="en-US" sz="1200" b="1"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Built on the OpenAI “Responses” endpoint, this agent enables structured chat flows and can be tailored for specific conversational patterns.</a:t>
            </a:r>
          </a:p>
          <a:p>
            <a:pPr lvl="1"/>
            <a:r>
              <a:rPr lang="en-US" sz="1200" b="0" i="0" kern="1200" dirty="0">
                <a:solidFill>
                  <a:schemeClr val="tx1"/>
                </a:solidFill>
                <a:effectLst/>
                <a:latin typeface="+mn-lt"/>
                <a:ea typeface="+mn-ea"/>
                <a:cs typeface="+mn-cs"/>
              </a:rPr>
              <a:t>It’s useful for scenarios where predictable, template-driven responses are required, such as FAQ bots or guided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These built-in agents provide a robust foundation for building conversational AI solutions, allowing developers to choose the best fit for their application’s requirements and infrastructure.</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By leveraging these agents, organizations can accelerate development, ensure best practices, and focus on delivering value through intelligent automation and orchestration.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16</a:t>
            </a:fld>
            <a:endParaRPr lang="en-US"/>
          </a:p>
        </p:txBody>
      </p:sp>
    </p:spTree>
    <p:extLst>
      <p:ext uri="{BB962C8B-B14F-4D97-AF65-F5344CB8AC3E}">
        <p14:creationId xmlns:p14="http://schemas.microsoft.com/office/powerpoint/2010/main" val="3556426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field of AI is rapidly evolving, and the need for more sophisticated, collaborative, and flexible agent-based systems is growing. With this in mind, Semantic Kernel introduces a new multi-agent orchestration framework that enables developers to build, manage, and scale complex agent workflows with ease.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Traditional single-agent systems are limited in their ability to handle complex, multi-faceted tasks. By orchestrating multiple agents, each with specialized skills or roles, we can create systems that are more robust, adaptive, and capable of solving real-world problems collaboratively. Multi-agent orchestration in Semantic Kernel provides a flexible foundation for building such systems, supporting a variety of coordination patterns.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orchestration is a foundational concept in Semantic Kernel, enabling complex workflows and multi-agent collaboration.</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Sequential orchestration:</a:t>
            </a:r>
            <a:r>
              <a:rPr lang="en-US" sz="1200" b="0" i="0" kern="1200" dirty="0">
                <a:solidFill>
                  <a:schemeClr val="tx1"/>
                </a:solidFill>
                <a:effectLst/>
                <a:latin typeface="+mn-lt"/>
                <a:ea typeface="+mn-ea"/>
                <a:cs typeface="+mn-cs"/>
              </a:rPr>
              <a:t> Agents execute tasks in a predefined order, passing results from one agent to the next. This pattern is ideal for scenarios where each step depends on the output of the previous agent, such as multi-stage data processing or document review pipelines.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Concurrent orchestration:</a:t>
            </a:r>
            <a:r>
              <a:rPr lang="en-US" sz="1200" b="0" i="0" kern="1200" dirty="0">
                <a:solidFill>
                  <a:schemeClr val="tx1"/>
                </a:solidFill>
                <a:effectLst/>
                <a:latin typeface="+mn-lt"/>
                <a:ea typeface="+mn-ea"/>
                <a:cs typeface="+mn-cs"/>
              </a:rPr>
              <a:t> Multiple agents operate in parallel, each tackling a portion of the task independently. Results are aggregated at the end. This approach is well-suited for solution generation, brainstorming, or tasks that can be decomposed into independent subtasks.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Handoff orchestration:</a:t>
            </a:r>
            <a:r>
              <a:rPr lang="en-US" sz="1200" b="0" i="0" kern="1200" dirty="0">
                <a:solidFill>
                  <a:schemeClr val="tx1"/>
                </a:solidFill>
                <a:effectLst/>
                <a:latin typeface="+mn-lt"/>
                <a:ea typeface="+mn-ea"/>
                <a:cs typeface="+mn-cs"/>
              </a:rPr>
              <a:t> Control is dynamically transferred between agents based on conditions or task requirements. For example, a support agent may escalate technical issues to a specialist agent or route billing questions to a finance agent. This pattern supports escalation flows and dynamic task routing.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Group Chat/Magnetic orchestration:</a:t>
            </a:r>
            <a:r>
              <a:rPr lang="en-US" sz="1200" b="0" i="0" kern="1200" dirty="0">
                <a:solidFill>
                  <a:schemeClr val="tx1"/>
                </a:solidFill>
                <a:effectLst/>
                <a:latin typeface="+mn-lt"/>
                <a:ea typeface="+mn-ea"/>
                <a:cs typeface="+mn-cs"/>
              </a:rPr>
              <a:t> Agents collaborate in a shared conversational context, often managed by a central orchestrator. This enables team-based problem solving, brainstorming, and cross-functional discussions, with agents representing different domains or expertise.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Human-in-the-Loop:</a:t>
            </a:r>
            <a:r>
              <a:rPr lang="en-US" sz="1200" b="0" i="0" kern="1200" dirty="0">
                <a:solidFill>
                  <a:schemeClr val="tx1"/>
                </a:solidFill>
                <a:effectLst/>
                <a:latin typeface="+mn-lt"/>
                <a:ea typeface="+mn-ea"/>
                <a:cs typeface="+mn-cs"/>
              </a:rPr>
              <a:t> Semantic Kernel supports manual intervention during orchestration, allowing humans to participate in decision-making, provide input, or override agent actions. This is critical for workflows that require oversight, approvals, or nuanced judgment.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supporting multiple orchestration patterns, Semantic Kernel empowers developers to build flexible, scalable, and intelligent AI solutions that mirror real-world collaboration and decision-making processes.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17</a:t>
            </a:fld>
            <a:endParaRPr lang="en-US"/>
          </a:p>
        </p:txBody>
      </p:sp>
    </p:spTree>
    <p:extLst>
      <p:ext uri="{BB962C8B-B14F-4D97-AF65-F5344CB8AC3E}">
        <p14:creationId xmlns:p14="http://schemas.microsoft.com/office/powerpoint/2010/main" val="2960704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Sequential orchestration is a foundational pattern in Semantic Kernel for managing multi-step workflows.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agents are arranged in a strict order or a pipeline, with each agent performing a specific function and passing its output to the next agent in the sequence.</a:t>
            </a:r>
          </a:p>
          <a:p>
            <a:r>
              <a:rPr lang="en-US" sz="1200" b="0" i="0" kern="1200" dirty="0">
                <a:solidFill>
                  <a:schemeClr val="tx1"/>
                </a:solidFill>
                <a:effectLst/>
                <a:latin typeface="+mn-lt"/>
                <a:ea typeface="+mn-ea"/>
                <a:cs typeface="+mn-cs"/>
              </a:rPr>
              <a:t>This pattern is ideal for scenarios where each stage of processing depends on the results of the previous stage. For example, you might start with a summarizer agent to condense input data, then pass the summary to a translator agent, and finally send the translated text to a QA agent for validation.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Sequential orchestration ensures that complex tasks are broken down into manageable steps, with clear handoffs and dependencies between agents.</a:t>
            </a:r>
          </a:p>
          <a:p>
            <a:r>
              <a:rPr lang="en-US" sz="1200" b="0" i="0" kern="1200" dirty="0">
                <a:solidFill>
                  <a:schemeClr val="tx1"/>
                </a:solidFill>
                <a:effectLst/>
                <a:latin typeface="+mn-lt"/>
                <a:ea typeface="+mn-ea"/>
                <a:cs typeface="+mn-cs"/>
              </a:rPr>
              <a:t>This design promotes modularity and maintainability, as each agent can be developed, tested, and updated independently.</a:t>
            </a:r>
          </a:p>
          <a:p>
            <a:r>
              <a:rPr lang="en-US" sz="1200" b="0" i="0" kern="1200" dirty="0">
                <a:solidFill>
                  <a:schemeClr val="tx1"/>
                </a:solidFill>
                <a:effectLst/>
                <a:latin typeface="+mn-lt"/>
                <a:ea typeface="+mn-ea"/>
                <a:cs typeface="+mn-cs"/>
              </a:rPr>
              <a:t>It’s especially useful for document processing pipelines, multi-stage data transformations, and workflows that require strict ordering and traceability.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sequential orchestration, Semantic Kernel enables developers to build robust, auditable AI workflows that mirror real-world processes and ensure reliable outcomes.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18</a:t>
            </a:fld>
            <a:endParaRPr lang="en-US"/>
          </a:p>
        </p:txBody>
      </p:sp>
    </p:spTree>
    <p:extLst>
      <p:ext uri="{BB962C8B-B14F-4D97-AF65-F5344CB8AC3E}">
        <p14:creationId xmlns:p14="http://schemas.microsoft.com/office/powerpoint/2010/main" val="2759984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Concurrent orchestration is a powerful pattern in Semantic Kernel for enabling parallel processing and collaborative problem solving.</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multiple agents work simultaneously, or in parallel, each handling a distinct aspect or subtask of the overall workflow.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pattern is ideal for scenarios where tasks can be decomposed into independent components—such as generating multiple solutions, brainstorming ideas, or processing large datasets in parallel.</a:t>
            </a:r>
          </a:p>
          <a:p>
            <a:r>
              <a:rPr lang="en-US" sz="1200" b="0" i="0" kern="1200" dirty="0">
                <a:solidFill>
                  <a:schemeClr val="tx1"/>
                </a:solidFill>
                <a:effectLst/>
                <a:latin typeface="+mn-lt"/>
                <a:ea typeface="+mn-ea"/>
                <a:cs typeface="+mn-cs"/>
              </a:rPr>
              <a:t>Each agent receives the same input or a partitioned subset, performs its specialized function, and then passes its output to a central collector or aggregator.</a:t>
            </a:r>
          </a:p>
          <a:p>
            <a:r>
              <a:rPr lang="en-US" sz="1200" b="0" i="0" kern="1200" dirty="0">
                <a:solidFill>
                  <a:schemeClr val="tx1"/>
                </a:solidFill>
                <a:effectLst/>
                <a:latin typeface="+mn-lt"/>
                <a:ea typeface="+mn-ea"/>
                <a:cs typeface="+mn-cs"/>
              </a:rPr>
              <a:t>The collector is responsible for combining, evaluating, or selecting the best results from the agents, ensuring a cohesive outcome.</a:t>
            </a:r>
          </a:p>
          <a:p>
            <a:r>
              <a:rPr lang="en-US" sz="1200" b="0" i="0" kern="1200" dirty="0">
                <a:solidFill>
                  <a:schemeClr val="tx1"/>
                </a:solidFill>
                <a:effectLst/>
                <a:latin typeface="+mn-lt"/>
                <a:ea typeface="+mn-ea"/>
                <a:cs typeface="+mn-cs"/>
              </a:rPr>
              <a:t>Concurrent orchestration can dramatically improve efficiency and scalability, especially in environments where time-to-solution is critical or where diverse perspectives are valuable.</a:t>
            </a:r>
          </a:p>
          <a:p>
            <a:r>
              <a:rPr lang="en-US" sz="1200" b="0" i="0" kern="1200" dirty="0">
                <a:solidFill>
                  <a:schemeClr val="tx1"/>
                </a:solidFill>
                <a:effectLst/>
                <a:latin typeface="+mn-lt"/>
                <a:ea typeface="+mn-ea"/>
                <a:cs typeface="+mn-cs"/>
              </a:rPr>
              <a:t>This design also supports modularity, allowing agents to be developed and maintained independently, and promotes resilience by enabling fallback or redundancy if one agent fails.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concurrent orchestration, Semantic Kernel empowers developers to build robust, scalable AI workflows that harness the strengths of multiple agents working in parallel, driving innovation and accelerating results.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19</a:t>
            </a:fld>
            <a:endParaRPr lang="en-US"/>
          </a:p>
        </p:txBody>
      </p:sp>
    </p:spTree>
    <p:extLst>
      <p:ext uri="{BB962C8B-B14F-4D97-AF65-F5344CB8AC3E}">
        <p14:creationId xmlns:p14="http://schemas.microsoft.com/office/powerpoint/2010/main" val="2807382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Handoff orchestration is a dynamic pattern in Semantic Kernel that enables flexible, condition-based routing of tasks between agents and humans.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a primary agent (such as a general support agent) handles incoming requests and determines, based on context or issue type, whether to escalate or transfer control to a specialized agent or a human operator.</a:t>
            </a:r>
          </a:p>
          <a:p>
            <a:r>
              <a:rPr lang="en-US" sz="1200" b="0" i="0" kern="1200" dirty="0">
                <a:solidFill>
                  <a:schemeClr val="tx1"/>
                </a:solidFill>
                <a:effectLst/>
                <a:latin typeface="+mn-lt"/>
                <a:ea typeface="+mn-ea"/>
                <a:cs typeface="+mn-cs"/>
              </a:rPr>
              <a:t>For example, technical issues may be routed to a technical expert agent, while billing questions are handed off to a finance agent. If the situation requires nuanced judgment or manual intervention, the workflow can escalate to a human participant.</a:t>
            </a:r>
          </a:p>
          <a:p>
            <a:r>
              <a:rPr lang="en-US" sz="1200" b="0" i="0" kern="1200" dirty="0">
                <a:solidFill>
                  <a:schemeClr val="tx1"/>
                </a:solidFill>
                <a:effectLst/>
                <a:latin typeface="+mn-lt"/>
                <a:ea typeface="+mn-ea"/>
                <a:cs typeface="+mn-cs"/>
              </a:rPr>
              <a:t>This pattern is essential for real-world scenarios where not all problems can be solved by a single agent or require expertise from different domains. It supports escalation flows, dynamic task routing, and ensures that each request is handled by the most appropriate resource.</a:t>
            </a:r>
          </a:p>
          <a:p>
            <a:r>
              <a:rPr lang="en-US" sz="1200" b="0" i="0" kern="1200" dirty="0">
                <a:solidFill>
                  <a:schemeClr val="tx1"/>
                </a:solidFill>
                <a:effectLst/>
                <a:latin typeface="+mn-lt"/>
                <a:ea typeface="+mn-ea"/>
                <a:cs typeface="+mn-cs"/>
              </a:rPr>
              <a:t>Handoff orchestration promotes modularity and maintainability, allowing organizations to build robust support systems, escalation pipelines, and collaborative workflows that blend AI automation with human oversight.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handoff orchestration, Semantic Kernel empowers developers to create intelligent systems that can adapt to complex, evolving requirements, ensuring that tasks are resolved efficiently and accurately by the right agent or human at the right time.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20</a:t>
            </a:fld>
            <a:endParaRPr lang="en-US"/>
          </a:p>
        </p:txBody>
      </p:sp>
    </p:spTree>
    <p:extLst>
      <p:ext uri="{BB962C8B-B14F-4D97-AF65-F5344CB8AC3E}">
        <p14:creationId xmlns:p14="http://schemas.microsoft.com/office/powerpoint/2010/main" val="3904823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a modular SDK for building AI-first applications that orchestrate models, memory, and external functions in a unified, extensible architecture.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abstracts the complexity of integrating multiple LLM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allowing developers to select, swap, or ensemble models for specific tasks and performance requirements.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Agent-based and function-calling architectures:</a:t>
            </a:r>
            <a:r>
              <a:rPr lang="en-US" sz="1200" b="0" i="0" kern="1200" dirty="0">
                <a:solidFill>
                  <a:schemeClr val="tx1"/>
                </a:solidFill>
                <a:effectLst/>
                <a:latin typeface="+mn-lt"/>
                <a:ea typeface="+mn-ea"/>
                <a:cs typeface="+mn-cs"/>
              </a:rPr>
              <a:t> Semantic Kernel enables the creation of intelligent agents that reason, plan, and act by invoking plugins, APIs, and enterprise services. This supports automation of complex workflows and seamless interaction between natural language and system logic.</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Plugin architecture:</a:t>
            </a:r>
            <a:r>
              <a:rPr lang="en-US" sz="1200" b="0" i="0" kern="1200" dirty="0">
                <a:solidFill>
                  <a:schemeClr val="tx1"/>
                </a:solidFill>
                <a:effectLst/>
                <a:latin typeface="+mn-lt"/>
                <a:ea typeface="+mn-ea"/>
                <a:cs typeface="+mn-cs"/>
              </a:rPr>
              <a:t> Plugins expose native code functions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Agents can dynamically extend their capabilities and interact with external systems, supporting rapid prototyping and modular design.</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Memory and context management:</a:t>
            </a:r>
            <a:r>
              <a:rPr lang="en-US" sz="1200" b="0" i="0" kern="1200" dirty="0">
                <a:solidFill>
                  <a:schemeClr val="tx1"/>
                </a:solidFill>
                <a:effectLst/>
                <a:latin typeface="+mn-lt"/>
                <a:ea typeface="+mn-ea"/>
                <a:cs typeface="+mn-cs"/>
              </a:rPr>
              <a:t> Semantic Kernel supports both volatile (short-term) and persistent (long-term) memory via vector stores (e.g., Azure Cognitive Search, Redis), enabling context-aware and personalized AI experiences.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Cross-provider abstraction:</a:t>
            </a:r>
            <a:r>
              <a:rPr lang="en-US" sz="1200" b="0" i="0" kern="1200" dirty="0">
                <a:solidFill>
                  <a:schemeClr val="tx1"/>
                </a:solidFill>
                <a:effectLst/>
                <a:latin typeface="+mn-lt"/>
                <a:ea typeface="+mn-ea"/>
                <a:cs typeface="+mn-cs"/>
              </a:rPr>
              <a:t> By bridging natural language input with system logic, Semantic Kernel allows applications to remain flexible and future-proof as new models and providers emerge.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Enterprise-grade extensibility:</a:t>
            </a:r>
            <a:r>
              <a:rPr lang="en-US" sz="1200" b="0" i="0" kern="1200" dirty="0">
                <a:solidFill>
                  <a:schemeClr val="tx1"/>
                </a:solidFill>
                <a:effectLst/>
                <a:latin typeface="+mn-lt"/>
                <a:ea typeface="+mn-ea"/>
                <a:cs typeface="+mn-cs"/>
              </a:rPr>
              <a:t> The SDK is designed for integration into existing systems, supporting compliance, security, and scalability requirements typical of enterprise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coordinating your code, plugins, hooks, filters, and the latest AI models to deliver intelligent, adaptive solutions.</a:t>
            </a:r>
          </a:p>
        </p:txBody>
      </p:sp>
      <p:sp>
        <p:nvSpPr>
          <p:cNvPr id="4" name="Slide Number Placeholder 3"/>
          <p:cNvSpPr>
            <a:spLocks noGrp="1"/>
          </p:cNvSpPr>
          <p:nvPr>
            <p:ph type="sldNum" sz="quarter" idx="5"/>
          </p:nvPr>
        </p:nvSpPr>
        <p:spPr/>
        <p:txBody>
          <a:bodyPr/>
          <a:lstStyle/>
          <a:p>
            <a:fld id="{9DB6582F-CBB7-4C9A-87B6-76D328371F43}" type="slidenum">
              <a:rPr lang="en-US" smtClean="0"/>
              <a:t>2</a:t>
            </a:fld>
            <a:endParaRPr lang="en-US"/>
          </a:p>
        </p:txBody>
      </p:sp>
    </p:spTree>
    <p:extLst>
      <p:ext uri="{BB962C8B-B14F-4D97-AF65-F5344CB8AC3E}">
        <p14:creationId xmlns:p14="http://schemas.microsoft.com/office/powerpoint/2010/main" val="4265550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Group Chat Orchestration is a collaborative pattern in Semantic Kernel that enables multiple agents—and humans—to interact in a shared conversational context.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a Group Chat Manager coordinates the flow of requests and responses among agents representing different domains or expertise, such as marketing, engineering, and finance.</a:t>
            </a:r>
          </a:p>
          <a:p>
            <a:r>
              <a:rPr lang="en-US" sz="1200" b="0" i="0" kern="1200" dirty="0">
                <a:solidFill>
                  <a:schemeClr val="tx1"/>
                </a:solidFill>
                <a:effectLst/>
                <a:latin typeface="+mn-lt"/>
                <a:ea typeface="+mn-ea"/>
                <a:cs typeface="+mn-cs"/>
              </a:rPr>
              <a:t>Agents “converse” openly in a shared thread, allowing for real-time brainstorming, team-based problem solving, and cross-functional discussions.</a:t>
            </a:r>
          </a:p>
          <a:p>
            <a:r>
              <a:rPr lang="en-US" sz="1200" b="0" i="0" kern="1200" dirty="0">
                <a:solidFill>
                  <a:schemeClr val="tx1"/>
                </a:solidFill>
                <a:effectLst/>
                <a:latin typeface="+mn-lt"/>
                <a:ea typeface="+mn-ea"/>
                <a:cs typeface="+mn-cs"/>
              </a:rPr>
              <a:t>This pattern is especially valuable for scenarios that require diverse perspectives, collective decision-making, or rapid information exchange.</a:t>
            </a:r>
          </a:p>
          <a:p>
            <a:r>
              <a:rPr lang="en-US" sz="1200" b="0" i="0" kern="1200" dirty="0">
                <a:solidFill>
                  <a:schemeClr val="tx1"/>
                </a:solidFill>
                <a:effectLst/>
                <a:latin typeface="+mn-lt"/>
                <a:ea typeface="+mn-ea"/>
                <a:cs typeface="+mn-cs"/>
              </a:rPr>
              <a:t>Human participants can join the conversation, providing input, guidance, or oversight alongside the agents. This supports hybrid workflows where AI and human expertise are combined.</a:t>
            </a:r>
          </a:p>
          <a:p>
            <a:r>
              <a:rPr lang="en-US" sz="1200" b="0" i="0" kern="1200" dirty="0">
                <a:solidFill>
                  <a:schemeClr val="tx1"/>
                </a:solidFill>
                <a:effectLst/>
                <a:latin typeface="+mn-lt"/>
                <a:ea typeface="+mn-ea"/>
                <a:cs typeface="+mn-cs"/>
              </a:rPr>
              <a:t>Group Chat Orchestration promotes transparency, inclusivity, and agility, making it ideal for collaborative environments, project teams, and dynamic business processes.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group chat orchestration, Semantic Kernel empowers organizations to build intelligent systems that mirror real-world teamwork, foster innovation, and accelerate outcomes through multi-agent and human collaboration.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21</a:t>
            </a:fld>
            <a:endParaRPr lang="en-US"/>
          </a:p>
        </p:txBody>
      </p:sp>
    </p:spTree>
    <p:extLst>
      <p:ext uri="{BB962C8B-B14F-4D97-AF65-F5344CB8AC3E}">
        <p14:creationId xmlns:p14="http://schemas.microsoft.com/office/powerpoint/2010/main" val="1221840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Magnetic orchestration, also known as dynamic routing, is an advanced pattern in Semantic Kernel for adaptive, context-driven agent collaboration.</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Magentic</a:t>
            </a:r>
            <a:r>
              <a:rPr lang="en-US" sz="1200" b="0" i="0" kern="1200" dirty="0">
                <a:solidFill>
                  <a:schemeClr val="tx1"/>
                </a:solidFill>
                <a:effectLst/>
                <a:latin typeface="+mn-lt"/>
                <a:ea typeface="+mn-ea"/>
                <a:cs typeface="+mn-cs"/>
              </a:rPr>
              <a:t> orchestration is designed based on the </a:t>
            </a:r>
            <a:r>
              <a:rPr lang="en-US" sz="1200" b="0" i="0" kern="1200" dirty="0" err="1">
                <a:solidFill>
                  <a:schemeClr val="tx1"/>
                </a:solidFill>
                <a:effectLst/>
                <a:latin typeface="+mn-lt"/>
                <a:ea typeface="+mn-ea"/>
                <a:cs typeface="+mn-cs"/>
              </a:rPr>
              <a:t>MagenticOne</a:t>
            </a:r>
            <a:r>
              <a:rPr lang="en-US" sz="1200" b="0" i="0" kern="1200" dirty="0">
                <a:solidFill>
                  <a:schemeClr val="tx1"/>
                </a:solidFill>
                <a:effectLst/>
                <a:latin typeface="+mn-lt"/>
                <a:ea typeface="+mn-ea"/>
                <a:cs typeface="+mn-cs"/>
              </a:rPr>
              <a:t> pattern invented by </a:t>
            </a:r>
            <a:r>
              <a:rPr lang="en-US" sz="1200" b="0" i="0" kern="1200" dirty="0" err="1">
                <a:solidFill>
                  <a:schemeClr val="tx1"/>
                </a:solidFill>
                <a:effectLst/>
                <a:latin typeface="+mn-lt"/>
                <a:ea typeface="+mn-ea"/>
                <a:cs typeface="+mn-cs"/>
              </a:rPr>
              <a:t>AutoGen</a:t>
            </a:r>
            <a:r>
              <a:rPr lang="en-US" sz="1200" b="0" i="0" kern="1200" dirty="0">
                <a:solidFill>
                  <a:schemeClr val="tx1"/>
                </a:solidFill>
                <a:effectLst/>
                <a:latin typeface="+mn-lt"/>
                <a:ea typeface="+mn-ea"/>
                <a:cs typeface="+mn-cs"/>
              </a:rPr>
              <a:t>. It is a flexible, general-purpose multi-agent pattern designed for complex, open-ended tasks that require dynamic collaboration.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this approach, an orchestrator manages a central ledger of tasks, progress, and contextual facts. The orchestrator continuously evaluates the state of the workflow and dynamically delegates control to the agent best suited for the current step or challenge.</a:t>
            </a:r>
          </a:p>
          <a:p>
            <a:r>
              <a:rPr lang="en-US" sz="1200" b="0" i="0" kern="1200" dirty="0">
                <a:solidFill>
                  <a:schemeClr val="tx1"/>
                </a:solidFill>
                <a:effectLst/>
                <a:latin typeface="+mn-lt"/>
                <a:ea typeface="+mn-ea"/>
                <a:cs typeface="+mn-cs"/>
              </a:rPr>
              <a:t>Agents do not operate in a fixed sequence or parallel; instead, they are “pulled in” as needed based on their expertise, the nature of the task, and real-time progress.</a:t>
            </a:r>
          </a:p>
          <a:p>
            <a:r>
              <a:rPr lang="en-US" sz="1200" b="0" i="0" kern="1200" dirty="0">
                <a:solidFill>
                  <a:schemeClr val="tx1"/>
                </a:solidFill>
                <a:effectLst/>
                <a:latin typeface="+mn-lt"/>
                <a:ea typeface="+mn-ea"/>
                <a:cs typeface="+mn-cs"/>
              </a:rPr>
              <a:t>This pattern is ideal for complex, evolving workflows where requirements may change, bottlenecks may arise, or specialized intervention is needed at different stages.</a:t>
            </a:r>
          </a:p>
          <a:p>
            <a:r>
              <a:rPr lang="en-US" sz="1200" b="0" i="0" kern="1200" dirty="0">
                <a:solidFill>
                  <a:schemeClr val="tx1"/>
                </a:solidFill>
                <a:effectLst/>
                <a:latin typeface="+mn-lt"/>
                <a:ea typeface="+mn-ea"/>
                <a:cs typeface="+mn-cs"/>
              </a:rPr>
              <a:t>The orchestrator tracks progress, detects stalls or unproductive loops, and can escalate to a human or switch agents if necessary. This ensures that the workflow remains efficient, responsive, and resilient to unexpected challenges.</a:t>
            </a:r>
          </a:p>
          <a:p>
            <a:r>
              <a:rPr lang="en-US" sz="1200" b="0" i="0" kern="1200" dirty="0">
                <a:solidFill>
                  <a:schemeClr val="tx1"/>
                </a:solidFill>
                <a:effectLst/>
                <a:latin typeface="+mn-lt"/>
                <a:ea typeface="+mn-ea"/>
                <a:cs typeface="+mn-cs"/>
              </a:rPr>
              <a:t>Magnetic orchestration supports advanced scenarios such as multi-step reasoning, collaborative problem solving, and adaptive automation, making it a powerful tool for enterprise-grade AI solutions.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magnetic (dynamic routing) orchestration, Semantic Kernel enables organizations to build intelligent systems that adapt in real time, optimize resource allocation, and deliver robust outcomes even in complex, unpredictable environments.</a:t>
            </a:r>
          </a:p>
          <a:p>
            <a:endParaRPr lang="en-US" dirty="0"/>
          </a:p>
          <a:p>
            <a:r>
              <a:rPr lang="en-US" dirty="0"/>
              <a:t>Use case example:</a:t>
            </a:r>
          </a:p>
          <a:p>
            <a:r>
              <a:rPr lang="en-US" dirty="0"/>
              <a:t>A user requests a comprehensive report comparing the energy efficiency and CO2 emissions of different machine learning models. The </a:t>
            </a:r>
            <a:r>
              <a:rPr lang="en-US" dirty="0" err="1"/>
              <a:t>Magentic</a:t>
            </a:r>
            <a:r>
              <a:rPr lang="en-US" dirty="0"/>
              <a:t> manager first assigns a research agent to gather relevant data, then delegates analysis and computation to a coder agent. The manager coordinates multiple rounds of research and computation, aggregates the findings, and produces a detailed structured report as the final output.</a:t>
            </a:r>
          </a:p>
        </p:txBody>
      </p:sp>
      <p:sp>
        <p:nvSpPr>
          <p:cNvPr id="4" name="Slide Number Placeholder 3"/>
          <p:cNvSpPr>
            <a:spLocks noGrp="1"/>
          </p:cNvSpPr>
          <p:nvPr>
            <p:ph type="sldNum" sz="quarter" idx="5"/>
          </p:nvPr>
        </p:nvSpPr>
        <p:spPr/>
        <p:txBody>
          <a:bodyPr/>
          <a:lstStyle/>
          <a:p>
            <a:fld id="{9DB6582F-CBB7-4C9A-87B6-76D328371F43}" type="slidenum">
              <a:rPr lang="en-US" smtClean="0"/>
              <a:t>22</a:t>
            </a:fld>
            <a:endParaRPr lang="en-US"/>
          </a:p>
        </p:txBody>
      </p:sp>
    </p:spTree>
    <p:extLst>
      <p:ext uri="{BB962C8B-B14F-4D97-AF65-F5344CB8AC3E}">
        <p14:creationId xmlns:p14="http://schemas.microsoft.com/office/powerpoint/2010/main" val="26553101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you get started, Semantic Kernel provides a set of samples demonstrating each orchestration pattern. These samples showcase how to define agents, configure orchestrations, and run collaborative </a:t>
            </a:r>
            <a:r>
              <a:rPr lang="en-US"/>
              <a:t>workflows.</a:t>
            </a:r>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23</a:t>
            </a:fld>
            <a:endParaRPr lang="en-US"/>
          </a:p>
        </p:txBody>
      </p:sp>
    </p:spTree>
    <p:extLst>
      <p:ext uri="{BB962C8B-B14F-4D97-AF65-F5344CB8AC3E}">
        <p14:creationId xmlns:p14="http://schemas.microsoft.com/office/powerpoint/2010/main" val="1376791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Agent orchestration in Semantic Kernel is powered by several key components that ensure flexibility, reliability, and scalability in complex AI workflows.</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Runtime:</a:t>
            </a:r>
            <a:r>
              <a:rPr lang="en-US" sz="1200" b="0" i="0" kern="1200" dirty="0">
                <a:solidFill>
                  <a:schemeClr val="tx1"/>
                </a:solidFill>
                <a:effectLst/>
                <a:latin typeface="+mn-lt"/>
                <a:ea typeface="+mn-ea"/>
                <a:cs typeface="+mn-cs"/>
              </a:rPr>
              <a:t> The runtime is responsible for managing the execution of orchestrations, handling the lifecycle of agents, and routing messages between agents and other system components. This enables seamless coordination and communication throughout the orchestration process.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Async &amp; Timeout:</a:t>
            </a:r>
            <a:r>
              <a:rPr lang="en-US" sz="1200" b="0" i="0" kern="1200" dirty="0">
                <a:solidFill>
                  <a:schemeClr val="tx1"/>
                </a:solidFill>
                <a:effectLst/>
                <a:latin typeface="+mn-lt"/>
                <a:ea typeface="+mn-ea"/>
                <a:cs typeface="+mn-cs"/>
              </a:rPr>
              <a:t> Orchestrations can run asynchronously in the background, allowing for non-blocking execution and improved system responsiveness. Timeout mechanisms ensure that long-running or stalled orchestrations can be gracefully terminated, preventing resource exhaustion and maintaining system stability.</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Human-in-the-Loop:</a:t>
            </a:r>
            <a:r>
              <a:rPr lang="en-US" sz="1200" b="0" i="0" kern="1200" dirty="0">
                <a:solidFill>
                  <a:schemeClr val="tx1"/>
                </a:solidFill>
                <a:effectLst/>
                <a:latin typeface="+mn-lt"/>
                <a:ea typeface="+mn-ea"/>
                <a:cs typeface="+mn-cs"/>
              </a:rPr>
              <a:t> Semantic Kernel supports manual intervention during orchestration via callbacks. This is especially important in scenarios like handoff or group chat, where human input may be required for approvals, decision-making, or nuanced judgment. Human-in-the-loop capabilities enhance the reliability and accountability of automated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Structured Data:</a:t>
            </a:r>
            <a:r>
              <a:rPr lang="en-US" sz="1200" b="0" i="0" kern="1200" dirty="0">
                <a:solidFill>
                  <a:schemeClr val="tx1"/>
                </a:solidFill>
                <a:effectLst/>
                <a:latin typeface="+mn-lt"/>
                <a:ea typeface="+mn-ea"/>
                <a:cs typeface="+mn-cs"/>
              </a:rPr>
              <a:t> Typed models are used to pass data into and out of orchestrations, ensuring that information is exchanged in a clean, consistent, and type-safe manner. This promotes maintainability and reduces errors in complex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Cancellation:</a:t>
            </a:r>
            <a:r>
              <a:rPr lang="en-US" sz="1200" b="0" i="0" kern="1200" dirty="0">
                <a:solidFill>
                  <a:schemeClr val="tx1"/>
                </a:solidFill>
                <a:effectLst/>
                <a:latin typeface="+mn-lt"/>
                <a:ea typeface="+mn-ea"/>
                <a:cs typeface="+mn-cs"/>
              </a:rPr>
              <a:t> The orchestration framework allows for cancellation of flows, enabling users or systems to halt processes when necessary. Even after cancellation, the runtime can continue, and in-progress steps may still finish, ensuring graceful degradation and robust error handling.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These components collectively empower developers to build sophisticated, resilient, and human-centric AI solutions with Semantic Kernel, supporting a wide range of orchestration patterns and enterprise requirements.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24</a:t>
            </a:fld>
            <a:endParaRPr lang="en-US"/>
          </a:p>
        </p:txBody>
      </p:sp>
    </p:spTree>
    <p:extLst>
      <p:ext uri="{BB962C8B-B14F-4D97-AF65-F5344CB8AC3E}">
        <p14:creationId xmlns:p14="http://schemas.microsoft.com/office/powerpoint/2010/main" val="34215276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26</a:t>
            </a:fld>
            <a:endParaRPr lang="en-US"/>
          </a:p>
        </p:txBody>
      </p:sp>
    </p:spTree>
    <p:extLst>
      <p:ext uri="{BB962C8B-B14F-4D97-AF65-F5344CB8AC3E}">
        <p14:creationId xmlns:p14="http://schemas.microsoft.com/office/powerpoint/2010/main" val="57690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Process Framework in Semantic Kernel introduces a new paradigm for orchestrating complex, event-driven workflows.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Unlike the agent framework, which is primarily focused on conversational and LLM-driven interactions, the process framework is designed for structured, auditable automation—ideal for business processes, approvals, and multi-step tasks.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Key Concepts: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Process:</a:t>
            </a:r>
            <a:r>
              <a:rPr lang="en-US" sz="1200" b="0" i="0" kern="1200" dirty="0">
                <a:solidFill>
                  <a:schemeClr val="tx1"/>
                </a:solidFill>
                <a:effectLst/>
                <a:latin typeface="+mn-lt"/>
                <a:ea typeface="+mn-ea"/>
                <a:cs typeface="+mn-cs"/>
              </a:rPr>
              <a:t> Acts as the orchestrator, managing a sequence of modular steps. Each process is reusable and can be triggered by events, making it highly adaptable to changing business requirements.</a:t>
            </a:r>
          </a:p>
          <a:p>
            <a:pPr lvl="1"/>
            <a:r>
              <a:rPr lang="en-US" sz="1200" b="1" i="0" kern="1200" dirty="0">
                <a:solidFill>
                  <a:schemeClr val="tx1"/>
                </a:solidFill>
                <a:effectLst/>
                <a:latin typeface="+mn-lt"/>
                <a:ea typeface="+mn-ea"/>
                <a:cs typeface="+mn-cs"/>
              </a:rPr>
              <a:t>Step:</a:t>
            </a:r>
            <a:r>
              <a:rPr lang="en-US" sz="1200" b="0" i="0" kern="1200" dirty="0">
                <a:solidFill>
                  <a:schemeClr val="tx1"/>
                </a:solidFill>
                <a:effectLst/>
                <a:latin typeface="+mn-lt"/>
                <a:ea typeface="+mn-ea"/>
                <a:cs typeface="+mn-cs"/>
              </a:rPr>
              <a:t> Represents an atomic unit of work—this could be a code function, an API call, an LLM invocation, or even a human intervention. Steps are modular and emit events upon completion, enabling fine-grained control and monitoring.</a:t>
            </a:r>
          </a:p>
          <a:p>
            <a:pPr lvl="1"/>
            <a:r>
              <a:rPr lang="en-US" sz="1200" b="1" i="0" kern="1200" dirty="0">
                <a:solidFill>
                  <a:schemeClr val="tx1"/>
                </a:solidFill>
                <a:effectLst/>
                <a:latin typeface="+mn-lt"/>
                <a:ea typeface="+mn-ea"/>
                <a:cs typeface="+mn-cs"/>
              </a:rPr>
              <a:t>Routing:</a:t>
            </a:r>
            <a:r>
              <a:rPr lang="en-US" sz="1200" b="0" i="0" kern="1200" dirty="0">
                <a:solidFill>
                  <a:schemeClr val="tx1"/>
                </a:solidFill>
                <a:effectLst/>
                <a:latin typeface="+mn-lt"/>
                <a:ea typeface="+mn-ea"/>
                <a:cs typeface="+mn-cs"/>
              </a:rPr>
              <a:t> The framework supports dynamic routing, where events generated by steps determine the next step in the workflow. This enables branching, conditional logic, and flexible data flow control.</a:t>
            </a:r>
          </a:p>
          <a:p>
            <a:pPr lvl="1"/>
            <a:r>
              <a:rPr lang="en-US" sz="1200" b="1" i="0" kern="1200" dirty="0">
                <a:solidFill>
                  <a:schemeClr val="tx1"/>
                </a:solidFill>
                <a:effectLst/>
                <a:latin typeface="+mn-lt"/>
                <a:ea typeface="+mn-ea"/>
                <a:cs typeface="+mn-cs"/>
              </a:rPr>
              <a:t>Patterns:</a:t>
            </a:r>
            <a:r>
              <a:rPr lang="en-US" sz="1200" b="0" i="0" kern="1200" dirty="0">
                <a:solidFill>
                  <a:schemeClr val="tx1"/>
                </a:solidFill>
                <a:effectLst/>
                <a:latin typeface="+mn-lt"/>
                <a:ea typeface="+mn-ea"/>
                <a:cs typeface="+mn-cs"/>
              </a:rPr>
              <a:t> Built-in orchestration patterns such as fan-out/fan-in, loops, and map-reduce allow developers to model complex workflows efficiently. These patterns are essential for scaling processes, handling parallelism, and aggregating results.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It Matters:</a:t>
            </a:r>
            <a:r>
              <a:rPr lang="en-US" sz="1200" b="0" i="0" kern="1200" dirty="0">
                <a:solidFill>
                  <a:schemeClr val="tx1"/>
                </a:solidFill>
                <a:effectLst/>
                <a:latin typeface="+mn-lt"/>
                <a:ea typeface="+mn-ea"/>
                <a:cs typeface="+mn-cs"/>
              </a:rPr>
              <a:t> The process framework is ideal for scenarios requiring traceability, compliance, and robust error handling. It enables organizations to build workflows that are both flexible and auditable, supporting use cases like employee onboarding, document review, and automated QA.</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Current Status:</a:t>
            </a:r>
            <a:r>
              <a:rPr lang="en-US" sz="1200" b="0" i="0" kern="1200" dirty="0">
                <a:solidFill>
                  <a:schemeClr val="tx1"/>
                </a:solidFill>
                <a:effectLst/>
                <a:latin typeface="+mn-lt"/>
                <a:ea typeface="+mn-ea"/>
                <a:cs typeface="+mn-cs"/>
              </a:rPr>
              <a:t> The process framework is still experimental and evolving. Developers should be aware that APIs and capabilities may change as the framework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r>
              <a:rPr lang="en-US" sz="1200" b="0" i="0" kern="1200" dirty="0">
                <a:solidFill>
                  <a:schemeClr val="tx1"/>
                </a:solidFill>
                <a:effectLst/>
                <a:latin typeface="+mn-lt"/>
                <a:ea typeface="+mn-ea"/>
                <a:cs typeface="+mn-cs"/>
              </a:rPr>
              <a:t> By leveraging the process framework, Semantic Kernel empowers teams to build sophisticated, event-driven workflows that integrate AI, automation, and human-in-the-loop processes—all within a unified orchestration model.</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27</a:t>
            </a:fld>
            <a:endParaRPr lang="en-US"/>
          </a:p>
        </p:txBody>
      </p:sp>
    </p:spTree>
    <p:extLst>
      <p:ext uri="{BB962C8B-B14F-4D97-AF65-F5344CB8AC3E}">
        <p14:creationId xmlns:p14="http://schemas.microsoft.com/office/powerpoint/2010/main" val="2037049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This slide compares two orchestration paradigms in Semantic Kernel: the Agent Framework and the Process Framework.</a:t>
            </a:r>
            <a:endParaRPr lang="en-US" sz="1200" b="0"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Framework:</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Designed for LLM-driven conversations and interactive AI experiences.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Agents encapsulate orchestration logic, leveraging plugins and tools to automate tasks within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Ideal for chatbots, copilots, and tool agents that require context management, multi-turn dialogue, and dynamic function calling.</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Threaded execution is supported, especially via Azure AI Agent, enabling scalable, production-ready deployments.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Common use cases include helpdesk bots, data agents, and AI copilots—where conversational intelligence and tool integration are paramount.</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agent framework is mature and suitable for production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Process Framework (Experimental):</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Focused on event-driven, structured workflows rather than conversational threads.</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Processes are composed of modular steps, each representing a function, API call, LLM invocation, or human intervention.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Supports advanced workflow patterns such as approvals, pipelines, and multi-step tasks, with step-level state management, logging, and telemetry.</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Enables robust automation for business processes like employee onboarding, document review, and automated QA.</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The process framework is still experimental and evolving, so APIs and capabilities may change as it matures.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Summary:</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Agent Framework for conversational AI scenarios requiring rich dialogue, context, and tool orchestration.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Use the Process Framework for structured, auditable workflows that demand traceability, compliance, and robust automation.</a:t>
            </a:r>
          </a:p>
          <a:p>
            <a:pPr marL="628650" lvl="1" indent="-171450">
              <a:buFont typeface="Arial" panose="020B0604020202020204" pitchFamily="34" charset="0"/>
              <a:buChar char="•"/>
            </a:pPr>
            <a:r>
              <a:rPr lang="en-US" sz="1200" b="0" i="0" kern="1200" dirty="0">
                <a:solidFill>
                  <a:schemeClr val="tx1"/>
                </a:solidFill>
                <a:effectLst/>
                <a:latin typeface="+mn-lt"/>
                <a:ea typeface="+mn-ea"/>
                <a:cs typeface="+mn-cs"/>
              </a:rPr>
              <a:t>Understanding the strengths and limitations of each framework helps teams choose the right approach for their application’s requirements and enterprise needs.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28</a:t>
            </a:fld>
            <a:endParaRPr lang="en-US"/>
          </a:p>
        </p:txBody>
      </p:sp>
    </p:spTree>
    <p:extLst>
      <p:ext uri="{BB962C8B-B14F-4D97-AF65-F5344CB8AC3E}">
        <p14:creationId xmlns:p14="http://schemas.microsoft.com/office/powerpoint/2010/main" val="246142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 is engineered for enterprise-grade AI solutions, with a focus on modularity, extensibility, and seamless integration into existing systems.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SDK leverages a plugin-based architecture, enabling developers to inject custom logic, connect to external APIs, and orchestrate complex workflows with minimal boilerplate.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Azure-native integration:</a:t>
            </a:r>
            <a:r>
              <a:rPr lang="en-US" sz="1200" b="0" i="0" kern="1200" dirty="0">
                <a:solidFill>
                  <a:schemeClr val="tx1"/>
                </a:solidFill>
                <a:effectLst/>
                <a:latin typeface="+mn-lt"/>
                <a:ea typeface="+mn-ea"/>
                <a:cs typeface="+mn-cs"/>
              </a:rPr>
              <a:t> Semantic Kernel is optimized for Azure AI services, supporting direct connections to Azure OpenAI, Cognitive Search, and other cloud-native components. This allows for scalable deployments, secure data handling, and compliance with enterprise standards.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Modular design:</a:t>
            </a:r>
            <a:r>
              <a:rPr lang="en-US" sz="1200" b="0" i="0" kern="1200" dirty="0">
                <a:solidFill>
                  <a:schemeClr val="tx1"/>
                </a:solidFill>
                <a:effectLst/>
                <a:latin typeface="+mn-lt"/>
                <a:ea typeface="+mn-ea"/>
                <a:cs typeface="+mn-cs"/>
              </a:rPr>
              <a:t> Core components such as memory stores, service connectors, and orchestration logic can be swapped or extended via configuration, supporting rapid prototyping and iterative development. For example, you can switch between Redis, Azure Cognitive Search, or in-memory vector stores for context management.</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Clean code and maintainability:</a:t>
            </a:r>
            <a:r>
              <a:rPr lang="en-US" sz="1200" b="0" i="0" kern="1200" dirty="0">
                <a:solidFill>
                  <a:schemeClr val="tx1"/>
                </a:solidFill>
                <a:effectLst/>
                <a:latin typeface="+mn-lt"/>
                <a:ea typeface="+mn-ea"/>
                <a:cs typeface="+mn-cs"/>
              </a:rPr>
              <a:t> The plugin and orchestration model encourages separation of concerns, making it easier to manage dependencies, update functionality, and maintain code quality over time.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Agent abstractions:</a:t>
            </a:r>
            <a:r>
              <a:rPr lang="en-US" sz="1200" b="0" i="0" kern="1200" dirty="0">
                <a:solidFill>
                  <a:schemeClr val="tx1"/>
                </a:solidFill>
                <a:effectLst/>
                <a:latin typeface="+mn-lt"/>
                <a:ea typeface="+mn-ea"/>
                <a:cs typeface="+mn-cs"/>
              </a:rPr>
              <a:t> Semantic Kernel provides agentic patterns that encapsulate reasoning, planning, and tool use, reducing repetitive code and enabling developers to focus on business logic and user experience.</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Semantic Kernel acts as the central orchestrator, connecting your app and external AI services through plugins, hooks, and filters, ensuring adaptive and intelligent solutions.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3</a:t>
            </a:fld>
            <a:endParaRPr lang="en-US"/>
          </a:p>
        </p:txBody>
      </p:sp>
    </p:spTree>
    <p:extLst>
      <p:ext uri="{BB962C8B-B14F-4D97-AF65-F5344CB8AC3E}">
        <p14:creationId xmlns:p14="http://schemas.microsoft.com/office/powerpoint/2010/main" val="2814659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architecture is built around several core components that enable modular, scalable, and enterprise-grade AI solutions:</a:t>
            </a:r>
            <a:endParaRPr lang="en-US" sz="1200" b="0" i="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Kernel:</a:t>
            </a:r>
            <a:r>
              <a:rPr lang="en-US" sz="1200" b="0" i="0" kern="1200" dirty="0">
                <a:solidFill>
                  <a:schemeClr val="tx1"/>
                </a:solidFill>
                <a:effectLst/>
                <a:latin typeface="+mn-lt"/>
                <a:ea typeface="+mn-ea"/>
                <a:cs typeface="+mn-cs"/>
              </a:rPr>
              <a:t> Acts as the central orchestrator, coordinating interactions between models, plugins, memory, planners, and external services. The kernel manages execution flow, context propagation, and lifecycle of agentic operations.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AI Service Connectors:</a:t>
            </a:r>
            <a:r>
              <a:rPr lang="en-US" sz="1200" b="0" i="0" kern="1200" dirty="0">
                <a:solidFill>
                  <a:schemeClr val="tx1"/>
                </a:solidFill>
                <a:effectLst/>
                <a:latin typeface="+mn-lt"/>
                <a:ea typeface="+mn-ea"/>
                <a:cs typeface="+mn-cs"/>
              </a:rPr>
              <a:t> Abstracts access to LLMs, embeddings, and other AI capabilities. Connectors provide a unified interface for integrating multiple providers (Azure OpenAI,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etc.), supporting model selection, chaining, and ensemble strategies.</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Plugins/Functions:</a:t>
            </a:r>
            <a:r>
              <a:rPr lang="en-US" sz="1200" b="0" i="0" kern="1200" dirty="0">
                <a:solidFill>
                  <a:schemeClr val="tx1"/>
                </a:solidFill>
                <a:effectLst/>
                <a:latin typeface="+mn-lt"/>
                <a:ea typeface="+mn-ea"/>
                <a:cs typeface="+mn-cs"/>
              </a:rPr>
              <a:t> Expose callable functions to the kernel, including native code (C#, Python), REST/</a:t>
            </a:r>
            <a:r>
              <a:rPr lang="en-US" sz="1200" b="0" i="0" kern="1200" dirty="0" err="1">
                <a:solidFill>
                  <a:schemeClr val="tx1"/>
                </a:solidFill>
                <a:effectLst/>
                <a:latin typeface="+mn-lt"/>
                <a:ea typeface="+mn-ea"/>
                <a:cs typeface="+mn-cs"/>
              </a:rPr>
              <a:t>OpenAPI</a:t>
            </a:r>
            <a:r>
              <a:rPr lang="en-US" sz="1200" b="0" i="0" kern="1200" dirty="0">
                <a:solidFill>
                  <a:schemeClr val="tx1"/>
                </a:solidFill>
                <a:effectLst/>
                <a:latin typeface="+mn-lt"/>
                <a:ea typeface="+mn-ea"/>
                <a:cs typeface="+mn-cs"/>
              </a:rPr>
              <a:t> endpoints, and enterprise workflows. Plugins enable agents to invoke business logic, automate tasks, and interact with external systems dynamically.</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Memory (Vector Store) Connectors:</a:t>
            </a:r>
            <a:r>
              <a:rPr lang="en-US" sz="1200" b="0" i="0" kern="1200" dirty="0">
                <a:solidFill>
                  <a:schemeClr val="tx1"/>
                </a:solidFill>
                <a:effectLst/>
                <a:latin typeface="+mn-lt"/>
                <a:ea typeface="+mn-ea"/>
                <a:cs typeface="+mn-cs"/>
              </a:rPr>
              <a:t> Integrate with vector databases (Azure Cognitive Search, Redis, FAISS, </a:t>
            </a:r>
            <a:r>
              <a:rPr lang="en-US" sz="1200" b="0" i="0" kern="1200" dirty="0" err="1">
                <a:solidFill>
                  <a:schemeClr val="tx1"/>
                </a:solidFill>
                <a:effectLst/>
                <a:latin typeface="+mn-lt"/>
                <a:ea typeface="+mn-ea"/>
                <a:cs typeface="+mn-cs"/>
              </a:rPr>
              <a:t>Qdrant</a:t>
            </a:r>
            <a:r>
              <a:rPr lang="en-US" sz="1200" b="0" i="0" kern="1200" dirty="0">
                <a:solidFill>
                  <a:schemeClr val="tx1"/>
                </a:solidFill>
                <a:effectLst/>
                <a:latin typeface="+mn-lt"/>
                <a:ea typeface="+mn-ea"/>
                <a:cs typeface="+mn-cs"/>
              </a:rPr>
              <a:t>, etc.) to support retrieval-augmented generation (RAG), persistent and volatile memory, and semantic search. This enables context-aware reasoning and long-term personalization.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Filters:</a:t>
            </a:r>
            <a:r>
              <a:rPr lang="en-US" sz="1200" b="0" i="0" kern="1200" dirty="0">
                <a:solidFill>
                  <a:schemeClr val="tx1"/>
                </a:solidFill>
                <a:effectLst/>
                <a:latin typeface="+mn-lt"/>
                <a:ea typeface="+mn-ea"/>
                <a:cs typeface="+mn-cs"/>
              </a:rPr>
              <a:t> Serve as middleware for function and model execution. Filters enforce security (permission checks), observability (logging, telemetry), reliability (retries, fallback), and safety (prompt redaction, result overrides) at every invocation.</a:t>
            </a:r>
          </a:p>
          <a:p>
            <a:pPr marL="628650" lvl="1" indent="-171450">
              <a:buFont typeface="Arial" panose="020B0604020202020204" pitchFamily="34" charset="0"/>
              <a:buChar char="•"/>
            </a:pPr>
            <a:r>
              <a:rPr lang="en-US" sz="1200" b="1" i="0" kern="1200" dirty="0">
                <a:solidFill>
                  <a:schemeClr val="tx1"/>
                </a:solidFill>
                <a:effectLst/>
                <a:latin typeface="+mn-lt"/>
                <a:ea typeface="+mn-ea"/>
                <a:cs typeface="+mn-cs"/>
              </a:rPr>
              <a:t>Prompts:</a:t>
            </a:r>
            <a:r>
              <a:rPr lang="en-US" sz="1200" b="0" i="0" kern="1200" dirty="0">
                <a:solidFill>
                  <a:schemeClr val="tx1"/>
                </a:solidFill>
                <a:effectLst/>
                <a:latin typeface="+mn-lt"/>
                <a:ea typeface="+mn-ea"/>
                <a:cs typeface="+mn-cs"/>
              </a:rPr>
              <a:t> Define programmable instructions for LLMs, supporting template engines (native, Handlebars, Jinja2, Liquid) and semantic functions. Prompts orchestrate agent behavior, control output formats, and enable composable, context-driven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Note:</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These components are designed for extensibility and compliance, supporting dependency injection, configuration-driven orchestration, and integration with enterprise governance frameworks.</a:t>
            </a:r>
          </a:p>
          <a:p>
            <a:pPr lvl="1"/>
            <a:r>
              <a:rPr lang="en-US" sz="1200" b="0" i="0" kern="1200" dirty="0">
                <a:solidFill>
                  <a:schemeClr val="tx1"/>
                </a:solidFill>
                <a:effectLst/>
                <a:latin typeface="+mn-lt"/>
                <a:ea typeface="+mn-ea"/>
                <a:cs typeface="+mn-cs"/>
              </a:rPr>
              <a:t>The modular design allows rapid prototyping, iterative development, and seamless scaling across cloud and hybrid environments.</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4</a:t>
            </a:fld>
            <a:endParaRPr lang="en-US"/>
          </a:p>
        </p:txBody>
      </p:sp>
    </p:spTree>
    <p:extLst>
      <p:ext uri="{BB962C8B-B14F-4D97-AF65-F5344CB8AC3E}">
        <p14:creationId xmlns:p14="http://schemas.microsoft.com/office/powerpoint/2010/main" val="394711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Microsoft calls this orchestrated AI – not just calling GPT, but composing LLMs + tools + memory into real, reusable systems.</a:t>
            </a:r>
          </a:p>
        </p:txBody>
      </p:sp>
      <p:sp>
        <p:nvSpPr>
          <p:cNvPr id="4" name="Slide Number Placeholder 3"/>
          <p:cNvSpPr>
            <a:spLocks noGrp="1"/>
          </p:cNvSpPr>
          <p:nvPr>
            <p:ph type="sldNum" sz="quarter" idx="5"/>
          </p:nvPr>
        </p:nvSpPr>
        <p:spPr/>
        <p:txBody>
          <a:bodyPr/>
          <a:lstStyle/>
          <a:p>
            <a:fld id="{9DB6582F-CBB7-4C9A-87B6-76D328371F43}" type="slidenum">
              <a:rPr lang="en-US" smtClean="0"/>
              <a:t>5</a:t>
            </a:fld>
            <a:endParaRPr lang="en-US"/>
          </a:p>
        </p:txBody>
      </p:sp>
    </p:spTree>
    <p:extLst>
      <p:ext uri="{BB962C8B-B14F-4D97-AF65-F5344CB8AC3E}">
        <p14:creationId xmlns:p14="http://schemas.microsoft.com/office/powerpoint/2010/main" val="3734256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The Kernel is the central orchestrator in Semantic Kernel, responsible for managing all AI operations and agentic workflows.</a:t>
            </a: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Reasoning:</a:t>
            </a:r>
            <a:r>
              <a:rPr lang="en-US" sz="1200" b="0" i="0" kern="1200" dirty="0">
                <a:solidFill>
                  <a:schemeClr val="tx1"/>
                </a:solidFill>
                <a:effectLst/>
                <a:latin typeface="+mn-lt"/>
                <a:ea typeface="+mn-ea"/>
                <a:cs typeface="+mn-cs"/>
              </a:rPr>
              <a:t> The kernel leverages large language models (LLMs) to interpret user intent, enabling context-aware understanding and dynamic goal decomposition.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Execution:</a:t>
            </a:r>
            <a:r>
              <a:rPr lang="en-US" sz="1200" b="0" i="0" kern="1200" dirty="0">
                <a:solidFill>
                  <a:schemeClr val="tx1"/>
                </a:solidFill>
                <a:effectLst/>
                <a:latin typeface="+mn-lt"/>
                <a:ea typeface="+mn-ea"/>
                <a:cs typeface="+mn-cs"/>
              </a:rPr>
              <a:t> Based on interpreted intent, the kernel invokes the appropriate plugin function—this could be a native method (C#, Python), a REST API, or a prompt-based semantic function. This abstraction allows seamless integration of business logic and external services.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Planning:</a:t>
            </a:r>
            <a:r>
              <a:rPr lang="en-US" sz="1200" b="0" i="0" kern="1200" dirty="0">
                <a:solidFill>
                  <a:schemeClr val="tx1"/>
                </a:solidFill>
                <a:effectLst/>
                <a:latin typeface="+mn-lt"/>
                <a:ea typeface="+mn-ea"/>
                <a:cs typeface="+mn-cs"/>
              </a:rPr>
              <a:t> When using planners (e.g., </a:t>
            </a:r>
            <a:r>
              <a:rPr lang="en-US" sz="1200" b="0" i="0" kern="1200" dirty="0" err="1">
                <a:solidFill>
                  <a:schemeClr val="tx1"/>
                </a:solidFill>
                <a:effectLst/>
                <a:latin typeface="+mn-lt"/>
                <a:ea typeface="+mn-ea"/>
                <a:cs typeface="+mn-cs"/>
              </a:rPr>
              <a:t>FunctionCallingPlanner</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StepwisePlanner</a:t>
            </a:r>
            <a:r>
              <a:rPr lang="en-US" sz="1200" b="0" i="0" kern="1200" dirty="0">
                <a:solidFill>
                  <a:schemeClr val="tx1"/>
                </a:solidFill>
                <a:effectLst/>
                <a:latin typeface="+mn-lt"/>
                <a:ea typeface="+mn-ea"/>
                <a:cs typeface="+mn-cs"/>
              </a:rPr>
              <a:t>), the kernel can break down complex tasks into multi-step execution plans, orchestrating tool use and agent collaboration.</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Memory:</a:t>
            </a:r>
            <a:r>
              <a:rPr lang="en-US" sz="1200" b="0" i="0" kern="1200" dirty="0">
                <a:solidFill>
                  <a:schemeClr val="tx1"/>
                </a:solidFill>
                <a:effectLst/>
                <a:latin typeface="+mn-lt"/>
                <a:ea typeface="+mn-ea"/>
                <a:cs typeface="+mn-cs"/>
              </a:rPr>
              <a:t> The kernel manages both short-term and long-term memory, storing and retrieving context, facts, and embeddings via vector stores (e.g., Azure Cognitive Search, Redis). This enables persistent personalization and retrieval-augmented generation (RAG).</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Integration:</a:t>
            </a:r>
            <a:r>
              <a:rPr lang="en-US" sz="1200" b="0" i="0" kern="1200" dirty="0">
                <a:solidFill>
                  <a:schemeClr val="tx1"/>
                </a:solidFill>
                <a:effectLst/>
                <a:latin typeface="+mn-lt"/>
                <a:ea typeface="+mn-ea"/>
                <a:cs typeface="+mn-cs"/>
              </a:rPr>
              <a:t> The kernel connects to external AI services (OpenAI, Azure, </a:t>
            </a:r>
            <a:r>
              <a:rPr lang="en-US" sz="1200" b="0" i="0" kern="1200" dirty="0" err="1">
                <a:solidFill>
                  <a:schemeClr val="tx1"/>
                </a:solidFill>
                <a:effectLst/>
                <a:latin typeface="+mn-lt"/>
                <a:ea typeface="+mn-ea"/>
                <a:cs typeface="+mn-cs"/>
              </a:rPr>
              <a:t>HuggingFace</a:t>
            </a:r>
            <a:r>
              <a:rPr lang="en-US" sz="1200" b="0" i="0" kern="1200" dirty="0">
                <a:solidFill>
                  <a:schemeClr val="tx1"/>
                </a:solidFill>
                <a:effectLst/>
                <a:latin typeface="+mn-lt"/>
                <a:ea typeface="+mn-ea"/>
                <a:cs typeface="+mn-cs"/>
              </a:rPr>
              <a:t>), embeddings, storage, and enterprise systems, supporting extensibility and interoperability across cloud and hybrid environments.</a:t>
            </a:r>
          </a:p>
          <a:p>
            <a:pPr marL="171450" indent="-171450">
              <a:buFont typeface="Arial" panose="020B0604020202020204" pitchFamily="34" charset="0"/>
              <a:buChar char="•"/>
            </a:pPr>
            <a:r>
              <a:rPr lang="en-US" sz="1200" b="1" i="0" kern="1200" dirty="0">
                <a:solidFill>
                  <a:schemeClr val="tx1"/>
                </a:solidFill>
                <a:effectLst/>
                <a:latin typeface="+mn-lt"/>
                <a:ea typeface="+mn-ea"/>
                <a:cs typeface="+mn-cs"/>
              </a:rPr>
              <a:t>Lifecycle Management:</a:t>
            </a:r>
            <a:r>
              <a:rPr lang="en-US" sz="1200" b="0" i="0" kern="1200" dirty="0">
                <a:solidFill>
                  <a:schemeClr val="tx1"/>
                </a:solidFill>
                <a:effectLst/>
                <a:latin typeface="+mn-lt"/>
                <a:ea typeface="+mn-ea"/>
                <a:cs typeface="+mn-cs"/>
              </a:rPr>
              <a:t> The kernel handles context propagation, execution flow, error handling, and telemetry, ensuring robust, observable, and compliant AI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r>
              <a:rPr lang="en-US" sz="1200" b="0" i="0" kern="1200" dirty="0">
                <a:solidFill>
                  <a:schemeClr val="tx1"/>
                </a:solidFill>
                <a:effectLst/>
                <a:latin typeface="+mn-lt"/>
                <a:ea typeface="+mn-ea"/>
                <a:cs typeface="+mn-cs"/>
              </a:rPr>
              <a:t> The diagram illustrates how the kernel manages prompts, selects models, renders prompts, invokes AI services, and returns results to the application, highlighting the modular and extensible nature of the architecture.</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6</a:t>
            </a:fld>
            <a:endParaRPr lang="en-US"/>
          </a:p>
        </p:txBody>
      </p:sp>
    </p:spTree>
    <p:extLst>
      <p:ext uri="{BB962C8B-B14F-4D97-AF65-F5344CB8AC3E}">
        <p14:creationId xmlns:p14="http://schemas.microsoft.com/office/powerpoint/2010/main" val="793092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Plugins in Semantic Kernel act as extensible components that enable AI agents to interact with external systems, APIs, databases, and services. While Skills define what an AI agent can do internally, Plugins allow it to reach beyond its own environment to perform tasks in the real world.</a:t>
            </a:r>
          </a:p>
          <a:p>
            <a:endParaRPr lang="en-US" dirty="0"/>
          </a:p>
          <a:p>
            <a:r>
              <a:rPr lang="en-US" dirty="0"/>
              <a:t>Key Functions of Plugins:</a:t>
            </a:r>
          </a:p>
          <a:p>
            <a:pPr marL="171450" indent="-171450">
              <a:buFont typeface="Arial" panose="020B0604020202020204" pitchFamily="34" charset="0"/>
              <a:buChar char="•"/>
            </a:pPr>
            <a:r>
              <a:rPr lang="en-US" dirty="0"/>
              <a:t>Integration with External Services: Connect to third-party APIs like Microsoft Graph, Azure Cognitive Services, or custom REST endpoints.</a:t>
            </a:r>
          </a:p>
          <a:p>
            <a:pPr marL="171450" indent="-171450">
              <a:buFont typeface="Arial" panose="020B0604020202020204" pitchFamily="34" charset="0"/>
              <a:buChar char="•"/>
            </a:pPr>
            <a:r>
              <a:rPr lang="en-US" dirty="0"/>
              <a:t>Custom Functionality: Add specialized capabilities that are not natively supported within Semantic Kernel.</a:t>
            </a:r>
          </a:p>
          <a:p>
            <a:pPr marL="171450" indent="-171450">
              <a:buFont typeface="Arial" panose="020B0604020202020204" pitchFamily="34" charset="0"/>
              <a:buChar char="•"/>
            </a:pPr>
            <a:r>
              <a:rPr lang="en-US" dirty="0"/>
              <a:t>Dynamic Loading: Plugins can be loaded or updated without modifying the core application, enabling flexibility and modular design.</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How Plugins Differ from Skills:</a:t>
            </a:r>
          </a:p>
          <a:p>
            <a:pPr marL="171450" indent="-171450">
              <a:buFont typeface="Arial" panose="020B0604020202020204" pitchFamily="34" charset="0"/>
              <a:buChar char="•"/>
            </a:pPr>
            <a:r>
              <a:rPr lang="en-US" dirty="0"/>
              <a:t>Sills are task-oriented, focusing on internal logic and AI processing</a:t>
            </a:r>
          </a:p>
          <a:p>
            <a:pPr marL="171450" indent="-171450">
              <a:buFont typeface="Arial" panose="020B0604020202020204" pitchFamily="34" charset="0"/>
              <a:buChar char="•"/>
            </a:pPr>
            <a:r>
              <a:rPr lang="en-US" dirty="0"/>
              <a:t>Plugins are integration-oriented, enabling connectivity with external systems and services.</a:t>
            </a:r>
          </a:p>
        </p:txBody>
      </p:sp>
      <p:sp>
        <p:nvSpPr>
          <p:cNvPr id="4" name="Slide Number Placeholder 3"/>
          <p:cNvSpPr>
            <a:spLocks noGrp="1"/>
          </p:cNvSpPr>
          <p:nvPr>
            <p:ph type="sldNum" sz="quarter" idx="5"/>
          </p:nvPr>
        </p:nvSpPr>
        <p:spPr/>
        <p:txBody>
          <a:bodyPr/>
          <a:lstStyle/>
          <a:p>
            <a:fld id="{9DB6582F-CBB7-4C9A-87B6-76D328371F43}" type="slidenum">
              <a:rPr lang="en-US" smtClean="0"/>
              <a:t>7</a:t>
            </a:fld>
            <a:endParaRPr lang="en-US"/>
          </a:p>
        </p:txBody>
      </p:sp>
    </p:spTree>
    <p:extLst>
      <p:ext uri="{BB962C8B-B14F-4D97-AF65-F5344CB8AC3E}">
        <p14:creationId xmlns:p14="http://schemas.microsoft.com/office/powerpoint/2010/main" val="1790348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Semantic Kernel’s plugin architecture is a key enabler for enterprise-grade automation and extensibility.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Plugins act as callable tools that the kernel can invoke to interact with external systems, APIs, databases, and enterprise workflows.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Types of Plugins:</a:t>
            </a:r>
            <a:endParaRPr lang="en-US" sz="1200" b="0" i="0" kern="1200" dirty="0">
              <a:solidFill>
                <a:schemeClr val="tx1"/>
              </a:solidFill>
              <a:effectLst/>
              <a:latin typeface="+mn-lt"/>
              <a:ea typeface="+mn-ea"/>
              <a:cs typeface="+mn-cs"/>
            </a:endParaRPr>
          </a:p>
          <a:p>
            <a:pPr lvl="1"/>
            <a:r>
              <a:rPr lang="en-US" sz="1200" b="1" i="0" kern="1200" dirty="0">
                <a:solidFill>
                  <a:schemeClr val="tx1"/>
                </a:solidFill>
                <a:effectLst/>
                <a:latin typeface="+mn-lt"/>
                <a:ea typeface="+mn-ea"/>
                <a:cs typeface="+mn-cs"/>
              </a:rPr>
              <a:t>Native code functions:</a:t>
            </a:r>
            <a:r>
              <a:rPr lang="en-US" sz="1200" b="0" i="0" kern="1200" dirty="0">
                <a:solidFill>
                  <a:schemeClr val="tx1"/>
                </a:solidFill>
                <a:effectLst/>
                <a:latin typeface="+mn-lt"/>
                <a:ea typeface="+mn-ea"/>
                <a:cs typeface="+mn-cs"/>
              </a:rPr>
              <a:t> Written in Python or C#, these allow direct invocation of business logic or data processing routines.</a:t>
            </a:r>
          </a:p>
          <a:p>
            <a:pPr lvl="1"/>
            <a:r>
              <a:rPr lang="en-US" sz="1200" b="1" i="0" kern="1200" dirty="0" err="1">
                <a:solidFill>
                  <a:schemeClr val="tx1"/>
                </a:solidFill>
                <a:effectLst/>
                <a:latin typeface="+mn-lt"/>
                <a:ea typeface="+mn-ea"/>
                <a:cs typeface="+mn-cs"/>
              </a:rPr>
              <a:t>OpenAPI</a:t>
            </a:r>
            <a:r>
              <a:rPr lang="en-US" sz="1200" b="1" i="0" kern="1200" dirty="0">
                <a:solidFill>
                  <a:schemeClr val="tx1"/>
                </a:solidFill>
                <a:effectLst/>
                <a:latin typeface="+mn-lt"/>
                <a:ea typeface="+mn-ea"/>
                <a:cs typeface="+mn-cs"/>
              </a:rPr>
              <a:t>/REST endpoints:</a:t>
            </a:r>
            <a:r>
              <a:rPr lang="en-US" sz="1200" b="0" i="0" kern="1200" dirty="0">
                <a:solidFill>
                  <a:schemeClr val="tx1"/>
                </a:solidFill>
                <a:effectLst/>
                <a:latin typeface="+mn-lt"/>
                <a:ea typeface="+mn-ea"/>
                <a:cs typeface="+mn-cs"/>
              </a:rPr>
              <a:t> Enable integration with third-party services, microservices, or SaaS platforms.</a:t>
            </a:r>
          </a:p>
          <a:p>
            <a:pPr lvl="1"/>
            <a:r>
              <a:rPr lang="en-US" sz="1200" b="1" i="0" kern="1200" dirty="0">
                <a:solidFill>
                  <a:schemeClr val="tx1"/>
                </a:solidFill>
                <a:effectLst/>
                <a:latin typeface="+mn-lt"/>
                <a:ea typeface="+mn-ea"/>
                <a:cs typeface="+mn-cs"/>
              </a:rPr>
              <a:t>Logic Apps and enterprise workflows:</a:t>
            </a:r>
            <a:r>
              <a:rPr lang="en-US" sz="1200" b="0" i="0" kern="1200" dirty="0">
                <a:solidFill>
                  <a:schemeClr val="tx1"/>
                </a:solidFill>
                <a:effectLst/>
                <a:latin typeface="+mn-lt"/>
                <a:ea typeface="+mn-ea"/>
                <a:cs typeface="+mn-cs"/>
              </a:rPr>
              <a:t> Facilitate orchestration of complex business processes, approvals, and transactional operations.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Why plugins matter:</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They transform AI agents from simple conversational bots into actionable automation engines.</a:t>
            </a:r>
          </a:p>
          <a:p>
            <a:pPr lvl="1"/>
            <a:r>
              <a:rPr lang="en-US" sz="1200" b="0" i="0" kern="1200" dirty="0">
                <a:solidFill>
                  <a:schemeClr val="tx1"/>
                </a:solidFill>
                <a:effectLst/>
                <a:latin typeface="+mn-lt"/>
                <a:ea typeface="+mn-ea"/>
                <a:cs typeface="+mn-cs"/>
              </a:rPr>
              <a:t>Agents can retrieve data, send emails, complete sales, place orders, and more—bridging the gap between natural language understanding and real-world execution.</a:t>
            </a:r>
          </a:p>
          <a:p>
            <a:pPr lvl="1"/>
            <a:r>
              <a:rPr lang="en-US" sz="1200" b="0" i="0" kern="1200" dirty="0">
                <a:solidFill>
                  <a:schemeClr val="tx1"/>
                </a:solidFill>
                <a:effectLst/>
                <a:latin typeface="+mn-lt"/>
                <a:ea typeface="+mn-ea"/>
                <a:cs typeface="+mn-cs"/>
              </a:rPr>
              <a:t>Plugins are dynamically loadable and updatable, supporting modular design and rapid prototyping.</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Technical advantages: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Decouples AI logic from system integration, promoting maintainability and scalability.</a:t>
            </a:r>
          </a:p>
          <a:p>
            <a:pPr lvl="1"/>
            <a:r>
              <a:rPr lang="en-US" sz="1200" b="0" i="0" kern="1200" dirty="0">
                <a:solidFill>
                  <a:schemeClr val="tx1"/>
                </a:solidFill>
                <a:effectLst/>
                <a:latin typeface="+mn-lt"/>
                <a:ea typeface="+mn-ea"/>
                <a:cs typeface="+mn-cs"/>
              </a:rPr>
              <a:t>Supports secure, auditable interactions with enterprise systems, ensuring compliance and governance.</a:t>
            </a:r>
          </a:p>
          <a:p>
            <a:pPr lvl="1"/>
            <a:r>
              <a:rPr lang="en-US" sz="1200" b="0" i="0" kern="1200" dirty="0">
                <a:solidFill>
                  <a:schemeClr val="tx1"/>
                </a:solidFill>
                <a:effectLst/>
                <a:latin typeface="+mn-lt"/>
                <a:ea typeface="+mn-ea"/>
                <a:cs typeface="+mn-cs"/>
              </a:rPr>
              <a:t>Enables multi-agent and multi-tool orchestration, allowing agents to collaborate and delegate tasks across heterogeneous environments.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Visual:</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The diagram illustrates how plugins connect Semantic Kernel to external AI services (e.g., ChatGPT, M365 Copilot, Bing) and your own applications, enabling adaptive, intelligent automation.</a:t>
            </a:r>
          </a:p>
          <a:p>
            <a:endParaRPr lang="en-US" dirty="0"/>
          </a:p>
        </p:txBody>
      </p:sp>
      <p:sp>
        <p:nvSpPr>
          <p:cNvPr id="4" name="Slide Number Placeholder 3"/>
          <p:cNvSpPr>
            <a:spLocks noGrp="1"/>
          </p:cNvSpPr>
          <p:nvPr>
            <p:ph type="sldNum" sz="quarter" idx="5"/>
          </p:nvPr>
        </p:nvSpPr>
        <p:spPr/>
        <p:txBody>
          <a:bodyPr/>
          <a:lstStyle/>
          <a:p>
            <a:fld id="{9DB6582F-CBB7-4C9A-87B6-76D328371F43}" type="slidenum">
              <a:rPr lang="en-US" smtClean="0"/>
              <a:t>8</a:t>
            </a:fld>
            <a:endParaRPr lang="en-US"/>
          </a:p>
        </p:txBody>
      </p:sp>
    </p:spTree>
    <p:extLst>
      <p:ext uri="{BB962C8B-B14F-4D97-AF65-F5344CB8AC3E}">
        <p14:creationId xmlns:p14="http://schemas.microsoft.com/office/powerpoint/2010/main" val="530203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Connectors: Bridging Systems from Seamless Interaction</a:t>
            </a:r>
          </a:p>
          <a:p>
            <a:r>
              <a:rPr lang="en-US" dirty="0"/>
              <a:t>While Plugins extend functionality, Connectors serve as the communication bridge between Semantic Kernel and external data sources, APIs, or services. They are designed to handle the technical details of data transmission, such as authentication, request formatting, and error handling.</a:t>
            </a:r>
          </a:p>
          <a:p>
            <a:endParaRPr lang="en-US" dirty="0"/>
          </a:p>
          <a:p>
            <a:r>
              <a:rPr lang="en-US" dirty="0"/>
              <a:t>Roles of Connectors:</a:t>
            </a:r>
          </a:p>
          <a:p>
            <a:pPr marL="171450" indent="-171450">
              <a:buFont typeface="Arial" panose="020B0604020202020204" pitchFamily="34" charset="0"/>
              <a:buChar char="•"/>
            </a:pPr>
            <a:r>
              <a:rPr lang="en-US" dirty="0"/>
              <a:t>Data Flow Management: Ensure smooth data exchange between Semantic Kernel and external systems</a:t>
            </a:r>
          </a:p>
          <a:p>
            <a:pPr marL="171450" indent="-171450">
              <a:buFont typeface="Arial" panose="020B0604020202020204" pitchFamily="34" charset="0"/>
              <a:buChar char="•"/>
            </a:pPr>
            <a:r>
              <a:rPr lang="en-US" dirty="0"/>
              <a:t>Protocol Handling: Manage different communication protocols like HTTP, WebSocket, or </a:t>
            </a:r>
            <a:r>
              <a:rPr lang="en-US" dirty="0" err="1"/>
              <a:t>gRPC</a:t>
            </a:r>
            <a:r>
              <a:rPr lang="en-US" dirty="0"/>
              <a:t>.</a:t>
            </a:r>
          </a:p>
          <a:p>
            <a:pPr marL="171450" indent="-171450">
              <a:buFont typeface="Arial" panose="020B0604020202020204" pitchFamily="34" charset="0"/>
              <a:buChar char="•"/>
            </a:pPr>
            <a:r>
              <a:rPr lang="en-US" dirty="0"/>
              <a:t>Security and Authentication: Handle API keys, OAuth tokens, and secure connections.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Why Connectors are Important</a:t>
            </a:r>
          </a:p>
          <a:p>
            <a:pPr marL="171450" indent="-171450">
              <a:buFont typeface="Arial" panose="020B0604020202020204" pitchFamily="34" charset="0"/>
              <a:buChar char="•"/>
            </a:pPr>
            <a:r>
              <a:rPr lang="en-US" dirty="0"/>
              <a:t>They abstract complexity, allowing developers to focus on business logic without worrying about the intricacies of API communication.</a:t>
            </a:r>
          </a:p>
          <a:p>
            <a:pPr marL="171450" indent="-171450">
              <a:buFont typeface="Arial" panose="020B0604020202020204" pitchFamily="34" charset="0"/>
              <a:buChar char="•"/>
            </a:pPr>
            <a:r>
              <a:rPr lang="en-US" dirty="0"/>
              <a:t>They promote interoperability, enabling Semantic Kernel to function seamlessly in multi-cloud and hybrid environments.</a:t>
            </a:r>
          </a:p>
          <a:p>
            <a:endParaRPr lang="en-US" dirty="0"/>
          </a:p>
          <a:p>
            <a:r>
              <a:rPr lang="en-US" dirty="0"/>
              <a:t>In summary, connectors make Semantic Kernel highly extensible and adaptable to evolving AI technologies.</a:t>
            </a:r>
          </a:p>
        </p:txBody>
      </p:sp>
      <p:sp>
        <p:nvSpPr>
          <p:cNvPr id="4" name="Slide Number Placeholder 3"/>
          <p:cNvSpPr>
            <a:spLocks noGrp="1"/>
          </p:cNvSpPr>
          <p:nvPr>
            <p:ph type="sldNum" sz="quarter" idx="5"/>
          </p:nvPr>
        </p:nvSpPr>
        <p:spPr/>
        <p:txBody>
          <a:bodyPr/>
          <a:lstStyle/>
          <a:p>
            <a:fld id="{9DB6582F-CBB7-4C9A-87B6-76D328371F43}" type="slidenum">
              <a:rPr lang="en-US" smtClean="0"/>
              <a:t>9</a:t>
            </a:fld>
            <a:endParaRPr lang="en-US"/>
          </a:p>
        </p:txBody>
      </p:sp>
    </p:spTree>
    <p:extLst>
      <p:ext uri="{BB962C8B-B14F-4D97-AF65-F5344CB8AC3E}">
        <p14:creationId xmlns:p14="http://schemas.microsoft.com/office/powerpoint/2010/main" val="2788852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843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8139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6983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ption with Detail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B5441F-36A5-717B-0919-0FC544144CA4}"/>
              </a:ext>
            </a:extLst>
          </p:cNvPr>
          <p:cNvSpPr/>
          <p:nvPr userDrawn="1"/>
        </p:nvSpPr>
        <p:spPr>
          <a:xfrm>
            <a:off x="4381500" y="0"/>
            <a:ext cx="7810502"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6810C5D6-BE0E-81CA-D041-F375BC16290F}"/>
              </a:ext>
            </a:extLst>
          </p:cNvPr>
          <p:cNvSpPr>
            <a:spLocks noGrp="1"/>
          </p:cNvSpPr>
          <p:nvPr>
            <p:ph type="title"/>
          </p:nvPr>
        </p:nvSpPr>
        <p:spPr>
          <a:xfrm>
            <a:off x="731839" y="1018911"/>
            <a:ext cx="3192461" cy="775597"/>
          </a:xfrm>
        </p:spPr>
        <p:txBody>
          <a:bodyPr anchor="b">
            <a:spAutoFit/>
          </a:bodyPr>
          <a:lstStyle>
            <a:lvl1pPr>
              <a:defRPr sz="2800"/>
            </a:lvl1pPr>
          </a:lstStyle>
          <a:p>
            <a:r>
              <a:rPr lang="en-US"/>
              <a:t>Click to edit Master title style</a:t>
            </a:r>
          </a:p>
        </p:txBody>
      </p:sp>
      <p:sp>
        <p:nvSpPr>
          <p:cNvPr id="9" name="Text Placeholder 3">
            <a:extLst>
              <a:ext uri="{FF2B5EF4-FFF2-40B4-BE49-F238E27FC236}">
                <a16:creationId xmlns:a16="http://schemas.microsoft.com/office/drawing/2014/main" id="{2C686E56-D7FD-ADB2-F8E0-67414A061562}"/>
              </a:ext>
            </a:extLst>
          </p:cNvPr>
          <p:cNvSpPr>
            <a:spLocks noGrp="1"/>
          </p:cNvSpPr>
          <p:nvPr>
            <p:ph type="body" sz="half" idx="2"/>
          </p:nvPr>
        </p:nvSpPr>
        <p:spPr>
          <a:xfrm>
            <a:off x="731839" y="2000250"/>
            <a:ext cx="3192461" cy="4171950"/>
          </a:xfrm>
        </p:spPr>
        <p:txBody>
          <a:bodyPr>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Content Placeholder 2">
            <a:extLst>
              <a:ext uri="{FF2B5EF4-FFF2-40B4-BE49-F238E27FC236}">
                <a16:creationId xmlns:a16="http://schemas.microsoft.com/office/drawing/2014/main" id="{F7F7D32A-2256-96E0-3DE9-C3313E337E7A}"/>
              </a:ext>
            </a:extLst>
          </p:cNvPr>
          <p:cNvSpPr>
            <a:spLocks noGrp="1"/>
          </p:cNvSpPr>
          <p:nvPr>
            <p:ph idx="1"/>
          </p:nvPr>
        </p:nvSpPr>
        <p:spPr>
          <a:xfrm>
            <a:off x="5067300" y="1085850"/>
            <a:ext cx="6172198" cy="5073993"/>
          </a:xfrm>
        </p:spPr>
        <p:txBody>
          <a:bodyPr>
            <a:normAutofit/>
          </a:bodyPr>
          <a:lstStyle>
            <a:lvl1pPr>
              <a:defRPr sz="2000">
                <a:solidFill>
                  <a:schemeClr val="tx2"/>
                </a:solidFill>
              </a:defRPr>
            </a:lvl1pPr>
            <a:lvl2pPr>
              <a:lnSpc>
                <a:spcPct val="100000"/>
              </a:lnSpc>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27">
            <a:extLst>
              <a:ext uri="{FF2B5EF4-FFF2-40B4-BE49-F238E27FC236}">
                <a16:creationId xmlns:a16="http://schemas.microsoft.com/office/drawing/2014/main" id="{AC04BFB5-B21E-FB36-8F69-C8B5ECCFF32D}"/>
              </a:ext>
            </a:extLst>
          </p:cNvPr>
          <p:cNvSpPr>
            <a:spLocks noGrp="1"/>
          </p:cNvSpPr>
          <p:nvPr>
            <p:ph type="dt" sz="half" idx="10"/>
          </p:nvPr>
        </p:nvSpPr>
        <p:spPr/>
        <p:txBody>
          <a:bodyPr/>
          <a:lstStyle/>
          <a:p>
            <a:r>
              <a:rPr lang="en-US"/>
              <a:t>Microsoft confidential</a:t>
            </a:r>
          </a:p>
        </p:txBody>
      </p:sp>
      <p:sp>
        <p:nvSpPr>
          <p:cNvPr id="29" name="Footer Placeholder 28">
            <a:extLst>
              <a:ext uri="{FF2B5EF4-FFF2-40B4-BE49-F238E27FC236}">
                <a16:creationId xmlns:a16="http://schemas.microsoft.com/office/drawing/2014/main" id="{6364E18D-8700-21BD-F5EE-A702FB90A761}"/>
              </a:ext>
            </a:extLst>
          </p:cNvPr>
          <p:cNvSpPr>
            <a:spLocks noGrp="1"/>
          </p:cNvSpPr>
          <p:nvPr>
            <p:ph type="ftr" sz="quarter" idx="11"/>
          </p:nvPr>
        </p:nvSpPr>
        <p:spPr/>
        <p:txBody>
          <a:bodyPr/>
          <a:lstStyle/>
          <a:p>
            <a:r>
              <a:rPr lang="en-US"/>
              <a:t>Creating a scalable conversational UX</a:t>
            </a:r>
          </a:p>
        </p:txBody>
      </p:sp>
      <p:sp>
        <p:nvSpPr>
          <p:cNvPr id="30" name="Slide Number Placeholder 29">
            <a:extLst>
              <a:ext uri="{FF2B5EF4-FFF2-40B4-BE49-F238E27FC236}">
                <a16:creationId xmlns:a16="http://schemas.microsoft.com/office/drawing/2014/main" id="{83682194-0BAE-2337-E73E-B858952DB378}"/>
              </a:ext>
            </a:extLst>
          </p:cNvPr>
          <p:cNvSpPr>
            <a:spLocks noGrp="1"/>
          </p:cNvSpPr>
          <p:nvPr>
            <p:ph type="sldNum" sz="quarter" idx="12"/>
          </p:nvPr>
        </p:nvSpPr>
        <p:spPr/>
        <p:txBody>
          <a:bodyPr/>
          <a:lstStyle/>
          <a:p>
            <a:fld id="{9406BE13-FF2C-3A41-A53B-D6BC2DDA0AE5}" type="slidenum">
              <a:rPr lang="en-US" smtClean="0"/>
              <a:pPr/>
              <a:t>‹#›</a:t>
            </a:fld>
            <a:endParaRPr lang="en-US"/>
          </a:p>
        </p:txBody>
      </p:sp>
      <p:sp>
        <p:nvSpPr>
          <p:cNvPr id="2" name="Text Placeholder 14">
            <a:extLst>
              <a:ext uri="{FF2B5EF4-FFF2-40B4-BE49-F238E27FC236}">
                <a16:creationId xmlns:a16="http://schemas.microsoft.com/office/drawing/2014/main" id="{613C264C-4D02-6D78-2735-E4ADCE65275D}"/>
              </a:ext>
            </a:extLst>
          </p:cNvPr>
          <p:cNvSpPr>
            <a:spLocks noGrp="1"/>
          </p:cNvSpPr>
          <p:nvPr>
            <p:ph type="body" sz="quarter" idx="20" hasCustomPrompt="1"/>
          </p:nvPr>
        </p:nvSpPr>
        <p:spPr>
          <a:xfrm>
            <a:off x="723900" y="523101"/>
            <a:ext cx="3200400" cy="276999"/>
          </a:xfrm>
        </p:spPr>
        <p:txBody>
          <a:bodyPr wrap="square" anchor="b">
            <a:spAutoFit/>
          </a:bodyPr>
          <a:lstStyle>
            <a:lvl1pPr marL="0" indent="0">
              <a:buNone/>
              <a:defRPr sz="1800">
                <a:gradFill>
                  <a:gsLst>
                    <a:gs pos="100000">
                      <a:srgbClr val="C02572"/>
                    </a:gs>
                    <a:gs pos="0">
                      <a:srgbClr val="D54D91"/>
                    </a:gs>
                  </a:gsLst>
                  <a:lin ang="4200000" scaled="0"/>
                </a:gradFill>
                <a:latin typeface="+mj-lt"/>
              </a:defRPr>
            </a:lvl1pPr>
            <a:lvl2pPr>
              <a:defRPr sz="1800">
                <a:gradFill>
                  <a:gsLst>
                    <a:gs pos="0">
                      <a:schemeClr val="accent1">
                        <a:lumMod val="96000"/>
                      </a:schemeClr>
                    </a:gs>
                    <a:gs pos="99000">
                      <a:schemeClr val="accent2">
                        <a:lumMod val="60000"/>
                        <a:lumOff val="40000"/>
                      </a:schemeClr>
                    </a:gs>
                  </a:gsLst>
                  <a:lin ang="4200000" scaled="0"/>
                </a:gradFill>
                <a:latin typeface="+mj-lt"/>
              </a:defRPr>
            </a:lvl2pPr>
            <a:lvl3pPr>
              <a:defRPr sz="1800">
                <a:gradFill>
                  <a:gsLst>
                    <a:gs pos="0">
                      <a:schemeClr val="accent1">
                        <a:lumMod val="96000"/>
                      </a:schemeClr>
                    </a:gs>
                    <a:gs pos="99000">
                      <a:schemeClr val="accent2">
                        <a:lumMod val="60000"/>
                        <a:lumOff val="40000"/>
                      </a:schemeClr>
                    </a:gs>
                  </a:gsLst>
                  <a:lin ang="4200000" scaled="0"/>
                </a:gradFill>
                <a:latin typeface="+mj-lt"/>
              </a:defRPr>
            </a:lvl3pPr>
            <a:lvl4pPr>
              <a:defRPr sz="1800">
                <a:gradFill>
                  <a:gsLst>
                    <a:gs pos="0">
                      <a:schemeClr val="accent1">
                        <a:lumMod val="96000"/>
                      </a:schemeClr>
                    </a:gs>
                    <a:gs pos="99000">
                      <a:schemeClr val="accent2">
                        <a:lumMod val="60000"/>
                        <a:lumOff val="40000"/>
                      </a:schemeClr>
                    </a:gs>
                  </a:gsLst>
                  <a:lin ang="4200000" scaled="0"/>
                </a:gradFill>
                <a:latin typeface="+mj-lt"/>
              </a:defRPr>
            </a:lvl4pPr>
            <a:lvl5pPr>
              <a:defRPr sz="1800">
                <a:gradFill>
                  <a:gsLst>
                    <a:gs pos="0">
                      <a:schemeClr val="accent1">
                        <a:lumMod val="96000"/>
                      </a:schemeClr>
                    </a:gs>
                    <a:gs pos="99000">
                      <a:schemeClr val="accent2">
                        <a:lumMod val="60000"/>
                        <a:lumOff val="40000"/>
                      </a:schemeClr>
                    </a:gs>
                  </a:gsLst>
                  <a:lin ang="4200000" scaled="0"/>
                </a:gradFill>
                <a:latin typeface="+mj-lt"/>
              </a:defRPr>
            </a:lvl5pPr>
          </a:lstStyle>
          <a:p>
            <a:pPr lvl="0"/>
            <a:r>
              <a:rPr lang="en-US"/>
              <a:t>Sub header</a:t>
            </a:r>
          </a:p>
        </p:txBody>
      </p:sp>
    </p:spTree>
    <p:extLst>
      <p:ext uri="{BB962C8B-B14F-4D97-AF65-F5344CB8AC3E}">
        <p14:creationId xmlns:p14="http://schemas.microsoft.com/office/powerpoint/2010/main" val="353510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192">
          <p15:clr>
            <a:srgbClr val="5ACBF0"/>
          </p15:clr>
        </p15:guide>
        <p15:guide id="2" pos="2472">
          <p15:clr>
            <a:srgbClr val="5ACBF0"/>
          </p15:clr>
        </p15:guide>
        <p15:guide id="3" orient="horz" pos="468">
          <p15:clr>
            <a:srgbClr val="9FCC3B"/>
          </p15:clr>
        </p15:guide>
        <p15:guide id="4" orient="horz" pos="1080">
          <p15:clr>
            <a:srgbClr val="9FCC3B"/>
          </p15:clr>
        </p15:guide>
        <p15:guide id="5" orient="horz" pos="684">
          <p15:clr>
            <a:srgbClr val="5ACBF0"/>
          </p15:clr>
        </p15:guide>
        <p15:guide id="6" orient="horz" pos="3888">
          <p15:clr>
            <a:srgbClr val="5ACBF0"/>
          </p15:clr>
        </p15:guide>
        <p15:guide id="7" pos="7080">
          <p15:clr>
            <a:srgbClr val="5ACBF0"/>
          </p15:clr>
        </p15:guide>
        <p15:guide id="8" orient="horz" pos="1260">
          <p15:clr>
            <a:srgbClr val="5ACBF0"/>
          </p15:clr>
        </p15:guide>
        <p15:guide id="9" pos="2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18581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9384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6752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2861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5541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8864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14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0034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64DE79-268F-4C1A-8933-263129D2AF90}" type="datetimeFigureOut">
              <a:rPr lang="en-US" dirty="0"/>
              <a:t>9/4/2025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34485944"/>
      </p:ext>
    </p:extLst>
  </p:cSld>
  <p:clrMap bg1="dk1" tx1="lt1" bg2="dk2" tx2="lt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 id="21474838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training/paths/develop-ai-agents-on-azure/?tab=credentials-tab" TargetMode="External"/><Relationship Id="rId2" Type="http://schemas.openxmlformats.org/officeDocument/2006/relationships/hyperlink" Target="https://learn.microsoft.com/en-us/training/paths/develop-ai-agents-azure-open-ai-semantic-kernel-sdk/" TargetMode="External"/><Relationship Id="rId1" Type="http://schemas.openxmlformats.org/officeDocument/2006/relationships/slideLayout" Target="../slideLayouts/slideLayout2.xml"/><Relationship Id="rId5" Type="http://schemas.openxmlformats.org/officeDocument/2006/relationships/hyperlink" Target="https://learn.microsoft.com/en-us/credentials/certifications/azure-ai-engineer/?ns-enrollment-type=Collection&amp;ns-enrollment-id=0djh1t083yoop&amp;practice-assessment-type=certification" TargetMode="External"/><Relationship Id="rId4" Type="http://schemas.openxmlformats.org/officeDocument/2006/relationships/hyperlink" Target="https://learn.microsoft.com/en-us/plans/op8ugtzy32mz"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microsoft/semantic-kernel/tree/main/python/samples/getting_started_with_agents/multi_agent_orchestration"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github.com/microsoft/semantic-kernel/tree/main/dotnet/samples/GettingStartedWithAgents/Orchestration"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sv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a:t>Semantic Kernel</a:t>
            </a:r>
          </a:p>
        </p:txBody>
      </p:sp>
      <p:sp>
        <p:nvSpPr>
          <p:cNvPr id="27" name="Freeform: Shape 2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4" name="Picture 3" descr="A logo with a black background&#10;&#10;Description automatically generated">
            <a:extLst>
              <a:ext uri="{FF2B5EF4-FFF2-40B4-BE49-F238E27FC236}">
                <a16:creationId xmlns:a16="http://schemas.microsoft.com/office/drawing/2014/main" id="{469F4B53-25FA-B61B-3975-B8FD8AF079C6}"/>
              </a:ext>
            </a:extLst>
          </p:cNvPr>
          <p:cNvPicPr>
            <a:picLocks noChangeAspect="1"/>
          </p:cNvPicPr>
          <p:nvPr/>
        </p:nvPicPr>
        <p:blipFill>
          <a:blip r:embed="rId3"/>
          <a:srcRect r="3" b="3"/>
          <a:stretch>
            <a:fillRect/>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2" name="Freeform: Shape 3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63DC1-CA8B-F716-FEE2-5A48E85E7D4D}"/>
              </a:ext>
            </a:extLst>
          </p:cNvPr>
          <p:cNvSpPr>
            <a:spLocks noGrp="1"/>
          </p:cNvSpPr>
          <p:nvPr>
            <p:ph type="title"/>
          </p:nvPr>
        </p:nvSpPr>
        <p:spPr/>
        <p:txBody>
          <a:bodyPr/>
          <a:lstStyle/>
          <a:p>
            <a:r>
              <a:rPr lang="en-US">
                <a:latin typeface="Aptos Display"/>
              </a:rPr>
              <a:t>Memory (Vector Store) Connectors</a:t>
            </a:r>
            <a:endParaRPr lang="en-US"/>
          </a:p>
        </p:txBody>
      </p:sp>
      <p:sp>
        <p:nvSpPr>
          <p:cNvPr id="3" name="Content Placeholder 2">
            <a:extLst>
              <a:ext uri="{FF2B5EF4-FFF2-40B4-BE49-F238E27FC236}">
                <a16:creationId xmlns:a16="http://schemas.microsoft.com/office/drawing/2014/main" id="{259571F5-C909-640B-0500-06BDEB6408C5}"/>
              </a:ext>
            </a:extLst>
          </p:cNvPr>
          <p:cNvSpPr>
            <a:spLocks noGrp="1"/>
          </p:cNvSpPr>
          <p:nvPr>
            <p:ph idx="1"/>
          </p:nvPr>
        </p:nvSpPr>
        <p:spPr/>
        <p:txBody>
          <a:bodyPr vert="horz" lIns="91440" tIns="45720" rIns="91440" bIns="45720" rtlCol="0" anchor="t">
            <a:normAutofit/>
          </a:bodyPr>
          <a:lstStyle/>
          <a:p>
            <a:r>
              <a:rPr lang="en-US">
                <a:ea typeface="+mn-lt"/>
                <a:cs typeface="+mn-lt"/>
              </a:rPr>
              <a:t>Expose vector stores from different providers</a:t>
            </a:r>
            <a:endParaRPr lang="en-US"/>
          </a:p>
          <a:p>
            <a:r>
              <a:rPr lang="en-US">
                <a:ea typeface="+mn-lt"/>
                <a:cs typeface="+mn-lt"/>
              </a:rPr>
              <a:t>Useful for context recall and grounding</a:t>
            </a:r>
            <a:endParaRPr lang="en-US"/>
          </a:p>
          <a:p>
            <a:r>
              <a:rPr lang="en-US">
                <a:ea typeface="+mn-lt"/>
                <a:cs typeface="+mn-lt"/>
              </a:rPr>
              <a:t>Supports: </a:t>
            </a:r>
          </a:p>
          <a:p>
            <a:pPr lvl="1" indent="-285750">
              <a:buFont typeface="Courier New" panose="020B0604020202020204" pitchFamily="34" charset="0"/>
              <a:buChar char="o"/>
            </a:pPr>
            <a:r>
              <a:rPr lang="en-US">
                <a:ea typeface="+mn-lt"/>
                <a:cs typeface="+mn-lt"/>
              </a:rPr>
              <a:t>In-Memory</a:t>
            </a:r>
          </a:p>
          <a:p>
            <a:pPr lvl="1" indent="-285750">
              <a:buFont typeface="Courier New" panose="020B0604020202020204" pitchFamily="34" charset="0"/>
              <a:buChar char="o"/>
            </a:pPr>
            <a:r>
              <a:rPr lang="en-US">
                <a:ea typeface="+mn-lt"/>
                <a:cs typeface="+mn-lt"/>
              </a:rPr>
              <a:t>Azure Search, </a:t>
            </a:r>
          </a:p>
          <a:p>
            <a:pPr lvl="1" indent="-285750">
              <a:buFont typeface="Courier New" panose="020B0604020202020204" pitchFamily="34" charset="0"/>
              <a:buChar char="o"/>
            </a:pPr>
            <a:r>
              <a:rPr lang="en-US">
                <a:ea typeface="+mn-lt"/>
                <a:cs typeface="+mn-lt"/>
              </a:rPr>
              <a:t>FAISS, </a:t>
            </a:r>
          </a:p>
          <a:p>
            <a:pPr lvl="1" indent="-285750">
              <a:buFont typeface="Courier New" panose="020B0604020202020204" pitchFamily="34" charset="0"/>
              <a:buChar char="o"/>
            </a:pPr>
            <a:r>
              <a:rPr lang="en-US" err="1">
                <a:ea typeface="+mn-lt"/>
                <a:cs typeface="+mn-lt"/>
              </a:rPr>
              <a:t>Qdrant</a:t>
            </a:r>
            <a:r>
              <a:rPr lang="en-US">
                <a:ea typeface="+mn-lt"/>
                <a:cs typeface="+mn-lt"/>
              </a:rPr>
              <a:t>, </a:t>
            </a:r>
          </a:p>
          <a:p>
            <a:pPr lvl="1" indent="-285750">
              <a:buFont typeface="Courier New" panose="020B0604020202020204" pitchFamily="34" charset="0"/>
              <a:buChar char="o"/>
            </a:pPr>
            <a:r>
              <a:rPr lang="en-US">
                <a:ea typeface="+mn-lt"/>
                <a:cs typeface="+mn-lt"/>
              </a:rPr>
              <a:t>Redis</a:t>
            </a:r>
          </a:p>
          <a:p>
            <a:pPr lvl="1" indent="-285750">
              <a:buFont typeface="Courier New" panose="020B0604020202020204" pitchFamily="34" charset="0"/>
              <a:buChar char="o"/>
            </a:pPr>
            <a:r>
              <a:rPr lang="en-US">
                <a:ea typeface="+mn-lt"/>
                <a:cs typeface="+mn-lt"/>
              </a:rPr>
              <a:t>and more</a:t>
            </a:r>
            <a:endParaRPr lang="en-US"/>
          </a:p>
          <a:p>
            <a:endParaRPr lang="en-US"/>
          </a:p>
          <a:p>
            <a:pPr lvl="1">
              <a:buFont typeface="Courier New" panose="020B0604020202020204" pitchFamily="34" charset="0"/>
              <a:buChar char="o"/>
            </a:pPr>
            <a:endParaRPr lang="en-US">
              <a:latin typeface="Consolas"/>
            </a:endParaRPr>
          </a:p>
          <a:p>
            <a:endParaRPr lang="en-US"/>
          </a:p>
          <a:p>
            <a:pPr marL="0" indent="0">
              <a:buNone/>
            </a:pPr>
            <a:endParaRPr lang="en-US"/>
          </a:p>
          <a:p>
            <a:pPr marL="0" indent="0">
              <a:buNone/>
            </a:pPr>
            <a:endParaRPr lang="en-US"/>
          </a:p>
        </p:txBody>
      </p:sp>
      <p:pic>
        <p:nvPicPr>
          <p:cNvPr id="4" name="Picture 3" descr="A screenshot of a computer&#10;&#10;AI-generated content may be incorrect.">
            <a:extLst>
              <a:ext uri="{FF2B5EF4-FFF2-40B4-BE49-F238E27FC236}">
                <a16:creationId xmlns:a16="http://schemas.microsoft.com/office/drawing/2014/main" id="{119725F6-827E-AE1B-99B7-DFF8A8B7EE8D}"/>
              </a:ext>
            </a:extLst>
          </p:cNvPr>
          <p:cNvPicPr>
            <a:picLocks noChangeAspect="1"/>
          </p:cNvPicPr>
          <p:nvPr/>
        </p:nvPicPr>
        <p:blipFill>
          <a:blip r:embed="rId3"/>
          <a:stretch>
            <a:fillRect/>
          </a:stretch>
        </p:blipFill>
        <p:spPr>
          <a:xfrm>
            <a:off x="9248161" y="536472"/>
            <a:ext cx="2649178" cy="6018570"/>
          </a:xfrm>
          <a:prstGeom prst="rect">
            <a:avLst/>
          </a:prstGeom>
        </p:spPr>
      </p:pic>
    </p:spTree>
    <p:extLst>
      <p:ext uri="{BB962C8B-B14F-4D97-AF65-F5344CB8AC3E}">
        <p14:creationId xmlns:p14="http://schemas.microsoft.com/office/powerpoint/2010/main" val="53025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emantic Kernel Filters">
            <a:extLst>
              <a:ext uri="{FF2B5EF4-FFF2-40B4-BE49-F238E27FC236}">
                <a16:creationId xmlns:a16="http://schemas.microsoft.com/office/drawing/2014/main" id="{581CF899-4E6E-E6F5-FA5E-BB892FF33400}"/>
              </a:ext>
            </a:extLst>
          </p:cNvPr>
          <p:cNvPicPr>
            <a:picLocks noChangeAspect="1"/>
          </p:cNvPicPr>
          <p:nvPr/>
        </p:nvPicPr>
        <p:blipFill>
          <a:blip r:embed="rId3"/>
          <a:stretch>
            <a:fillRect/>
          </a:stretch>
        </p:blipFill>
        <p:spPr>
          <a:xfrm>
            <a:off x="3605981" y="4066902"/>
            <a:ext cx="6461019" cy="2552630"/>
          </a:xfrm>
          <a:prstGeom prst="rect">
            <a:avLst/>
          </a:prstGeom>
        </p:spPr>
      </p:pic>
      <p:sp>
        <p:nvSpPr>
          <p:cNvPr id="2" name="Title 1">
            <a:extLst>
              <a:ext uri="{FF2B5EF4-FFF2-40B4-BE49-F238E27FC236}">
                <a16:creationId xmlns:a16="http://schemas.microsoft.com/office/drawing/2014/main" id="{D6415642-6D23-7957-094C-B1C159BBC3D8}"/>
              </a:ext>
            </a:extLst>
          </p:cNvPr>
          <p:cNvSpPr>
            <a:spLocks noGrp="1"/>
          </p:cNvSpPr>
          <p:nvPr>
            <p:ph type="title"/>
          </p:nvPr>
        </p:nvSpPr>
        <p:spPr/>
        <p:txBody>
          <a:bodyPr/>
          <a:lstStyle/>
          <a:p>
            <a:r>
              <a:rPr lang="en-US"/>
              <a:t>Filters</a:t>
            </a:r>
          </a:p>
        </p:txBody>
      </p:sp>
      <p:sp>
        <p:nvSpPr>
          <p:cNvPr id="3" name="Content Placeholder 2">
            <a:extLst>
              <a:ext uri="{FF2B5EF4-FFF2-40B4-BE49-F238E27FC236}">
                <a16:creationId xmlns:a16="http://schemas.microsoft.com/office/drawing/2014/main" id="{CC9898A2-0711-C3B6-6E99-9E44C70F74CC}"/>
              </a:ext>
            </a:extLst>
          </p:cNvPr>
          <p:cNvSpPr>
            <a:spLocks noGrp="1"/>
          </p:cNvSpPr>
          <p:nvPr>
            <p:ph idx="1"/>
          </p:nvPr>
        </p:nvSpPr>
        <p:spPr>
          <a:xfrm>
            <a:off x="838200" y="1499931"/>
            <a:ext cx="6398342" cy="3017838"/>
          </a:xfrm>
        </p:spPr>
        <p:txBody>
          <a:bodyPr vert="horz" lIns="91440" tIns="45720" rIns="91440" bIns="45720" rtlCol="0" anchor="t">
            <a:normAutofit/>
          </a:bodyPr>
          <a:lstStyle/>
          <a:p>
            <a:pPr>
              <a:buNone/>
            </a:pPr>
            <a:endParaRPr lang="en-US"/>
          </a:p>
          <a:p>
            <a:pPr marL="0" indent="0">
              <a:buNone/>
            </a:pPr>
            <a:endParaRPr lang="en-US"/>
          </a:p>
          <a:p>
            <a:endParaRPr lang="en-US"/>
          </a:p>
        </p:txBody>
      </p:sp>
      <p:sp>
        <p:nvSpPr>
          <p:cNvPr id="5" name="TextBox 4">
            <a:extLst>
              <a:ext uri="{FF2B5EF4-FFF2-40B4-BE49-F238E27FC236}">
                <a16:creationId xmlns:a16="http://schemas.microsoft.com/office/drawing/2014/main" id="{AFE72B8E-1588-1FBA-E473-DC3927E3DCEF}"/>
              </a:ext>
            </a:extLst>
          </p:cNvPr>
          <p:cNvSpPr txBox="1"/>
          <p:nvPr/>
        </p:nvSpPr>
        <p:spPr>
          <a:xfrm>
            <a:off x="533400" y="1694836"/>
            <a:ext cx="6835877" cy="36522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Think of filters as middleware — they run before and after a function or model is called.</a:t>
            </a:r>
          </a:p>
          <a:p>
            <a:pPr>
              <a:lnSpc>
                <a:spcPct val="90000"/>
              </a:lnSpc>
              <a:spcBef>
                <a:spcPts val="1000"/>
              </a:spcBef>
            </a:pPr>
            <a:r>
              <a:rPr lang="en-US" sz="2600">
                <a:cs typeface="Segoe UI"/>
              </a:rPr>
              <a:t>They’re essential for:</a:t>
            </a:r>
          </a:p>
          <a:p>
            <a:pPr marL="742950" lvl="1" indent="-285750">
              <a:lnSpc>
                <a:spcPct val="90000"/>
              </a:lnSpc>
              <a:spcBef>
                <a:spcPts val="500"/>
              </a:spcBef>
              <a:buFont typeface="Courier New,monospace"/>
              <a:buChar char="o"/>
            </a:pPr>
            <a:r>
              <a:rPr lang="en-US" sz="2200">
                <a:cs typeface="Segoe UI"/>
              </a:rPr>
              <a:t>✅ </a:t>
            </a:r>
            <a:r>
              <a:rPr lang="en-US" sz="2200" b="1">
                <a:cs typeface="Segoe UI"/>
              </a:rPr>
              <a:t>Security</a:t>
            </a:r>
            <a:r>
              <a:rPr lang="en-US" sz="2200">
                <a:cs typeface="Segoe UI"/>
              </a:rPr>
              <a:t> — permission checks</a:t>
            </a:r>
          </a:p>
          <a:p>
            <a:pPr marL="742950" lvl="1" indent="-285750">
              <a:lnSpc>
                <a:spcPct val="90000"/>
              </a:lnSpc>
              <a:spcBef>
                <a:spcPts val="500"/>
              </a:spcBef>
              <a:buFont typeface="Courier New,monospace"/>
              <a:buChar char="o"/>
            </a:pPr>
            <a:r>
              <a:rPr lang="en-US" sz="2200">
                <a:cs typeface="Segoe UI"/>
              </a:rPr>
              <a:t>📊 </a:t>
            </a:r>
            <a:r>
              <a:rPr lang="en-US" sz="2200" b="1">
                <a:cs typeface="Segoe UI"/>
              </a:rPr>
              <a:t>Observability</a:t>
            </a:r>
            <a:r>
              <a:rPr lang="en-US" sz="2200">
                <a:cs typeface="Segoe UI"/>
              </a:rPr>
              <a:t> — logging, telemetry</a:t>
            </a:r>
          </a:p>
          <a:p>
            <a:pPr marL="742950" lvl="1" indent="-285750">
              <a:lnSpc>
                <a:spcPct val="90000"/>
              </a:lnSpc>
              <a:spcBef>
                <a:spcPts val="500"/>
              </a:spcBef>
              <a:buFont typeface="Courier New,monospace"/>
              <a:buChar char="o"/>
            </a:pPr>
            <a:r>
              <a:rPr lang="en-US" sz="2200">
                <a:cs typeface="Segoe UI"/>
              </a:rPr>
              <a:t>🔁 </a:t>
            </a:r>
            <a:r>
              <a:rPr lang="en-US" sz="2200" b="1">
                <a:cs typeface="Segoe UI"/>
              </a:rPr>
              <a:t>Reliability</a:t>
            </a:r>
            <a:r>
              <a:rPr lang="en-US" sz="2200">
                <a:cs typeface="Segoe UI"/>
              </a:rPr>
              <a:t> — retries, fallback</a:t>
            </a:r>
          </a:p>
          <a:p>
            <a:pPr marL="742950" lvl="1" indent="-285750">
              <a:lnSpc>
                <a:spcPct val="90000"/>
              </a:lnSpc>
              <a:spcBef>
                <a:spcPts val="500"/>
              </a:spcBef>
              <a:buFont typeface="Courier New,monospace"/>
              <a:buChar char="o"/>
            </a:pPr>
            <a:r>
              <a:rPr lang="en-US" sz="2200">
                <a:cs typeface="Segoe UI"/>
              </a:rPr>
              <a:t>🧹 </a:t>
            </a:r>
            <a:r>
              <a:rPr lang="en-US" sz="2200" b="1">
                <a:cs typeface="Segoe UI"/>
              </a:rPr>
              <a:t>Safety</a:t>
            </a:r>
            <a:r>
              <a:rPr lang="en-US" sz="2200">
                <a:cs typeface="Segoe UI"/>
              </a:rPr>
              <a:t> — prompt redaction, result override</a:t>
            </a:r>
          </a:p>
          <a:p>
            <a:pPr marL="285750" indent="-285750">
              <a:lnSpc>
                <a:spcPct val="90000"/>
              </a:lnSpc>
              <a:spcBef>
                <a:spcPts val="1000"/>
              </a:spcBef>
              <a:buFont typeface="Courier New,monospace"/>
              <a:buChar char="o"/>
            </a:pPr>
            <a:endParaRPr lang="en-US" sz="2600">
              <a:cs typeface="Segoe UI"/>
            </a:endParaRPr>
          </a:p>
          <a:p>
            <a:endParaRPr lang="en-US" sz="2400">
              <a:cs typeface="Segoe UI"/>
            </a:endParaRPr>
          </a:p>
        </p:txBody>
      </p:sp>
      <p:sp>
        <p:nvSpPr>
          <p:cNvPr id="7" name="TextBox 6">
            <a:extLst>
              <a:ext uri="{FF2B5EF4-FFF2-40B4-BE49-F238E27FC236}">
                <a16:creationId xmlns:a16="http://schemas.microsoft.com/office/drawing/2014/main" id="{E2CF81FB-624D-2BA8-C009-A5BA5B7C0FE9}"/>
              </a:ext>
            </a:extLst>
          </p:cNvPr>
          <p:cNvSpPr txBox="1"/>
          <p:nvPr/>
        </p:nvSpPr>
        <p:spPr>
          <a:xfrm>
            <a:off x="7238688" y="1691786"/>
            <a:ext cx="470350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cs typeface="Segoe UI"/>
              </a:rPr>
              <a:t>Types:</a:t>
            </a:r>
          </a:p>
          <a:p>
            <a:pPr marL="342900" indent="-342900">
              <a:buFont typeface="Arial"/>
              <a:buChar char="•"/>
            </a:pPr>
            <a:r>
              <a:rPr lang="en-US" sz="2400">
                <a:cs typeface="Segoe UI"/>
              </a:rPr>
              <a:t>Function Invocation Filter </a:t>
            </a:r>
          </a:p>
          <a:p>
            <a:pPr marL="285750" indent="-285750">
              <a:buFont typeface="Arial"/>
              <a:buChar char="•"/>
            </a:pPr>
            <a:r>
              <a:rPr lang="en-US" sz="2400">
                <a:cs typeface="Segoe UI"/>
              </a:rPr>
              <a:t>Prompt Render Filter</a:t>
            </a:r>
          </a:p>
          <a:p>
            <a:pPr marL="285750" indent="-285750">
              <a:buFont typeface="Arial"/>
              <a:buChar char="•"/>
            </a:pPr>
            <a:r>
              <a:rPr lang="en-US" sz="2400">
                <a:cs typeface="Segoe UI"/>
              </a:rPr>
              <a:t>Automatic Function Invocation Filter</a:t>
            </a:r>
          </a:p>
        </p:txBody>
      </p:sp>
    </p:spTree>
    <p:extLst>
      <p:ext uri="{BB962C8B-B14F-4D97-AF65-F5344CB8AC3E}">
        <p14:creationId xmlns:p14="http://schemas.microsoft.com/office/powerpoint/2010/main" val="317483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6A18-033A-3746-DC3C-4BBDE50DB491}"/>
              </a:ext>
            </a:extLst>
          </p:cNvPr>
          <p:cNvSpPr>
            <a:spLocks noGrp="1"/>
          </p:cNvSpPr>
          <p:nvPr>
            <p:ph type="title"/>
          </p:nvPr>
        </p:nvSpPr>
        <p:spPr/>
        <p:txBody>
          <a:bodyPr/>
          <a:lstStyle/>
          <a:p>
            <a:r>
              <a:rPr lang="en-US" dirty="0"/>
              <a:t>Prompts</a:t>
            </a:r>
          </a:p>
        </p:txBody>
      </p:sp>
      <p:sp>
        <p:nvSpPr>
          <p:cNvPr id="3" name="Content Placeholder 2">
            <a:extLst>
              <a:ext uri="{FF2B5EF4-FFF2-40B4-BE49-F238E27FC236}">
                <a16:creationId xmlns:a16="http://schemas.microsoft.com/office/drawing/2014/main" id="{CD510214-6263-E7B9-27F1-6511118CFC6A}"/>
              </a:ext>
            </a:extLst>
          </p:cNvPr>
          <p:cNvSpPr>
            <a:spLocks noGrp="1"/>
          </p:cNvSpPr>
          <p:nvPr>
            <p:ph idx="1"/>
          </p:nvPr>
        </p:nvSpPr>
        <p:spPr/>
        <p:txBody>
          <a:bodyPr vert="horz" lIns="91440" tIns="45720" rIns="91440" bIns="45720" rtlCol="0" anchor="t">
            <a:normAutofit/>
          </a:bodyPr>
          <a:lstStyle/>
          <a:p>
            <a:pPr marL="0" indent="0">
              <a:buNone/>
            </a:pPr>
            <a:r>
              <a:rPr lang="en-US" dirty="0">
                <a:ea typeface="+mn-lt"/>
                <a:cs typeface="+mn-lt"/>
              </a:rPr>
              <a:t>A </a:t>
            </a:r>
            <a:r>
              <a:rPr lang="en-US" b="1" dirty="0">
                <a:ea typeface="+mn-lt"/>
                <a:cs typeface="+mn-lt"/>
              </a:rPr>
              <a:t>prompt</a:t>
            </a:r>
            <a:r>
              <a:rPr lang="en-US" dirty="0">
                <a:ea typeface="+mn-lt"/>
                <a:cs typeface="+mn-lt"/>
              </a:rPr>
              <a:t> is a programmable instruction to an LLM — it defines </a:t>
            </a:r>
            <a:r>
              <a:rPr lang="en-US" b="1" dirty="0">
                <a:ea typeface="+mn-lt"/>
                <a:cs typeface="+mn-lt"/>
              </a:rPr>
              <a:t>what the model knows</a:t>
            </a:r>
            <a:r>
              <a:rPr lang="en-US" dirty="0">
                <a:ea typeface="+mn-lt"/>
                <a:cs typeface="+mn-lt"/>
              </a:rPr>
              <a:t>, </a:t>
            </a:r>
            <a:r>
              <a:rPr lang="en-US" b="1" dirty="0">
                <a:ea typeface="+mn-lt"/>
                <a:cs typeface="+mn-lt"/>
              </a:rPr>
              <a:t>how it behaves</a:t>
            </a:r>
            <a:r>
              <a:rPr lang="en-US" dirty="0">
                <a:ea typeface="+mn-lt"/>
                <a:cs typeface="+mn-lt"/>
              </a:rPr>
              <a:t>, and </a:t>
            </a:r>
            <a:r>
              <a:rPr lang="en-US" b="1" dirty="0">
                <a:ea typeface="+mn-lt"/>
                <a:cs typeface="+mn-lt"/>
              </a:rPr>
              <a:t>what it returns</a:t>
            </a:r>
            <a:r>
              <a:rPr lang="en-US" dirty="0">
                <a:ea typeface="+mn-lt"/>
                <a:cs typeface="+mn-lt"/>
              </a:rPr>
              <a:t>.</a:t>
            </a:r>
          </a:p>
          <a:p>
            <a:pPr lvl="1" indent="-342900"/>
            <a:endParaRPr lang="en-US" b="1" dirty="0">
              <a:ea typeface="+mn-lt"/>
              <a:cs typeface="+mn-lt"/>
            </a:endParaRPr>
          </a:p>
          <a:p>
            <a:pPr lvl="1" indent="-342900"/>
            <a:r>
              <a:rPr lang="en-US" b="1" dirty="0">
                <a:ea typeface="+mn-lt"/>
                <a:cs typeface="+mn-lt"/>
              </a:rPr>
              <a:t>Prompt Templates</a:t>
            </a:r>
            <a:endParaRPr lang="en-US" dirty="0">
              <a:ea typeface="+mn-lt"/>
              <a:cs typeface="+mn-lt"/>
            </a:endParaRPr>
          </a:p>
          <a:p>
            <a:pPr lvl="2"/>
            <a:r>
              <a:rPr lang="en-US" dirty="0">
                <a:ea typeface="+mn-lt"/>
                <a:cs typeface="+mn-lt"/>
              </a:rPr>
              <a:t>Define reusable natural language instructions</a:t>
            </a:r>
          </a:p>
          <a:p>
            <a:pPr lvl="2"/>
            <a:r>
              <a:rPr lang="en-US" sz="2400" dirty="0">
                <a:ea typeface="+mn-lt"/>
                <a:cs typeface="+mn-lt"/>
              </a:rPr>
              <a:t>Can be defined inline or loaded from external files </a:t>
            </a:r>
            <a:endParaRPr lang="en-US">
              <a:ea typeface="+mn-lt"/>
              <a:cs typeface="+mn-lt"/>
            </a:endParaRPr>
          </a:p>
          <a:p>
            <a:pPr lvl="2"/>
            <a:r>
              <a:rPr lang="en-US" sz="2200" dirty="0">
                <a:ea typeface="+mn-lt"/>
                <a:cs typeface="+mn-lt"/>
              </a:rPr>
              <a:t>Use variables and function calls (e.g., </a:t>
            </a:r>
            <a:r>
              <a:rPr lang="en-US" sz="2200" dirty="0">
                <a:latin typeface="Consolas"/>
                <a:ea typeface="+mn-lt"/>
                <a:cs typeface="+mn-lt"/>
              </a:rPr>
              <a:t>{{name}}</a:t>
            </a:r>
            <a:r>
              <a:rPr lang="en-US" sz="2200" dirty="0">
                <a:ea typeface="+mn-lt"/>
                <a:cs typeface="+mn-lt"/>
              </a:rPr>
              <a:t>, </a:t>
            </a:r>
            <a:r>
              <a:rPr lang="en-US" sz="2200" dirty="0">
                <a:latin typeface="Consolas"/>
                <a:ea typeface="+mn-lt"/>
                <a:cs typeface="+mn-lt"/>
              </a:rPr>
              <a:t>{{</a:t>
            </a:r>
            <a:r>
              <a:rPr lang="en-US" sz="2200" dirty="0" err="1">
                <a:latin typeface="Consolas"/>
                <a:ea typeface="+mn-lt"/>
                <a:cs typeface="+mn-lt"/>
              </a:rPr>
              <a:t>math.add</a:t>
            </a:r>
            <a:r>
              <a:rPr lang="en-US" sz="2200" dirty="0">
                <a:latin typeface="Consolas"/>
                <a:ea typeface="+mn-lt"/>
                <a:cs typeface="+mn-lt"/>
              </a:rPr>
              <a:t> $x $y}}</a:t>
            </a:r>
            <a:r>
              <a:rPr lang="en-US" sz="2200" dirty="0">
                <a:ea typeface="+mn-lt"/>
                <a:cs typeface="+mn-lt"/>
              </a:rPr>
              <a:t>)</a:t>
            </a:r>
            <a:endParaRPr lang="en-US">
              <a:ea typeface="+mn-lt"/>
              <a:cs typeface="+mn-lt"/>
            </a:endParaRPr>
          </a:p>
          <a:p>
            <a:pPr lvl="1" indent="-342900"/>
            <a:r>
              <a:rPr lang="en-US" b="1" dirty="0">
                <a:ea typeface="+mn-lt"/>
                <a:cs typeface="+mn-lt"/>
              </a:rPr>
              <a:t>Semantic Function</a:t>
            </a:r>
          </a:p>
          <a:p>
            <a:pPr lvl="2"/>
            <a:r>
              <a:rPr lang="en-US" dirty="0">
                <a:ea typeface="+mn-lt"/>
                <a:cs typeface="+mn-lt"/>
              </a:rPr>
              <a:t>Prompts can be registered as callable functions</a:t>
            </a:r>
            <a:endParaRPr lang="en-US" b="1" dirty="0">
              <a:ea typeface="+mn-lt"/>
              <a:cs typeface="+mn-lt"/>
            </a:endParaRPr>
          </a:p>
          <a:p>
            <a:pPr lvl="1" indent="-342900"/>
            <a:r>
              <a:rPr lang="en-US" b="1" dirty="0">
                <a:ea typeface="+mn-lt"/>
                <a:cs typeface="+mn-lt"/>
              </a:rPr>
              <a:t>Template Engine Support</a:t>
            </a:r>
          </a:p>
          <a:p>
            <a:pPr lvl="2"/>
            <a:r>
              <a:rPr lang="en-US" dirty="0">
                <a:ea typeface="+mn-lt"/>
                <a:cs typeface="+mn-lt"/>
              </a:rPr>
              <a:t>Supports </a:t>
            </a:r>
            <a:r>
              <a:rPr lang="en-US" b="1" dirty="0">
                <a:ea typeface="+mn-lt"/>
                <a:cs typeface="+mn-lt"/>
              </a:rPr>
              <a:t>Semanti-Kernel native , Handlebars, Jinja2, Liquid</a:t>
            </a:r>
          </a:p>
          <a:p>
            <a:pPr lvl="2"/>
            <a:endParaRPr lang="en-US" b="1" dirty="0">
              <a:ea typeface="+mn-lt"/>
              <a:cs typeface="+mn-lt"/>
            </a:endParaRPr>
          </a:p>
          <a:p>
            <a:pPr lvl="1" indent="-342900"/>
            <a:endParaRPr lang="en-US" b="1" dirty="0">
              <a:ea typeface="+mn-lt"/>
              <a:cs typeface="+mn-lt"/>
            </a:endParaRPr>
          </a:p>
          <a:p>
            <a:endParaRPr lang="en-US">
              <a:ea typeface="+mn-lt"/>
              <a:cs typeface="+mn-lt"/>
            </a:endParaRPr>
          </a:p>
          <a:p>
            <a:endParaRPr lang="en-US" dirty="0">
              <a:ea typeface="+mn-lt"/>
              <a:cs typeface="+mn-lt"/>
            </a:endParaRPr>
          </a:p>
        </p:txBody>
      </p:sp>
    </p:spTree>
    <p:extLst>
      <p:ext uri="{BB962C8B-B14F-4D97-AF65-F5344CB8AC3E}">
        <p14:creationId xmlns:p14="http://schemas.microsoft.com/office/powerpoint/2010/main" val="44647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70FF-5D08-F5E9-2CDD-125BF7D3F1F3}"/>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92C5274-F409-EF5C-9E50-E7F4A0AB72D6}"/>
              </a:ext>
            </a:extLst>
          </p:cNvPr>
          <p:cNvSpPr>
            <a:spLocks noGrp="1"/>
          </p:cNvSpPr>
          <p:nvPr>
            <p:ph idx="1"/>
          </p:nvPr>
        </p:nvSpPr>
        <p:spPr/>
        <p:txBody>
          <a:bodyPr vert="horz" lIns="91440" tIns="45720" rIns="91440" bIns="45720" rtlCol="0" anchor="t">
            <a:normAutofit/>
          </a:bodyPr>
          <a:lstStyle/>
          <a:p>
            <a:r>
              <a:rPr lang="en-US" dirty="0"/>
              <a:t>Create a kernel</a:t>
            </a:r>
          </a:p>
          <a:p>
            <a:r>
              <a:rPr lang="en-US" dirty="0"/>
              <a:t>Add a chat completion service</a:t>
            </a:r>
          </a:p>
          <a:p>
            <a:r>
              <a:rPr lang="en-US" dirty="0"/>
              <a:t>Add several plugins (native, OpenAPI, prompt-based)</a:t>
            </a:r>
          </a:p>
          <a:p>
            <a:r>
              <a:rPr lang="en-US" dirty="0"/>
              <a:t>Add memory storage</a:t>
            </a:r>
          </a:p>
          <a:p>
            <a:r>
              <a:rPr lang="en-US" dirty="0"/>
              <a:t>Add filters</a:t>
            </a:r>
          </a:p>
          <a:p>
            <a:endParaRPr lang="en-US" dirty="0"/>
          </a:p>
        </p:txBody>
      </p:sp>
    </p:spTree>
    <p:extLst>
      <p:ext uri="{BB962C8B-B14F-4D97-AF65-F5344CB8AC3E}">
        <p14:creationId xmlns:p14="http://schemas.microsoft.com/office/powerpoint/2010/main" val="3479128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15FB4-24AF-2E89-48A8-40CB08633136}"/>
              </a:ext>
            </a:extLst>
          </p:cNvPr>
          <p:cNvSpPr>
            <a:spLocks noGrp="1"/>
          </p:cNvSpPr>
          <p:nvPr>
            <p:ph type="title"/>
          </p:nvPr>
        </p:nvSpPr>
        <p:spPr/>
        <p:txBody>
          <a:bodyPr/>
          <a:lstStyle/>
          <a:p>
            <a:r>
              <a:rPr lang="en-US" dirty="0"/>
              <a:t>Semantic Kernel Learning Resources</a:t>
            </a:r>
          </a:p>
        </p:txBody>
      </p:sp>
      <p:sp>
        <p:nvSpPr>
          <p:cNvPr id="3" name="Content Placeholder 2">
            <a:extLst>
              <a:ext uri="{FF2B5EF4-FFF2-40B4-BE49-F238E27FC236}">
                <a16:creationId xmlns:a16="http://schemas.microsoft.com/office/drawing/2014/main" id="{21C240F0-3F95-72D3-2A8A-02492EBC2D6F}"/>
              </a:ext>
            </a:extLst>
          </p:cNvPr>
          <p:cNvSpPr>
            <a:spLocks noGrp="1"/>
          </p:cNvSpPr>
          <p:nvPr>
            <p:ph idx="1"/>
          </p:nvPr>
        </p:nvSpPr>
        <p:spPr/>
        <p:txBody>
          <a:bodyPr/>
          <a:lstStyle/>
          <a:p>
            <a:r>
              <a:rPr lang="en-US" dirty="0">
                <a:hlinkClick r:id="rId2"/>
              </a:rPr>
              <a:t>Develop generative AI apps with Azure OpenAI and Semantic Kernel</a:t>
            </a:r>
            <a:endParaRPr lang="en-US" dirty="0">
              <a:hlinkClick r:id="rId3"/>
            </a:endParaRPr>
          </a:p>
          <a:p>
            <a:r>
              <a:rPr lang="en-US" dirty="0">
                <a:hlinkClick r:id="rId3"/>
              </a:rPr>
              <a:t>Develop AI agents on Azure</a:t>
            </a:r>
            <a:endParaRPr lang="en-US" dirty="0">
              <a:hlinkClick r:id="rId4"/>
            </a:endParaRPr>
          </a:p>
          <a:p>
            <a:r>
              <a:rPr lang="en-US" dirty="0">
                <a:hlinkClick r:id="rId4"/>
              </a:rPr>
              <a:t>Create agentic AI solutions by using Azure AI Foundry V1</a:t>
            </a:r>
            <a:endParaRPr lang="en-US" dirty="0"/>
          </a:p>
          <a:p>
            <a:r>
              <a:rPr lang="en-US" dirty="0">
                <a:hlinkClick r:id="rId5"/>
              </a:rPr>
              <a:t>Microsoft Certified: Azure AI Engineer Associate</a:t>
            </a:r>
            <a:endParaRPr lang="en-US" dirty="0"/>
          </a:p>
        </p:txBody>
      </p:sp>
    </p:spTree>
    <p:extLst>
      <p:ext uri="{BB962C8B-B14F-4D97-AF65-F5344CB8AC3E}">
        <p14:creationId xmlns:p14="http://schemas.microsoft.com/office/powerpoint/2010/main" val="2706949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73C18-EE1C-E9FD-0F9E-D316777756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07FBA-1191-0DA3-96E6-4BAA0A51CB85}"/>
              </a:ext>
            </a:extLst>
          </p:cNvPr>
          <p:cNvSpPr>
            <a:spLocks noGrp="1"/>
          </p:cNvSpPr>
          <p:nvPr>
            <p:ph type="title"/>
          </p:nvPr>
        </p:nvSpPr>
        <p:spPr/>
        <p:txBody>
          <a:bodyPr/>
          <a:lstStyle/>
          <a:p>
            <a:r>
              <a:rPr lang="en-US">
                <a:latin typeface="Aptos Display"/>
              </a:rPr>
              <a:t>What is an agent?</a:t>
            </a:r>
          </a:p>
        </p:txBody>
      </p:sp>
      <p:sp>
        <p:nvSpPr>
          <p:cNvPr id="10" name="TextBox 9">
            <a:extLst>
              <a:ext uri="{FF2B5EF4-FFF2-40B4-BE49-F238E27FC236}">
                <a16:creationId xmlns:a16="http://schemas.microsoft.com/office/drawing/2014/main" id="{3EB20F27-EC38-3672-DC00-78D46B90E328}"/>
              </a:ext>
            </a:extLst>
          </p:cNvPr>
          <p:cNvSpPr txBox="1"/>
          <p:nvPr/>
        </p:nvSpPr>
        <p:spPr>
          <a:xfrm>
            <a:off x="840658" y="1959079"/>
            <a:ext cx="8599538" cy="32337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200">
                <a:cs typeface="Segoe UI"/>
              </a:rPr>
              <a:t>Wraps a Kernel with extra orchestration logic</a:t>
            </a:r>
            <a:endParaRPr lang="en-US" sz="2400">
              <a:cs typeface="Segoe UI"/>
            </a:endParaRPr>
          </a:p>
          <a:p>
            <a:pPr marL="342900" indent="-342900">
              <a:buFont typeface="Arial"/>
              <a:buChar char="•"/>
            </a:pPr>
            <a:r>
              <a:rPr lang="en-US" sz="2200">
                <a:cs typeface="Segoe UI"/>
              </a:rPr>
              <a:t>Designed for LLM-powered conversations</a:t>
            </a:r>
            <a:endParaRPr lang="en-US" sz="2400">
              <a:cs typeface="Segoe UI"/>
            </a:endParaRPr>
          </a:p>
          <a:p>
            <a:pPr marL="342900" indent="-342900">
              <a:buFont typeface="Arial"/>
              <a:buChar char="•"/>
            </a:pPr>
            <a:r>
              <a:rPr lang="en-US" sz="2200">
                <a:cs typeface="Segoe UI"/>
              </a:rPr>
              <a:t>Manages:</a:t>
            </a:r>
            <a:endParaRPr lang="en-US" sz="2400">
              <a:cs typeface="Segoe UI"/>
            </a:endParaRPr>
          </a:p>
          <a:p>
            <a:pPr marL="685800" lvl="2" indent="-228600">
              <a:buFont typeface="Wingdings,Sans-Serif"/>
              <a:buChar char="§"/>
            </a:pPr>
            <a:r>
              <a:rPr lang="en-US" sz="2200">
                <a:cs typeface="Segoe UI"/>
              </a:rPr>
              <a:t>System prompt (persona/instructions)</a:t>
            </a:r>
          </a:p>
          <a:p>
            <a:pPr marL="685800" lvl="2" indent="-228600">
              <a:buFont typeface="Wingdings,Sans-Serif"/>
              <a:buChar char="§"/>
            </a:pPr>
            <a:r>
              <a:rPr lang="en-US" sz="2200">
                <a:cs typeface="Segoe UI"/>
              </a:rPr>
              <a:t>Chat history</a:t>
            </a:r>
          </a:p>
          <a:p>
            <a:pPr marL="685800" lvl="2" indent="-228600">
              <a:buFont typeface="Wingdings,Sans-Serif"/>
              <a:buChar char="§"/>
            </a:pPr>
            <a:r>
              <a:rPr lang="en-US" sz="2200">
                <a:cs typeface="Segoe UI"/>
              </a:rPr>
              <a:t>Function-calling behavior</a:t>
            </a:r>
          </a:p>
          <a:p>
            <a:pPr marL="685800" lvl="2" indent="-228600">
              <a:buFont typeface="Wingdings,Sans-Serif"/>
              <a:buChar char="§"/>
            </a:pPr>
            <a:r>
              <a:rPr lang="en-US" sz="2200">
                <a:cs typeface="Segoe UI"/>
              </a:rPr>
              <a:t>Access to plugins and memory</a:t>
            </a:r>
          </a:p>
          <a:p>
            <a:pPr marL="285750" indent="-285750">
              <a:lnSpc>
                <a:spcPct val="90000"/>
              </a:lnSpc>
              <a:spcBef>
                <a:spcPts val="1000"/>
              </a:spcBef>
              <a:buFont typeface="Arial"/>
              <a:buChar char="•"/>
            </a:pPr>
            <a:endParaRPr lang="en-US" sz="2200">
              <a:cs typeface="Segoe UI"/>
            </a:endParaRPr>
          </a:p>
          <a:p>
            <a:endParaRPr lang="en-US" sz="2200">
              <a:cs typeface="Segoe UI"/>
            </a:endParaRPr>
          </a:p>
        </p:txBody>
      </p:sp>
      <p:sp>
        <p:nvSpPr>
          <p:cNvPr id="5" name="Rounded Rectangle 62">
            <a:extLst>
              <a:ext uri="{FF2B5EF4-FFF2-40B4-BE49-F238E27FC236}">
                <a16:creationId xmlns:a16="http://schemas.microsoft.com/office/drawing/2014/main" id="{47E623F9-03EE-C85C-AAC2-36F0E74594B2}"/>
              </a:ext>
            </a:extLst>
          </p:cNvPr>
          <p:cNvSpPr/>
          <p:nvPr/>
        </p:nvSpPr>
        <p:spPr bwMode="auto">
          <a:xfrm>
            <a:off x="7725869" y="1324698"/>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Project manager agent</a:t>
            </a:r>
            <a:endParaRPr lang="en-US"/>
          </a:p>
        </p:txBody>
      </p:sp>
      <p:pic>
        <p:nvPicPr>
          <p:cNvPr id="6" name="Picture 5" descr="A clipboard with a paper on it&#10;&#10;Description automatically generated">
            <a:extLst>
              <a:ext uri="{FF2B5EF4-FFF2-40B4-BE49-F238E27FC236}">
                <a16:creationId xmlns:a16="http://schemas.microsoft.com/office/drawing/2014/main" id="{4BCB6A28-C2A3-BE5C-764E-AE1E59132C66}"/>
              </a:ext>
            </a:extLst>
          </p:cNvPr>
          <p:cNvPicPr>
            <a:picLocks noChangeAspect="1"/>
          </p:cNvPicPr>
          <p:nvPr/>
        </p:nvPicPr>
        <p:blipFill>
          <a:blip r:embed="rId3"/>
          <a:stretch>
            <a:fillRect/>
          </a:stretch>
        </p:blipFill>
        <p:spPr>
          <a:xfrm>
            <a:off x="8842976" y="543709"/>
            <a:ext cx="785516" cy="770720"/>
          </a:xfrm>
          <a:prstGeom prst="rect">
            <a:avLst/>
          </a:prstGeom>
        </p:spPr>
      </p:pic>
      <p:sp>
        <p:nvSpPr>
          <p:cNvPr id="7" name="Rounded Rectangle 62">
            <a:extLst>
              <a:ext uri="{FF2B5EF4-FFF2-40B4-BE49-F238E27FC236}">
                <a16:creationId xmlns:a16="http://schemas.microsoft.com/office/drawing/2014/main" id="{3DE0CBF7-0CE3-B7C2-4476-E42E1A6DAC55}"/>
              </a:ext>
            </a:extLst>
          </p:cNvPr>
          <p:cNvSpPr/>
          <p:nvPr/>
        </p:nvSpPr>
        <p:spPr bwMode="auto">
          <a:xfrm>
            <a:off x="7722170" y="2854123"/>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Researcher agent</a:t>
            </a:r>
            <a:endParaRPr lang="en-US"/>
          </a:p>
        </p:txBody>
      </p:sp>
      <p:pic>
        <p:nvPicPr>
          <p:cNvPr id="8" name="Picture 7" descr="A purple notebook with a white stripe&#10;&#10;Description automatically generated">
            <a:extLst>
              <a:ext uri="{FF2B5EF4-FFF2-40B4-BE49-F238E27FC236}">
                <a16:creationId xmlns:a16="http://schemas.microsoft.com/office/drawing/2014/main" id="{F28B62DF-1D3A-8450-F3BF-B146D13D205D}"/>
              </a:ext>
            </a:extLst>
          </p:cNvPr>
          <p:cNvPicPr>
            <a:picLocks noChangeAspect="1"/>
          </p:cNvPicPr>
          <p:nvPr/>
        </p:nvPicPr>
        <p:blipFill>
          <a:blip r:embed="rId4"/>
          <a:stretch>
            <a:fillRect/>
          </a:stretch>
        </p:blipFill>
        <p:spPr>
          <a:xfrm>
            <a:off x="8850374" y="2079546"/>
            <a:ext cx="770720" cy="770720"/>
          </a:xfrm>
          <a:prstGeom prst="rect">
            <a:avLst/>
          </a:prstGeom>
        </p:spPr>
      </p:pic>
      <p:sp>
        <p:nvSpPr>
          <p:cNvPr id="9" name="Rounded Rectangle 62">
            <a:extLst>
              <a:ext uri="{FF2B5EF4-FFF2-40B4-BE49-F238E27FC236}">
                <a16:creationId xmlns:a16="http://schemas.microsoft.com/office/drawing/2014/main" id="{42045B8F-CED9-A9E6-DE11-4DFD5E9635DF}"/>
              </a:ext>
            </a:extLst>
          </p:cNvPr>
          <p:cNvSpPr/>
          <p:nvPr/>
        </p:nvSpPr>
        <p:spPr bwMode="auto">
          <a:xfrm>
            <a:off x="7722170" y="4376150"/>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Copywriter agent</a:t>
            </a:r>
            <a:endParaRPr lang="en-US"/>
          </a:p>
        </p:txBody>
      </p:sp>
      <p:pic>
        <p:nvPicPr>
          <p:cNvPr id="11" name="Picture 10" descr="A blue and yellow pen&#10;&#10;Description automatically generated">
            <a:extLst>
              <a:ext uri="{FF2B5EF4-FFF2-40B4-BE49-F238E27FC236}">
                <a16:creationId xmlns:a16="http://schemas.microsoft.com/office/drawing/2014/main" id="{29E80534-D31B-F86C-7D77-D2C3C6EA04ED}"/>
              </a:ext>
            </a:extLst>
          </p:cNvPr>
          <p:cNvPicPr>
            <a:picLocks noChangeAspect="1"/>
          </p:cNvPicPr>
          <p:nvPr/>
        </p:nvPicPr>
        <p:blipFill>
          <a:blip r:embed="rId5"/>
          <a:stretch>
            <a:fillRect/>
          </a:stretch>
        </p:blipFill>
        <p:spPr>
          <a:xfrm>
            <a:off x="8850374" y="3585791"/>
            <a:ext cx="770720" cy="770720"/>
          </a:xfrm>
          <a:prstGeom prst="rect">
            <a:avLst/>
          </a:prstGeom>
        </p:spPr>
      </p:pic>
      <p:sp>
        <p:nvSpPr>
          <p:cNvPr id="12" name="Rounded Rectangle 62">
            <a:extLst>
              <a:ext uri="{FF2B5EF4-FFF2-40B4-BE49-F238E27FC236}">
                <a16:creationId xmlns:a16="http://schemas.microsoft.com/office/drawing/2014/main" id="{B46CF05D-3430-E036-D677-DD2DA2526C43}"/>
              </a:ext>
            </a:extLst>
          </p:cNvPr>
          <p:cNvSpPr/>
          <p:nvPr/>
        </p:nvSpPr>
        <p:spPr bwMode="auto">
          <a:xfrm>
            <a:off x="7722170" y="5905575"/>
            <a:ext cx="3024541" cy="455651"/>
          </a:xfrm>
          <a:prstGeom prst="roundRect">
            <a:avLst>
              <a:gd name="adj" fmla="val 48481"/>
            </a:avLst>
          </a:prstGeom>
          <a:solidFill>
            <a:srgbClr val="7ADCFF"/>
          </a:solidFill>
          <a:ln w="9525" cap="flat" cmpd="sng" algn="ctr">
            <a:noFill/>
            <a:prstDash val="soli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5878" rIns="0" bIns="14696"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299579">
              <a:spcBef>
                <a:spcPct val="0"/>
              </a:spcBef>
              <a:spcAft>
                <a:spcPct val="0"/>
              </a:spcAft>
              <a:defRPr/>
            </a:pPr>
            <a:r>
              <a:rPr lang="en-US" sz="2000" b="1">
                <a:gradFill>
                  <a:gsLst>
                    <a:gs pos="40000">
                      <a:srgbClr val="000000"/>
                    </a:gs>
                    <a:gs pos="62644">
                      <a:srgbClr val="000000"/>
                    </a:gs>
                  </a:gsLst>
                  <a:path path="circle">
                    <a:fillToRect l="100000" t="100000"/>
                  </a:path>
                </a:gradFill>
                <a:latin typeface="Segoe UI Semibold"/>
                <a:cs typeface="Segoe UI"/>
              </a:rPr>
              <a:t>Designer agent</a:t>
            </a:r>
            <a:endParaRPr lang="en-US"/>
          </a:p>
        </p:txBody>
      </p:sp>
      <p:pic>
        <p:nvPicPr>
          <p:cNvPr id="13" name="Picture 12" descr="A paint brush with a pink and yellow paint brush&#10;&#10;Description automatically generated">
            <a:extLst>
              <a:ext uri="{FF2B5EF4-FFF2-40B4-BE49-F238E27FC236}">
                <a16:creationId xmlns:a16="http://schemas.microsoft.com/office/drawing/2014/main" id="{B3E1756A-D63E-ECB7-2A47-1FCF9D088FC9}"/>
              </a:ext>
            </a:extLst>
          </p:cNvPr>
          <p:cNvPicPr>
            <a:picLocks noChangeAspect="1"/>
          </p:cNvPicPr>
          <p:nvPr/>
        </p:nvPicPr>
        <p:blipFill>
          <a:blip r:embed="rId6"/>
          <a:stretch>
            <a:fillRect/>
          </a:stretch>
        </p:blipFill>
        <p:spPr>
          <a:xfrm>
            <a:off x="8850374" y="5124586"/>
            <a:ext cx="770720" cy="770720"/>
          </a:xfrm>
          <a:prstGeom prst="rect">
            <a:avLst/>
          </a:prstGeom>
        </p:spPr>
      </p:pic>
    </p:spTree>
    <p:extLst>
      <p:ext uri="{BB962C8B-B14F-4D97-AF65-F5344CB8AC3E}">
        <p14:creationId xmlns:p14="http://schemas.microsoft.com/office/powerpoint/2010/main" val="240995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6B0AF-6E9D-396A-18A1-A3B8D4D0B595}"/>
              </a:ext>
            </a:extLst>
          </p:cNvPr>
          <p:cNvSpPr>
            <a:spLocks noGrp="1"/>
          </p:cNvSpPr>
          <p:nvPr>
            <p:ph type="title"/>
          </p:nvPr>
        </p:nvSpPr>
        <p:spPr/>
        <p:txBody>
          <a:bodyPr/>
          <a:lstStyle/>
          <a:p>
            <a:r>
              <a:rPr lang="en-US">
                <a:ea typeface="+mj-lt"/>
                <a:cs typeface="+mj-lt"/>
              </a:rPr>
              <a:t>Core Built‑In Agent Types</a:t>
            </a:r>
          </a:p>
        </p:txBody>
      </p:sp>
      <p:sp>
        <p:nvSpPr>
          <p:cNvPr id="3" name="Content Placeholder 2">
            <a:extLst>
              <a:ext uri="{FF2B5EF4-FFF2-40B4-BE49-F238E27FC236}">
                <a16:creationId xmlns:a16="http://schemas.microsoft.com/office/drawing/2014/main" id="{617995F1-9D02-94E9-A602-1DB27EEEDB46}"/>
              </a:ext>
            </a:extLst>
          </p:cNvPr>
          <p:cNvSpPr>
            <a:spLocks noGrp="1"/>
          </p:cNvSpPr>
          <p:nvPr>
            <p:ph idx="1"/>
          </p:nvPr>
        </p:nvSpPr>
        <p:spPr/>
        <p:txBody>
          <a:bodyPr vert="horz" lIns="91440" tIns="45720" rIns="91440" bIns="45720" rtlCol="0" anchor="t">
            <a:normAutofit lnSpcReduction="10000"/>
          </a:bodyPr>
          <a:lstStyle/>
          <a:p>
            <a:r>
              <a:rPr lang="en-US" err="1">
                <a:ea typeface="+mn-lt"/>
                <a:cs typeface="+mn-lt"/>
              </a:rPr>
              <a:t>ChatCompletionAgent</a:t>
            </a:r>
            <a:endParaRPr lang="en-US">
              <a:ea typeface="+mn-lt"/>
              <a:cs typeface="+mn-lt"/>
            </a:endParaRPr>
          </a:p>
          <a:p>
            <a:pPr lvl="1" indent="-342900">
              <a:buFont typeface="Courier New" panose="020B0604020202020204" pitchFamily="34" charset="0"/>
              <a:buChar char="o"/>
            </a:pPr>
            <a:r>
              <a:rPr lang="en-US">
                <a:ea typeface="+mn-lt"/>
                <a:cs typeface="+mn-lt"/>
              </a:rPr>
              <a:t>Manages contextual dialogues with chat-history and tool support</a:t>
            </a:r>
          </a:p>
          <a:p>
            <a:r>
              <a:rPr lang="en-US" err="1">
                <a:ea typeface="+mn-lt"/>
                <a:cs typeface="+mn-lt"/>
              </a:rPr>
              <a:t>AzureAIAgent</a:t>
            </a:r>
            <a:endParaRPr lang="en-US">
              <a:ea typeface="+mn-lt"/>
              <a:cs typeface="+mn-lt"/>
            </a:endParaRPr>
          </a:p>
          <a:p>
            <a:pPr lvl="1" indent="-342900">
              <a:buFont typeface="Courier New" panose="020B0604020202020204" pitchFamily="34" charset="0"/>
              <a:buChar char="o"/>
            </a:pPr>
            <a:r>
              <a:rPr lang="en-US">
                <a:ea typeface="+mn-lt"/>
                <a:cs typeface="+mn-lt"/>
              </a:rPr>
              <a:t>Uses Azure AI Agent Service with server-managed threads</a:t>
            </a:r>
          </a:p>
          <a:p>
            <a:r>
              <a:rPr lang="en-US" err="1">
                <a:ea typeface="+mn-lt"/>
                <a:cs typeface="+mn-lt"/>
              </a:rPr>
              <a:t>CopilotStudioAgent</a:t>
            </a:r>
          </a:p>
          <a:p>
            <a:pPr lvl="1" indent="-342900">
              <a:buFont typeface="Courier New,monospace" panose="020B0604020202020204" pitchFamily="34" charset="0"/>
              <a:buChar char="o"/>
            </a:pPr>
            <a:r>
              <a:rPr lang="en-US">
                <a:ea typeface="+mn-lt"/>
                <a:cs typeface="+mn-lt"/>
              </a:rPr>
              <a:t>Integrates with Copilot Studio environments</a:t>
            </a:r>
            <a:endParaRPr lang="en-US"/>
          </a:p>
          <a:p>
            <a:r>
              <a:rPr lang="en-US" sz="2600" err="1">
                <a:ea typeface="+mn-lt"/>
                <a:cs typeface="+mn-lt"/>
              </a:rPr>
              <a:t>OpenAIAssistantAgent</a:t>
            </a:r>
          </a:p>
          <a:p>
            <a:pPr lvl="1" indent="-342900">
              <a:buFont typeface="Courier New,monospace" panose="020B0604020202020204" pitchFamily="34" charset="0"/>
              <a:buChar char="o"/>
            </a:pPr>
            <a:r>
              <a:rPr lang="en-US" sz="2200">
                <a:ea typeface="+mn-lt"/>
                <a:cs typeface="+mn-lt"/>
              </a:rPr>
              <a:t>Utilizes OpenAI Assistants API for richer conversations with file/tool integrations</a:t>
            </a:r>
          </a:p>
          <a:p>
            <a:r>
              <a:rPr lang="en-US" err="1">
                <a:ea typeface="+mn-lt"/>
                <a:cs typeface="+mn-lt"/>
              </a:rPr>
              <a:t>OpenAIResponsesAgent</a:t>
            </a:r>
          </a:p>
          <a:p>
            <a:pPr lvl="1" indent="-342900">
              <a:buFont typeface="Courier New" panose="020B0604020202020204" pitchFamily="34" charset="0"/>
              <a:buChar char="o"/>
            </a:pPr>
            <a:r>
              <a:rPr lang="en-US">
                <a:ea typeface="+mn-lt"/>
                <a:cs typeface="+mn-lt"/>
              </a:rPr>
              <a:t>Built on OpenAI “Responses” endpoint for structured chat flows</a:t>
            </a:r>
          </a:p>
          <a:p>
            <a:endParaRPr lang="en-US">
              <a:ea typeface="+mn-lt"/>
              <a:cs typeface="+mn-lt"/>
            </a:endParaRPr>
          </a:p>
        </p:txBody>
      </p:sp>
    </p:spTree>
    <p:extLst>
      <p:ext uri="{BB962C8B-B14F-4D97-AF65-F5344CB8AC3E}">
        <p14:creationId xmlns:p14="http://schemas.microsoft.com/office/powerpoint/2010/main" val="97125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BE91-295B-5706-4409-67696160DB5D}"/>
              </a:ext>
            </a:extLst>
          </p:cNvPr>
          <p:cNvSpPr>
            <a:spLocks noGrp="1"/>
          </p:cNvSpPr>
          <p:nvPr>
            <p:ph type="title"/>
          </p:nvPr>
        </p:nvSpPr>
        <p:spPr/>
        <p:txBody>
          <a:bodyPr/>
          <a:lstStyle/>
          <a:p>
            <a:r>
              <a:rPr lang="en-US">
                <a:ea typeface="+mj-lt"/>
                <a:cs typeface="+mj-lt"/>
              </a:rPr>
              <a:t>Agent Orchestration</a:t>
            </a:r>
            <a:endParaRPr lang="en-US"/>
          </a:p>
        </p:txBody>
      </p:sp>
      <p:sp>
        <p:nvSpPr>
          <p:cNvPr id="3" name="Content Placeholder 2">
            <a:extLst>
              <a:ext uri="{FF2B5EF4-FFF2-40B4-BE49-F238E27FC236}">
                <a16:creationId xmlns:a16="http://schemas.microsoft.com/office/drawing/2014/main" id="{6CE43171-EEDC-C327-47A1-56A9DBF80AE2}"/>
              </a:ext>
            </a:extLst>
          </p:cNvPr>
          <p:cNvSpPr>
            <a:spLocks noGrp="1"/>
          </p:cNvSpPr>
          <p:nvPr>
            <p:ph idx="1"/>
          </p:nvPr>
        </p:nvSpPr>
        <p:spPr/>
        <p:txBody>
          <a:bodyPr vert="horz" lIns="91440" tIns="45720" rIns="91440" bIns="45720" rtlCol="0" anchor="t">
            <a:normAutofit/>
          </a:bodyPr>
          <a:lstStyle/>
          <a:p>
            <a:r>
              <a:rPr lang="en-US" b="1">
                <a:ea typeface="+mn-lt"/>
                <a:cs typeface="+mn-lt"/>
              </a:rPr>
              <a:t>Sequential</a:t>
            </a:r>
            <a:r>
              <a:rPr lang="en-US">
                <a:ea typeface="+mn-lt"/>
                <a:cs typeface="+mn-lt"/>
              </a:rPr>
              <a:t>: Agents act in order, passing results along</a:t>
            </a:r>
            <a:endParaRPr lang="en-US"/>
          </a:p>
          <a:p>
            <a:r>
              <a:rPr lang="en-US" b="1">
                <a:ea typeface="+mn-lt"/>
                <a:cs typeface="+mn-lt"/>
              </a:rPr>
              <a:t>Concurrent</a:t>
            </a:r>
            <a:r>
              <a:rPr lang="en-US">
                <a:ea typeface="+mn-lt"/>
                <a:cs typeface="+mn-lt"/>
              </a:rPr>
              <a:t>: Multiple agents work in parallel</a:t>
            </a:r>
            <a:endParaRPr lang="en-US"/>
          </a:p>
          <a:p>
            <a:r>
              <a:rPr lang="en-US" b="1">
                <a:ea typeface="+mn-lt"/>
                <a:cs typeface="+mn-lt"/>
              </a:rPr>
              <a:t>Handoff</a:t>
            </a:r>
            <a:r>
              <a:rPr lang="en-US">
                <a:ea typeface="+mn-lt"/>
                <a:cs typeface="+mn-lt"/>
              </a:rPr>
              <a:t>: Control transfers based on conditions</a:t>
            </a:r>
            <a:endParaRPr lang="en-US"/>
          </a:p>
          <a:p>
            <a:r>
              <a:rPr lang="en-US" b="1">
                <a:ea typeface="+mn-lt"/>
                <a:cs typeface="+mn-lt"/>
              </a:rPr>
              <a:t>Group Chat/Magnetic</a:t>
            </a:r>
            <a:r>
              <a:rPr lang="en-US">
                <a:ea typeface="+mn-lt"/>
                <a:cs typeface="+mn-lt"/>
              </a:rPr>
              <a:t>: Agents collaborate in a shared context</a:t>
            </a:r>
            <a:endParaRPr lang="en-US"/>
          </a:p>
          <a:p>
            <a:r>
              <a:rPr lang="en-US" b="1">
                <a:ea typeface="+mn-lt"/>
                <a:cs typeface="+mn-lt"/>
              </a:rPr>
              <a:t>Human-in-the-Loop</a:t>
            </a:r>
            <a:r>
              <a:rPr lang="en-US">
                <a:ea typeface="+mn-lt"/>
                <a:cs typeface="+mn-lt"/>
              </a:rPr>
              <a:t>: Supports manual intervention during orchestration </a:t>
            </a:r>
            <a:endParaRPr lang="en-US"/>
          </a:p>
          <a:p>
            <a:endParaRPr lang="en-US"/>
          </a:p>
        </p:txBody>
      </p:sp>
    </p:spTree>
    <p:extLst>
      <p:ext uri="{BB962C8B-B14F-4D97-AF65-F5344CB8AC3E}">
        <p14:creationId xmlns:p14="http://schemas.microsoft.com/office/powerpoint/2010/main" val="293595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E374-A948-A786-6103-7034AC3027B2}"/>
              </a:ext>
            </a:extLst>
          </p:cNvPr>
          <p:cNvSpPr>
            <a:spLocks noGrp="1"/>
          </p:cNvSpPr>
          <p:nvPr>
            <p:ph type="title"/>
          </p:nvPr>
        </p:nvSpPr>
        <p:spPr/>
        <p:txBody>
          <a:bodyPr/>
          <a:lstStyle/>
          <a:p>
            <a:r>
              <a:rPr lang="en-US"/>
              <a:t>Sequential Orchestration</a:t>
            </a:r>
          </a:p>
        </p:txBody>
      </p:sp>
      <p:pic>
        <p:nvPicPr>
          <p:cNvPr id="4" name="Picture 3" descr="diagram">
            <a:extLst>
              <a:ext uri="{FF2B5EF4-FFF2-40B4-BE49-F238E27FC236}">
                <a16:creationId xmlns:a16="http://schemas.microsoft.com/office/drawing/2014/main" id="{F4A518E8-31E9-D131-B2CB-DC144C0D20DF}"/>
              </a:ext>
            </a:extLst>
          </p:cNvPr>
          <p:cNvPicPr>
            <a:picLocks noChangeAspect="1"/>
          </p:cNvPicPr>
          <p:nvPr/>
        </p:nvPicPr>
        <p:blipFill>
          <a:blip r:embed="rId3"/>
          <a:stretch>
            <a:fillRect/>
          </a:stretch>
        </p:blipFill>
        <p:spPr>
          <a:xfrm>
            <a:off x="4713551" y="1683661"/>
            <a:ext cx="2756010" cy="4808264"/>
          </a:xfrm>
          <a:prstGeom prst="rect">
            <a:avLst/>
          </a:prstGeom>
        </p:spPr>
      </p:pic>
    </p:spTree>
    <p:extLst>
      <p:ext uri="{BB962C8B-B14F-4D97-AF65-F5344CB8AC3E}">
        <p14:creationId xmlns:p14="http://schemas.microsoft.com/office/powerpoint/2010/main" val="3953580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B7721-8C8E-CBD6-F885-6616DB118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B447B-FF5E-95DE-FF7B-644328C52851}"/>
              </a:ext>
            </a:extLst>
          </p:cNvPr>
          <p:cNvSpPr>
            <a:spLocks noGrp="1"/>
          </p:cNvSpPr>
          <p:nvPr>
            <p:ph type="title"/>
          </p:nvPr>
        </p:nvSpPr>
        <p:spPr/>
        <p:txBody>
          <a:bodyPr/>
          <a:lstStyle/>
          <a:p>
            <a:r>
              <a:rPr lang="en-US" b="1">
                <a:solidFill>
                  <a:srgbClr val="E6E6E6"/>
                </a:solidFill>
                <a:latin typeface="Segoe UI"/>
                <a:cs typeface="Segoe UI"/>
              </a:rPr>
              <a:t>Concurrent </a:t>
            </a:r>
            <a:r>
              <a:rPr lang="en-US"/>
              <a:t>Orchestration</a:t>
            </a:r>
          </a:p>
        </p:txBody>
      </p:sp>
      <p:pic>
        <p:nvPicPr>
          <p:cNvPr id="3" name="Picture 2" descr="diagram">
            <a:extLst>
              <a:ext uri="{FF2B5EF4-FFF2-40B4-BE49-F238E27FC236}">
                <a16:creationId xmlns:a16="http://schemas.microsoft.com/office/drawing/2014/main" id="{C05760D2-8ECC-32C1-847B-008AD413978E}"/>
              </a:ext>
            </a:extLst>
          </p:cNvPr>
          <p:cNvPicPr>
            <a:picLocks noChangeAspect="1"/>
          </p:cNvPicPr>
          <p:nvPr/>
        </p:nvPicPr>
        <p:blipFill>
          <a:blip r:embed="rId3"/>
          <a:stretch>
            <a:fillRect/>
          </a:stretch>
        </p:blipFill>
        <p:spPr>
          <a:xfrm>
            <a:off x="2019424" y="1892470"/>
            <a:ext cx="8160862" cy="3856235"/>
          </a:xfrm>
          <a:prstGeom prst="rect">
            <a:avLst/>
          </a:prstGeom>
        </p:spPr>
      </p:pic>
    </p:spTree>
    <p:extLst>
      <p:ext uri="{BB962C8B-B14F-4D97-AF65-F5344CB8AC3E}">
        <p14:creationId xmlns:p14="http://schemas.microsoft.com/office/powerpoint/2010/main" val="3113474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CAAA2-2BA6-06FA-7339-288140090A98}"/>
              </a:ext>
            </a:extLst>
          </p:cNvPr>
          <p:cNvSpPr>
            <a:spLocks noGrp="1"/>
          </p:cNvSpPr>
          <p:nvPr>
            <p:ph type="title"/>
          </p:nvPr>
        </p:nvSpPr>
        <p:spPr/>
        <p:txBody>
          <a:bodyPr/>
          <a:lstStyle/>
          <a:p>
            <a:r>
              <a:rPr lang="en-US" sz="5400"/>
              <a:t>What is Semantic Kernel?</a:t>
            </a:r>
          </a:p>
        </p:txBody>
      </p:sp>
      <p:sp>
        <p:nvSpPr>
          <p:cNvPr id="3" name="Content Placeholder 2">
            <a:extLst>
              <a:ext uri="{FF2B5EF4-FFF2-40B4-BE49-F238E27FC236}">
                <a16:creationId xmlns:a16="http://schemas.microsoft.com/office/drawing/2014/main" id="{2465A949-6C35-CFDC-0A21-40D5EFFE0F72}"/>
              </a:ext>
            </a:extLst>
          </p:cNvPr>
          <p:cNvSpPr>
            <a:spLocks noGrp="1"/>
          </p:cNvSpPr>
          <p:nvPr>
            <p:ph idx="1"/>
          </p:nvPr>
        </p:nvSpPr>
        <p:spPr>
          <a:xfrm>
            <a:off x="838200" y="1825625"/>
            <a:ext cx="5759246" cy="4351338"/>
          </a:xfrm>
        </p:spPr>
        <p:txBody>
          <a:bodyPr vert="horz" lIns="91440" tIns="45720" rIns="91440" bIns="45720" rtlCol="0" anchor="t">
            <a:normAutofit/>
          </a:bodyPr>
          <a:lstStyle/>
          <a:p>
            <a:r>
              <a:rPr lang="en-US" sz="2200">
                <a:ea typeface="+mn-lt"/>
                <a:cs typeface="+mn-lt"/>
              </a:rPr>
              <a:t>SDK for building AI-first applications</a:t>
            </a:r>
            <a:endParaRPr lang="en-US" sz="2200"/>
          </a:p>
          <a:p>
            <a:r>
              <a:rPr lang="en-US" sz="2200">
                <a:ea typeface="+mn-lt"/>
                <a:cs typeface="+mn-lt"/>
              </a:rPr>
              <a:t>Coordinates models, memory, and external functions</a:t>
            </a:r>
            <a:endParaRPr lang="en-US"/>
          </a:p>
          <a:p>
            <a:r>
              <a:rPr lang="en-US" sz="2200">
                <a:ea typeface="+mn-lt"/>
                <a:cs typeface="+mn-lt"/>
              </a:rPr>
              <a:t>Works across LLM providers (Azure, OpenAI, </a:t>
            </a:r>
            <a:r>
              <a:rPr lang="en-US" sz="2200" err="1">
                <a:ea typeface="+mn-lt"/>
                <a:cs typeface="+mn-lt"/>
              </a:rPr>
              <a:t>HuggingFace</a:t>
            </a:r>
            <a:r>
              <a:rPr lang="en-US" sz="2200">
                <a:ea typeface="+mn-lt"/>
                <a:cs typeface="+mn-lt"/>
              </a:rPr>
              <a:t>)</a:t>
            </a:r>
            <a:endParaRPr lang="en-US"/>
          </a:p>
          <a:p>
            <a:r>
              <a:rPr lang="en-US" sz="2200">
                <a:ea typeface="+mn-lt"/>
                <a:cs typeface="+mn-lt"/>
              </a:rPr>
              <a:t>Enables agent-based and function-calling architectures</a:t>
            </a:r>
            <a:endParaRPr lang="en-US"/>
          </a:p>
          <a:p>
            <a:r>
              <a:rPr lang="en-US" sz="2200">
                <a:ea typeface="+mn-lt"/>
                <a:cs typeface="+mn-lt"/>
              </a:rPr>
              <a:t>Bridges natural language input and system logic</a:t>
            </a:r>
            <a:endParaRPr lang="en-US"/>
          </a:p>
          <a:p>
            <a:endParaRPr lang="en-US" sz="2200"/>
          </a:p>
          <a:p>
            <a:endParaRPr lang="en-US"/>
          </a:p>
        </p:txBody>
      </p:sp>
      <p:pic>
        <p:nvPicPr>
          <p:cNvPr id="4" name="Picture 3" descr="Intro Image">
            <a:extLst>
              <a:ext uri="{FF2B5EF4-FFF2-40B4-BE49-F238E27FC236}">
                <a16:creationId xmlns:a16="http://schemas.microsoft.com/office/drawing/2014/main" id="{42F787B7-5725-C73A-CEC1-99527952EE96}"/>
              </a:ext>
            </a:extLst>
          </p:cNvPr>
          <p:cNvPicPr>
            <a:picLocks noChangeAspect="1"/>
          </p:cNvPicPr>
          <p:nvPr/>
        </p:nvPicPr>
        <p:blipFill>
          <a:blip r:embed="rId3"/>
          <a:stretch>
            <a:fillRect/>
          </a:stretch>
        </p:blipFill>
        <p:spPr>
          <a:xfrm>
            <a:off x="7151739" y="1541104"/>
            <a:ext cx="4713440" cy="4360729"/>
          </a:xfrm>
          <a:prstGeom prst="rect">
            <a:avLst/>
          </a:prstGeom>
        </p:spPr>
      </p:pic>
    </p:spTree>
    <p:extLst>
      <p:ext uri="{BB962C8B-B14F-4D97-AF65-F5344CB8AC3E}">
        <p14:creationId xmlns:p14="http://schemas.microsoft.com/office/powerpoint/2010/main" val="2330437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2EF5-6D4E-9043-F59E-F4684BDC1296}"/>
              </a:ext>
            </a:extLst>
          </p:cNvPr>
          <p:cNvSpPr>
            <a:spLocks noGrp="1"/>
          </p:cNvSpPr>
          <p:nvPr>
            <p:ph type="title"/>
          </p:nvPr>
        </p:nvSpPr>
        <p:spPr/>
        <p:txBody>
          <a:bodyPr/>
          <a:lstStyle/>
          <a:p>
            <a:r>
              <a:rPr lang="en-US"/>
              <a:t>Handoff Orchestration</a:t>
            </a:r>
          </a:p>
        </p:txBody>
      </p:sp>
      <p:pic>
        <p:nvPicPr>
          <p:cNvPr id="4" name="Picture 3" descr="diagram">
            <a:extLst>
              <a:ext uri="{FF2B5EF4-FFF2-40B4-BE49-F238E27FC236}">
                <a16:creationId xmlns:a16="http://schemas.microsoft.com/office/drawing/2014/main" id="{52CA1282-5EBF-AD2B-FAFC-B7F526A20287}"/>
              </a:ext>
            </a:extLst>
          </p:cNvPr>
          <p:cNvPicPr>
            <a:picLocks noChangeAspect="1"/>
          </p:cNvPicPr>
          <p:nvPr/>
        </p:nvPicPr>
        <p:blipFill>
          <a:blip r:embed="rId3"/>
          <a:stretch>
            <a:fillRect/>
          </a:stretch>
        </p:blipFill>
        <p:spPr>
          <a:xfrm>
            <a:off x="2974430" y="1543689"/>
            <a:ext cx="6243140" cy="4907934"/>
          </a:xfrm>
          <a:prstGeom prst="rect">
            <a:avLst/>
          </a:prstGeom>
        </p:spPr>
      </p:pic>
    </p:spTree>
    <p:extLst>
      <p:ext uri="{BB962C8B-B14F-4D97-AF65-F5344CB8AC3E}">
        <p14:creationId xmlns:p14="http://schemas.microsoft.com/office/powerpoint/2010/main" val="2274972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7D2-A6A3-19E3-3984-45C78D386257}"/>
              </a:ext>
            </a:extLst>
          </p:cNvPr>
          <p:cNvSpPr>
            <a:spLocks noGrp="1"/>
          </p:cNvSpPr>
          <p:nvPr>
            <p:ph type="title"/>
          </p:nvPr>
        </p:nvSpPr>
        <p:spPr/>
        <p:txBody>
          <a:bodyPr/>
          <a:lstStyle/>
          <a:p>
            <a:r>
              <a:rPr lang="en-US" b="1">
                <a:solidFill>
                  <a:srgbClr val="E6E6E6"/>
                </a:solidFill>
                <a:latin typeface="Segoe UI"/>
                <a:cs typeface="Segoe UI"/>
              </a:rPr>
              <a:t>Group Chat </a:t>
            </a:r>
            <a:r>
              <a:rPr lang="en-US">
                <a:solidFill>
                  <a:srgbClr val="FFFFFF"/>
                </a:solidFill>
                <a:latin typeface="Aptos Display"/>
                <a:cs typeface="Segoe UI"/>
              </a:rPr>
              <a:t>Orchestration</a:t>
            </a:r>
            <a:endParaRPr lang="en-US">
              <a:solidFill>
                <a:srgbClr val="000000"/>
              </a:solidFill>
            </a:endParaRPr>
          </a:p>
        </p:txBody>
      </p:sp>
      <p:pic>
        <p:nvPicPr>
          <p:cNvPr id="4" name="Content Placeholder 3" descr="diagram">
            <a:extLst>
              <a:ext uri="{FF2B5EF4-FFF2-40B4-BE49-F238E27FC236}">
                <a16:creationId xmlns:a16="http://schemas.microsoft.com/office/drawing/2014/main" id="{67C2C2CF-F1AA-A6F3-D5B5-6191F44BCE34}"/>
              </a:ext>
            </a:extLst>
          </p:cNvPr>
          <p:cNvPicPr>
            <a:picLocks noGrp="1" noChangeAspect="1"/>
          </p:cNvPicPr>
          <p:nvPr>
            <p:ph idx="1"/>
          </p:nvPr>
        </p:nvPicPr>
        <p:blipFill>
          <a:blip r:embed="rId3"/>
          <a:stretch>
            <a:fillRect/>
          </a:stretch>
        </p:blipFill>
        <p:spPr>
          <a:xfrm>
            <a:off x="2556968" y="2196054"/>
            <a:ext cx="7078063" cy="3610479"/>
          </a:xfrm>
        </p:spPr>
      </p:pic>
    </p:spTree>
    <p:extLst>
      <p:ext uri="{BB962C8B-B14F-4D97-AF65-F5344CB8AC3E}">
        <p14:creationId xmlns:p14="http://schemas.microsoft.com/office/powerpoint/2010/main" val="1978808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71DC0-9192-A16E-629E-19F38F7B3B52}"/>
              </a:ext>
            </a:extLst>
          </p:cNvPr>
          <p:cNvSpPr>
            <a:spLocks noGrp="1"/>
          </p:cNvSpPr>
          <p:nvPr>
            <p:ph type="title"/>
          </p:nvPr>
        </p:nvSpPr>
        <p:spPr/>
        <p:txBody>
          <a:bodyPr/>
          <a:lstStyle/>
          <a:p>
            <a:r>
              <a:rPr lang="en-US" err="1"/>
              <a:t>Magentic</a:t>
            </a:r>
            <a:r>
              <a:rPr lang="en-US"/>
              <a:t> (Dynamic Routing)</a:t>
            </a:r>
          </a:p>
        </p:txBody>
      </p:sp>
      <p:pic>
        <p:nvPicPr>
          <p:cNvPr id="4" name="Picture 3" descr="diagram">
            <a:extLst>
              <a:ext uri="{FF2B5EF4-FFF2-40B4-BE49-F238E27FC236}">
                <a16:creationId xmlns:a16="http://schemas.microsoft.com/office/drawing/2014/main" id="{A7247BD0-A7A0-9F40-C418-93901B5CB546}"/>
              </a:ext>
            </a:extLst>
          </p:cNvPr>
          <p:cNvPicPr>
            <a:picLocks noChangeAspect="1"/>
          </p:cNvPicPr>
          <p:nvPr/>
        </p:nvPicPr>
        <p:blipFill>
          <a:blip r:embed="rId3"/>
          <a:stretch>
            <a:fillRect/>
          </a:stretch>
        </p:blipFill>
        <p:spPr>
          <a:xfrm>
            <a:off x="3052549" y="1716604"/>
            <a:ext cx="6757915" cy="4448375"/>
          </a:xfrm>
          <a:prstGeom prst="rect">
            <a:avLst/>
          </a:prstGeom>
        </p:spPr>
      </p:pic>
    </p:spTree>
    <p:extLst>
      <p:ext uri="{BB962C8B-B14F-4D97-AF65-F5344CB8AC3E}">
        <p14:creationId xmlns:p14="http://schemas.microsoft.com/office/powerpoint/2010/main" val="294344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A945-E91D-885B-40B6-93D7A4A089C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3AA3F13-AF57-351D-5723-83B428D4D573}"/>
              </a:ext>
            </a:extLst>
          </p:cNvPr>
          <p:cNvSpPr>
            <a:spLocks noGrp="1"/>
          </p:cNvSpPr>
          <p:nvPr>
            <p:ph idx="1"/>
          </p:nvPr>
        </p:nvSpPr>
        <p:spPr/>
        <p:txBody>
          <a:bodyPr/>
          <a:lstStyle/>
          <a:p>
            <a:r>
              <a:rPr lang="en-US" dirty="0"/>
              <a:t>Python: </a:t>
            </a:r>
            <a:r>
              <a:rPr lang="en-US" dirty="0">
                <a:hlinkClick r:id="rId3"/>
              </a:rPr>
              <a:t>semantic-</a:t>
            </a:r>
            <a:r>
              <a:rPr lang="en-US" dirty="0" err="1">
                <a:hlinkClick r:id="rId3"/>
              </a:rPr>
              <a:t>kernel_multi</a:t>
            </a:r>
            <a:r>
              <a:rPr lang="en-US" dirty="0">
                <a:hlinkClick r:id="rId3"/>
              </a:rPr>
              <a:t>-agent-orchestration </a:t>
            </a:r>
            <a:endParaRPr lang="en-US" dirty="0"/>
          </a:p>
          <a:p>
            <a:r>
              <a:rPr lang="en-US" dirty="0"/>
              <a:t>.NET: </a:t>
            </a:r>
            <a:r>
              <a:rPr lang="en-US" dirty="0">
                <a:hlinkClick r:id="rId4"/>
              </a:rPr>
              <a:t>semantic-</a:t>
            </a:r>
            <a:r>
              <a:rPr lang="en-US" dirty="0" err="1">
                <a:hlinkClick r:id="rId4"/>
              </a:rPr>
              <a:t>kernel_orchestration</a:t>
            </a:r>
            <a:endParaRPr lang="en-US" dirty="0"/>
          </a:p>
        </p:txBody>
      </p:sp>
    </p:spTree>
    <p:extLst>
      <p:ext uri="{BB962C8B-B14F-4D97-AF65-F5344CB8AC3E}">
        <p14:creationId xmlns:p14="http://schemas.microsoft.com/office/powerpoint/2010/main" val="1632649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099B6-93BA-4E3A-7FA8-CC3C879CE5A4}"/>
              </a:ext>
            </a:extLst>
          </p:cNvPr>
          <p:cNvSpPr>
            <a:spLocks noGrp="1"/>
          </p:cNvSpPr>
          <p:nvPr>
            <p:ph type="title"/>
          </p:nvPr>
        </p:nvSpPr>
        <p:spPr/>
        <p:txBody>
          <a:bodyPr/>
          <a:lstStyle/>
          <a:p>
            <a:r>
              <a:rPr lang="en-US" dirty="0"/>
              <a:t>Agent Orchestration Components</a:t>
            </a:r>
          </a:p>
        </p:txBody>
      </p:sp>
      <p:sp>
        <p:nvSpPr>
          <p:cNvPr id="3" name="Content Placeholder 2">
            <a:extLst>
              <a:ext uri="{FF2B5EF4-FFF2-40B4-BE49-F238E27FC236}">
                <a16:creationId xmlns:a16="http://schemas.microsoft.com/office/drawing/2014/main" id="{71132F3A-4CDA-85CC-F5B6-57C553AEF17A}"/>
              </a:ext>
            </a:extLst>
          </p:cNvPr>
          <p:cNvSpPr>
            <a:spLocks noGrp="1"/>
          </p:cNvSpPr>
          <p:nvPr>
            <p:ph idx="1"/>
          </p:nvPr>
        </p:nvSpPr>
        <p:spPr/>
        <p:txBody>
          <a:bodyPr vert="horz" lIns="91440" tIns="45720" rIns="91440" bIns="45720" rtlCol="0" anchor="t">
            <a:normAutofit fontScale="92500" lnSpcReduction="20000"/>
          </a:bodyPr>
          <a:lstStyle/>
          <a:p>
            <a:r>
              <a:rPr lang="en-US" b="1" dirty="0">
                <a:ea typeface="+mn-lt"/>
                <a:cs typeface="+mn-lt"/>
              </a:rPr>
              <a:t>Runtime</a:t>
            </a:r>
            <a:r>
              <a:rPr lang="en-US" dirty="0">
                <a:ea typeface="+mn-lt"/>
                <a:cs typeface="+mn-lt"/>
              </a:rPr>
              <a:t> </a:t>
            </a:r>
            <a:endParaRPr lang="en-US"/>
          </a:p>
          <a:p>
            <a:pPr lvl="1" indent="-342900">
              <a:buFont typeface="Courier New" panose="020B0604020202020204" pitchFamily="34" charset="0"/>
              <a:buChar char="o"/>
            </a:pPr>
            <a:r>
              <a:rPr lang="en-US" dirty="0">
                <a:ea typeface="+mn-lt"/>
                <a:cs typeface="+mn-lt"/>
              </a:rPr>
              <a:t>Manages orchestration execution, agent lifecycle, and message routing.</a:t>
            </a:r>
            <a:endParaRPr lang="en-US"/>
          </a:p>
          <a:p>
            <a:r>
              <a:rPr lang="en-US" b="1" dirty="0">
                <a:ea typeface="+mn-lt"/>
                <a:cs typeface="+mn-lt"/>
              </a:rPr>
              <a:t>Async &amp; Timeout</a:t>
            </a:r>
            <a:r>
              <a:rPr lang="en-US" dirty="0">
                <a:ea typeface="+mn-lt"/>
                <a:cs typeface="+mn-lt"/>
              </a:rPr>
              <a:t> </a:t>
            </a:r>
          </a:p>
          <a:p>
            <a:pPr lvl="1" indent="-342900">
              <a:buFont typeface="Courier New" panose="020B0604020202020204" pitchFamily="34" charset="0"/>
              <a:buChar char="o"/>
            </a:pPr>
            <a:r>
              <a:rPr lang="en-US" dirty="0">
                <a:ea typeface="+mn-lt"/>
                <a:cs typeface="+mn-lt"/>
              </a:rPr>
              <a:t>Orchestrations run in the background; results can be retrieved later or time out gracefully.</a:t>
            </a:r>
            <a:endParaRPr lang="en-US"/>
          </a:p>
          <a:p>
            <a:r>
              <a:rPr lang="en-US" b="1" dirty="0">
                <a:ea typeface="+mn-lt"/>
                <a:cs typeface="+mn-lt"/>
              </a:rPr>
              <a:t>Human-in-the-Loop</a:t>
            </a:r>
            <a:r>
              <a:rPr lang="en-US" dirty="0">
                <a:ea typeface="+mn-lt"/>
                <a:cs typeface="+mn-lt"/>
              </a:rPr>
              <a:t> </a:t>
            </a:r>
          </a:p>
          <a:p>
            <a:pPr lvl="1" indent="-342900">
              <a:buFont typeface="Courier New" panose="020B0604020202020204" pitchFamily="34" charset="0"/>
              <a:buChar char="o"/>
            </a:pPr>
            <a:r>
              <a:rPr lang="en-US" dirty="0">
                <a:ea typeface="+mn-lt"/>
                <a:cs typeface="+mn-lt"/>
              </a:rPr>
              <a:t>Supports manual input mid-flow using callbacks (e.g., in handoff or group chat).</a:t>
            </a:r>
            <a:endParaRPr lang="en-US" dirty="0"/>
          </a:p>
          <a:p>
            <a:r>
              <a:rPr lang="en-US" b="1" dirty="0">
                <a:ea typeface="+mn-lt"/>
                <a:cs typeface="+mn-lt"/>
              </a:rPr>
              <a:t>Structured Data</a:t>
            </a:r>
            <a:endParaRPr lang="en-US" dirty="0">
              <a:solidFill>
                <a:srgbClr val="FFFFFF"/>
              </a:solidFill>
              <a:latin typeface="Aptos"/>
              <a:ea typeface="+mn-lt"/>
              <a:cs typeface="Segoe UI"/>
            </a:endParaRPr>
          </a:p>
          <a:p>
            <a:pPr lvl="1" indent="-342900">
              <a:buFont typeface="Courier New" panose="020B0604020202020204" pitchFamily="34" charset="0"/>
              <a:buChar char="o"/>
            </a:pPr>
            <a:r>
              <a:rPr lang="en-US" dirty="0">
                <a:ea typeface="+mn-lt"/>
                <a:cs typeface="+mn-lt"/>
              </a:rPr>
              <a:t>Use typed models to pass data in and out of orchestrations cleanly.</a:t>
            </a:r>
            <a:endParaRPr lang="en-US" b="1" dirty="0">
              <a:ea typeface="+mn-lt"/>
              <a:cs typeface="+mn-lt"/>
            </a:endParaRPr>
          </a:p>
          <a:p>
            <a:r>
              <a:rPr lang="en-US" b="1" dirty="0">
                <a:ea typeface="+mn-lt"/>
                <a:cs typeface="+mn-lt"/>
              </a:rPr>
              <a:t>Cancellation</a:t>
            </a:r>
            <a:r>
              <a:rPr lang="en-US" dirty="0">
                <a:ea typeface="+mn-lt"/>
                <a:cs typeface="+mn-lt"/>
              </a:rPr>
              <a:t> </a:t>
            </a:r>
          </a:p>
          <a:p>
            <a:pPr lvl="1" indent="-342900">
              <a:buFont typeface="Courier New" panose="020B0604020202020204" pitchFamily="34" charset="0"/>
              <a:buChar char="o"/>
            </a:pPr>
            <a:r>
              <a:rPr lang="en-US" dirty="0">
                <a:ea typeface="+mn-lt"/>
                <a:cs typeface="+mn-lt"/>
              </a:rPr>
              <a:t>Cancels the orchestration flow; runtime continues, and in-progress steps may still finish.</a:t>
            </a:r>
          </a:p>
          <a:p>
            <a:endParaRPr lang="en-US"/>
          </a:p>
        </p:txBody>
      </p:sp>
    </p:spTree>
    <p:extLst>
      <p:ext uri="{BB962C8B-B14F-4D97-AF65-F5344CB8AC3E}">
        <p14:creationId xmlns:p14="http://schemas.microsoft.com/office/powerpoint/2010/main" val="376022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532E9FA-0A8C-013C-54FB-00FCC193996B}"/>
              </a:ext>
            </a:extLst>
          </p:cNvPr>
          <p:cNvGraphicFramePr>
            <a:graphicFrameLocks noGrp="1"/>
          </p:cNvGraphicFramePr>
          <p:nvPr>
            <p:ph idx="1"/>
            <p:extLst>
              <p:ext uri="{D42A27DB-BD31-4B8C-83A1-F6EECF244321}">
                <p14:modId xmlns:p14="http://schemas.microsoft.com/office/powerpoint/2010/main" val="2513707653"/>
              </p:ext>
            </p:extLst>
          </p:nvPr>
        </p:nvGraphicFramePr>
        <p:xfrm>
          <a:off x="954689" y="1874344"/>
          <a:ext cx="10533839" cy="4032979"/>
        </p:xfrm>
        <a:graphic>
          <a:graphicData uri="http://schemas.openxmlformats.org/drawingml/2006/table">
            <a:tbl>
              <a:tblPr bandRow="1">
                <a:tableStyleId>{3B4B98B0-60AC-42C2-AFA5-B58CD77FA1E5}</a:tableStyleId>
              </a:tblPr>
              <a:tblGrid>
                <a:gridCol w="1721030">
                  <a:extLst>
                    <a:ext uri="{9D8B030D-6E8A-4147-A177-3AD203B41FA5}">
                      <a16:colId xmlns:a16="http://schemas.microsoft.com/office/drawing/2014/main" val="3610452704"/>
                    </a:ext>
                  </a:extLst>
                </a:gridCol>
                <a:gridCol w="2811517">
                  <a:extLst>
                    <a:ext uri="{9D8B030D-6E8A-4147-A177-3AD203B41FA5}">
                      <a16:colId xmlns:a16="http://schemas.microsoft.com/office/drawing/2014/main" val="3723338132"/>
                    </a:ext>
                  </a:extLst>
                </a:gridCol>
                <a:gridCol w="3410546">
                  <a:extLst>
                    <a:ext uri="{9D8B030D-6E8A-4147-A177-3AD203B41FA5}">
                      <a16:colId xmlns:a16="http://schemas.microsoft.com/office/drawing/2014/main" val="3120709160"/>
                    </a:ext>
                  </a:extLst>
                </a:gridCol>
                <a:gridCol w="2590746">
                  <a:extLst>
                    <a:ext uri="{9D8B030D-6E8A-4147-A177-3AD203B41FA5}">
                      <a16:colId xmlns:a16="http://schemas.microsoft.com/office/drawing/2014/main" val="1697542433"/>
                    </a:ext>
                  </a:extLst>
                </a:gridCol>
              </a:tblGrid>
              <a:tr h="307009">
                <a:tc>
                  <a:txBody>
                    <a:bodyPr/>
                    <a:lstStyle/>
                    <a:p>
                      <a:pPr>
                        <a:buNone/>
                      </a:pPr>
                      <a:r>
                        <a:rPr lang="en-US" sz="1400"/>
                        <a:t>Pattern</a:t>
                      </a:r>
                    </a:p>
                  </a:txBody>
                  <a:tcPr marL="69775" marR="69775" marT="34887" marB="34887" anchor="ctr"/>
                </a:tc>
                <a:tc>
                  <a:txBody>
                    <a:bodyPr/>
                    <a:lstStyle/>
                    <a:p>
                      <a:pPr>
                        <a:buNone/>
                      </a:pPr>
                      <a:r>
                        <a:rPr lang="en-US" sz="1400" b="1"/>
                        <a:t>Group Chat</a:t>
                      </a:r>
                      <a:r>
                        <a:rPr lang="en-US" sz="1400"/>
                        <a:t> 🗣️</a:t>
                      </a:r>
                    </a:p>
                  </a:txBody>
                  <a:tcPr marL="69775" marR="69775" marT="34887" marB="34887" anchor="ctr"/>
                </a:tc>
                <a:tc>
                  <a:txBody>
                    <a:bodyPr/>
                    <a:lstStyle/>
                    <a:p>
                      <a:pPr>
                        <a:buNone/>
                      </a:pPr>
                      <a:r>
                        <a:rPr lang="en-US" sz="1400" b="1" err="1"/>
                        <a:t>Magentic</a:t>
                      </a:r>
                      <a:r>
                        <a:rPr lang="en-US" sz="1400"/>
                        <a:t> 🧲</a:t>
                      </a:r>
                    </a:p>
                  </a:txBody>
                  <a:tcPr marL="69775" marR="69775" marT="34887" marB="34887" anchor="ctr"/>
                </a:tc>
                <a:tc>
                  <a:txBody>
                    <a:bodyPr/>
                    <a:lstStyle/>
                    <a:p>
                      <a:pPr>
                        <a:buNone/>
                      </a:pPr>
                      <a:r>
                        <a:rPr lang="en-US" sz="1400" b="1"/>
                        <a:t>Handoff</a:t>
                      </a:r>
                      <a:r>
                        <a:rPr lang="en-US" sz="1400"/>
                        <a:t> 🔄</a:t>
                      </a:r>
                    </a:p>
                  </a:txBody>
                  <a:tcPr marL="69775" marR="69775" marT="34887" marB="34887" anchor="ctr"/>
                </a:tc>
                <a:extLst>
                  <a:ext uri="{0D108BD9-81ED-4DB2-BD59-A6C34878D82A}">
                    <a16:rowId xmlns:a16="http://schemas.microsoft.com/office/drawing/2014/main" val="3237223819"/>
                  </a:ext>
                </a:extLst>
              </a:tr>
              <a:tr h="725657">
                <a:tc>
                  <a:txBody>
                    <a:bodyPr/>
                    <a:lstStyle/>
                    <a:p>
                      <a:pPr>
                        <a:buNone/>
                      </a:pPr>
                      <a:r>
                        <a:rPr lang="en-US" sz="1400" b="1"/>
                        <a:t>Flow Type</a:t>
                      </a:r>
                      <a:endParaRPr lang="en-US" sz="1400"/>
                    </a:p>
                  </a:txBody>
                  <a:tcPr marL="69775" marR="69775" marT="34887" marB="34887" anchor="ctr"/>
                </a:tc>
                <a:tc>
                  <a:txBody>
                    <a:bodyPr/>
                    <a:lstStyle/>
                    <a:p>
                      <a:pPr>
                        <a:buNone/>
                      </a:pPr>
                      <a:r>
                        <a:rPr lang="en-US" sz="1400"/>
                        <a:t>Turn-based conversation</a:t>
                      </a:r>
                    </a:p>
                  </a:txBody>
                  <a:tcPr marL="69775" marR="69775" marT="34887" marB="34887" anchor="ctr"/>
                </a:tc>
                <a:tc>
                  <a:txBody>
                    <a:bodyPr/>
                    <a:lstStyle/>
                    <a:p>
                      <a:pPr>
                        <a:buNone/>
                      </a:pPr>
                      <a:r>
                        <a:rPr lang="en-US" sz="1400"/>
                        <a:t>Dynamic delegation by a central manager</a:t>
                      </a:r>
                    </a:p>
                  </a:txBody>
                  <a:tcPr marL="69775" marR="69775" marT="34887" marB="34887" anchor="ctr"/>
                </a:tc>
                <a:tc>
                  <a:txBody>
                    <a:bodyPr/>
                    <a:lstStyle/>
                    <a:p>
                      <a:pPr>
                        <a:buNone/>
                      </a:pPr>
                      <a:r>
                        <a:rPr lang="en-US" sz="1400"/>
                        <a:t>Single active agent at a time</a:t>
                      </a:r>
                    </a:p>
                  </a:txBody>
                  <a:tcPr marL="69775" marR="69775" marT="34887" marB="34887" anchor="ctr"/>
                </a:tc>
                <a:extLst>
                  <a:ext uri="{0D108BD9-81ED-4DB2-BD59-A6C34878D82A}">
                    <a16:rowId xmlns:a16="http://schemas.microsoft.com/office/drawing/2014/main" val="1789036779"/>
                  </a:ext>
                </a:extLst>
              </a:tr>
              <a:tr h="725657">
                <a:tc>
                  <a:txBody>
                    <a:bodyPr/>
                    <a:lstStyle/>
                    <a:p>
                      <a:pPr>
                        <a:buNone/>
                      </a:pPr>
                      <a:r>
                        <a:rPr lang="en-US" sz="1400" b="1"/>
                        <a:t>Control</a:t>
                      </a:r>
                      <a:endParaRPr lang="en-US" sz="1400"/>
                    </a:p>
                  </a:txBody>
                  <a:tcPr marL="69775" marR="69775" marT="34887" marB="34887" anchor="ctr"/>
                </a:tc>
                <a:tc>
                  <a:txBody>
                    <a:bodyPr/>
                    <a:lstStyle/>
                    <a:p>
                      <a:pPr>
                        <a:buNone/>
                      </a:pPr>
                      <a:r>
                        <a:rPr lang="en-US" sz="1400"/>
                        <a:t>All agents “talk” in a shared thread</a:t>
                      </a:r>
                    </a:p>
                  </a:txBody>
                  <a:tcPr marL="69775" marR="69775" marT="34887" marB="34887" anchor="ctr"/>
                </a:tc>
                <a:tc>
                  <a:txBody>
                    <a:bodyPr/>
                    <a:lstStyle/>
                    <a:p>
                      <a:pPr>
                        <a:buNone/>
                      </a:pPr>
                      <a:r>
                        <a:rPr lang="en-US" sz="1400"/>
                        <a:t>Manager picks next best agent repeatedly</a:t>
                      </a:r>
                    </a:p>
                  </a:txBody>
                  <a:tcPr marL="69775" marR="69775" marT="34887" marB="34887" anchor="ctr"/>
                </a:tc>
                <a:tc>
                  <a:txBody>
                    <a:bodyPr/>
                    <a:lstStyle/>
                    <a:p>
                      <a:pPr>
                        <a:buNone/>
                      </a:pPr>
                      <a:r>
                        <a:rPr lang="en-US" sz="1400"/>
                        <a:t>You manually switch agents mid-run</a:t>
                      </a:r>
                    </a:p>
                  </a:txBody>
                  <a:tcPr marL="69775" marR="69775" marT="34887" marB="34887" anchor="ctr"/>
                </a:tc>
                <a:extLst>
                  <a:ext uri="{0D108BD9-81ED-4DB2-BD59-A6C34878D82A}">
                    <a16:rowId xmlns:a16="http://schemas.microsoft.com/office/drawing/2014/main" val="3693110329"/>
                  </a:ext>
                </a:extLst>
              </a:tr>
              <a:tr h="725657">
                <a:tc>
                  <a:txBody>
                    <a:bodyPr/>
                    <a:lstStyle/>
                    <a:p>
                      <a:pPr>
                        <a:buNone/>
                      </a:pPr>
                      <a:r>
                        <a:rPr lang="en-US" sz="1400" b="1"/>
                        <a:t>Selection Logic</a:t>
                      </a:r>
                      <a:endParaRPr lang="en-US" sz="1400"/>
                    </a:p>
                  </a:txBody>
                  <a:tcPr marL="69775" marR="69775" marT="34887" marB="34887" anchor="ctr"/>
                </a:tc>
                <a:tc>
                  <a:txBody>
                    <a:bodyPr/>
                    <a:lstStyle/>
                    <a:p>
                      <a:pPr>
                        <a:buNone/>
                      </a:pPr>
                      <a:r>
                        <a:rPr lang="en-US" sz="1400"/>
                        <a:t>Predefined order or manager prompt</a:t>
                      </a:r>
                    </a:p>
                  </a:txBody>
                  <a:tcPr marL="69775" marR="69775" marT="34887" marB="34887" anchor="ctr"/>
                </a:tc>
                <a:tc>
                  <a:txBody>
                    <a:bodyPr/>
                    <a:lstStyle/>
                    <a:p>
                      <a:pPr>
                        <a:buNone/>
                      </a:pPr>
                      <a:r>
                        <a:rPr lang="en-US" sz="1400"/>
                        <a:t>Based on agent descriptions &amp; task context</a:t>
                      </a:r>
                    </a:p>
                  </a:txBody>
                  <a:tcPr marL="69775" marR="69775" marT="34887" marB="34887" anchor="ctr"/>
                </a:tc>
                <a:tc>
                  <a:txBody>
                    <a:bodyPr/>
                    <a:lstStyle/>
                    <a:p>
                      <a:pPr>
                        <a:buNone/>
                      </a:pPr>
                      <a:r>
                        <a:rPr lang="en-US" sz="1400"/>
                        <a:t>Static or conditional switching</a:t>
                      </a:r>
                    </a:p>
                  </a:txBody>
                  <a:tcPr marL="69775" marR="69775" marT="34887" marB="34887" anchor="ctr"/>
                </a:tc>
                <a:extLst>
                  <a:ext uri="{0D108BD9-81ED-4DB2-BD59-A6C34878D82A}">
                    <a16:rowId xmlns:a16="http://schemas.microsoft.com/office/drawing/2014/main" val="2268175267"/>
                  </a:ext>
                </a:extLst>
              </a:tr>
              <a:tr h="725657">
                <a:tc>
                  <a:txBody>
                    <a:bodyPr/>
                    <a:lstStyle/>
                    <a:p>
                      <a:pPr>
                        <a:buNone/>
                      </a:pPr>
                      <a:r>
                        <a:rPr lang="en-US" sz="1400" b="1"/>
                        <a:t>Best For</a:t>
                      </a:r>
                      <a:endParaRPr lang="en-US" sz="1400"/>
                    </a:p>
                  </a:txBody>
                  <a:tcPr marL="69775" marR="69775" marT="34887" marB="34887" anchor="ctr"/>
                </a:tc>
                <a:tc>
                  <a:txBody>
                    <a:bodyPr/>
                    <a:lstStyle/>
                    <a:p>
                      <a:pPr>
                        <a:buNone/>
                      </a:pPr>
                      <a:r>
                        <a:rPr lang="en-US" sz="1400"/>
                        <a:t>Brainstorming, discussion, team chat</a:t>
                      </a:r>
                    </a:p>
                  </a:txBody>
                  <a:tcPr marL="69775" marR="69775" marT="34887" marB="34887" anchor="ctr"/>
                </a:tc>
                <a:tc>
                  <a:txBody>
                    <a:bodyPr/>
                    <a:lstStyle/>
                    <a:p>
                      <a:pPr>
                        <a:buNone/>
                      </a:pPr>
                      <a:r>
                        <a:rPr lang="en-US" sz="1400"/>
                        <a:t>Multi-step reasoning, evolving tasks</a:t>
                      </a:r>
                    </a:p>
                  </a:txBody>
                  <a:tcPr marL="69775" marR="69775" marT="34887" marB="34887" anchor="ctr"/>
                </a:tc>
                <a:tc>
                  <a:txBody>
                    <a:bodyPr/>
                    <a:lstStyle/>
                    <a:p>
                      <a:pPr>
                        <a:buNone/>
                      </a:pPr>
                      <a:r>
                        <a:rPr lang="en-US" sz="1400"/>
                        <a:t>Task routing, escalation flows</a:t>
                      </a:r>
                    </a:p>
                  </a:txBody>
                  <a:tcPr marL="69775" marR="69775" marT="34887" marB="34887" anchor="ctr"/>
                </a:tc>
                <a:extLst>
                  <a:ext uri="{0D108BD9-81ED-4DB2-BD59-A6C34878D82A}">
                    <a16:rowId xmlns:a16="http://schemas.microsoft.com/office/drawing/2014/main" val="3769332638"/>
                  </a:ext>
                </a:extLst>
              </a:tr>
              <a:tr h="307009">
                <a:tc>
                  <a:txBody>
                    <a:bodyPr/>
                    <a:lstStyle/>
                    <a:p>
                      <a:pPr>
                        <a:buNone/>
                      </a:pPr>
                      <a:r>
                        <a:rPr lang="en-US" sz="1400" b="1"/>
                        <a:t>Human-in-loop</a:t>
                      </a:r>
                      <a:endParaRPr lang="en-US" sz="1400"/>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tc>
                  <a:txBody>
                    <a:bodyPr/>
                    <a:lstStyle/>
                    <a:p>
                      <a:pPr>
                        <a:buNone/>
                      </a:pPr>
                      <a:r>
                        <a:rPr lang="en-US" sz="1400"/>
                        <a:t>Supported</a:t>
                      </a:r>
                    </a:p>
                  </a:txBody>
                  <a:tcPr marL="69775" marR="69775" marT="34887" marB="34887" anchor="ctr"/>
                </a:tc>
                <a:extLst>
                  <a:ext uri="{0D108BD9-81ED-4DB2-BD59-A6C34878D82A}">
                    <a16:rowId xmlns:a16="http://schemas.microsoft.com/office/drawing/2014/main" val="961840981"/>
                  </a:ext>
                </a:extLst>
              </a:tr>
              <a:tr h="516333">
                <a:tc>
                  <a:txBody>
                    <a:bodyPr/>
                    <a:lstStyle/>
                    <a:p>
                      <a:pPr>
                        <a:buNone/>
                      </a:pPr>
                      <a:r>
                        <a:rPr lang="en-US" sz="1400" b="1"/>
                        <a:t>Structure</a:t>
                      </a:r>
                      <a:endParaRPr lang="en-US" sz="1400"/>
                    </a:p>
                  </a:txBody>
                  <a:tcPr marL="69775" marR="69775" marT="34887" marB="34887" anchor="ctr"/>
                </a:tc>
                <a:tc>
                  <a:txBody>
                    <a:bodyPr/>
                    <a:lstStyle/>
                    <a:p>
                      <a:pPr>
                        <a:buNone/>
                      </a:pPr>
                      <a:r>
                        <a:rPr lang="en-US" sz="1400"/>
                        <a:t>Agents “converse” openly</a:t>
                      </a:r>
                    </a:p>
                  </a:txBody>
                  <a:tcPr marL="69775" marR="69775" marT="34887" marB="34887" anchor="ctr"/>
                </a:tc>
                <a:tc>
                  <a:txBody>
                    <a:bodyPr/>
                    <a:lstStyle/>
                    <a:p>
                      <a:pPr>
                        <a:buNone/>
                      </a:pPr>
                      <a:r>
                        <a:rPr lang="en-US" sz="1400"/>
                        <a:t>Agents “collaborate” with routing logic</a:t>
                      </a:r>
                    </a:p>
                  </a:txBody>
                  <a:tcPr marL="69775" marR="69775" marT="34887" marB="34887" anchor="ctr"/>
                </a:tc>
                <a:tc>
                  <a:txBody>
                    <a:bodyPr/>
                    <a:lstStyle/>
                    <a:p>
                      <a:pPr>
                        <a:buNone/>
                      </a:pPr>
                      <a:r>
                        <a:rPr lang="en-US" sz="1400"/>
                        <a:t>Agent context switches mid-task</a:t>
                      </a:r>
                    </a:p>
                  </a:txBody>
                  <a:tcPr marL="69775" marR="69775" marT="34887" marB="34887" anchor="ctr"/>
                </a:tc>
                <a:extLst>
                  <a:ext uri="{0D108BD9-81ED-4DB2-BD59-A6C34878D82A}">
                    <a16:rowId xmlns:a16="http://schemas.microsoft.com/office/drawing/2014/main" val="819898290"/>
                  </a:ext>
                </a:extLst>
              </a:tr>
            </a:tbl>
          </a:graphicData>
        </a:graphic>
      </p:graphicFrame>
      <p:sp>
        <p:nvSpPr>
          <p:cNvPr id="7" name="Title 6">
            <a:extLst>
              <a:ext uri="{FF2B5EF4-FFF2-40B4-BE49-F238E27FC236}">
                <a16:creationId xmlns:a16="http://schemas.microsoft.com/office/drawing/2014/main" id="{C29B325B-B99D-9895-9217-4C45C19F6831}"/>
              </a:ext>
            </a:extLst>
          </p:cNvPr>
          <p:cNvSpPr>
            <a:spLocks noGrp="1"/>
          </p:cNvSpPr>
          <p:nvPr>
            <p:ph type="title"/>
          </p:nvPr>
        </p:nvSpPr>
        <p:spPr/>
        <p:txBody>
          <a:bodyPr/>
          <a:lstStyle/>
          <a:p>
            <a:r>
              <a:rPr lang="en-US"/>
              <a:t>Comparison</a:t>
            </a:r>
          </a:p>
        </p:txBody>
      </p:sp>
    </p:spTree>
    <p:extLst>
      <p:ext uri="{BB962C8B-B14F-4D97-AF65-F5344CB8AC3E}">
        <p14:creationId xmlns:p14="http://schemas.microsoft.com/office/powerpoint/2010/main" val="8119926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263D0-1A51-03B5-A024-79A9B3737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78E5A-C1B6-3B7B-B315-2E0BA420FF59}"/>
              </a:ext>
            </a:extLst>
          </p:cNvPr>
          <p:cNvSpPr>
            <a:spLocks noGrp="1"/>
          </p:cNvSpPr>
          <p:nvPr>
            <p:ph type="title"/>
          </p:nvPr>
        </p:nvSpPr>
        <p:spPr/>
        <p:txBody>
          <a:bodyPr/>
          <a:lstStyle/>
          <a:p>
            <a:r>
              <a:rPr lang="en-US"/>
              <a:t>Hands-on</a:t>
            </a:r>
          </a:p>
        </p:txBody>
      </p:sp>
      <p:sp>
        <p:nvSpPr>
          <p:cNvPr id="3" name="Content Placeholder 2">
            <a:extLst>
              <a:ext uri="{FF2B5EF4-FFF2-40B4-BE49-F238E27FC236}">
                <a16:creationId xmlns:a16="http://schemas.microsoft.com/office/drawing/2014/main" id="{474F517C-E3E5-FA87-7161-22392AAD0B18}"/>
              </a:ext>
            </a:extLst>
          </p:cNvPr>
          <p:cNvSpPr>
            <a:spLocks noGrp="1"/>
          </p:cNvSpPr>
          <p:nvPr>
            <p:ph idx="1"/>
          </p:nvPr>
        </p:nvSpPr>
        <p:spPr/>
        <p:txBody>
          <a:bodyPr vert="horz" lIns="91440" tIns="45720" rIns="91440" bIns="45720" rtlCol="0" anchor="t">
            <a:normAutofit/>
          </a:bodyPr>
          <a:lstStyle/>
          <a:p>
            <a:r>
              <a:rPr lang="en-US" dirty="0"/>
              <a:t>Create a single agent, a thread and run the agent</a:t>
            </a:r>
          </a:p>
          <a:p>
            <a:pPr lvl="1">
              <a:buFont typeface="Courier New" panose="020B0604020202020204" pitchFamily="34" charset="0"/>
              <a:buChar char="o"/>
            </a:pPr>
            <a:r>
              <a:rPr lang="en-US" dirty="0"/>
              <a:t>Chat Completion Agent</a:t>
            </a:r>
          </a:p>
          <a:p>
            <a:pPr lvl="1">
              <a:buFont typeface="Courier New" panose="020B0604020202020204" pitchFamily="34" charset="0"/>
              <a:buChar char="o"/>
            </a:pPr>
            <a:r>
              <a:rPr lang="en-US" dirty="0"/>
              <a:t>Azure AI Agent</a:t>
            </a:r>
          </a:p>
          <a:p>
            <a:r>
              <a:rPr lang="en-US" dirty="0"/>
              <a:t>Run a simple multi-agent orchestration</a:t>
            </a:r>
          </a:p>
          <a:p>
            <a:pPr lvl="1">
              <a:buFont typeface="Courier New" panose="020B0604020202020204" pitchFamily="34" charset="0"/>
              <a:buChar char="o"/>
            </a:pPr>
            <a:r>
              <a:rPr lang="en-US" dirty="0"/>
              <a:t>Sequential Orchestration</a:t>
            </a:r>
          </a:p>
          <a:p>
            <a:pPr lvl="1">
              <a:buFont typeface="Courier New" panose="020B0604020202020204" pitchFamily="34" charset="0"/>
              <a:buChar char="o"/>
            </a:pPr>
            <a:r>
              <a:rPr lang="en-US" dirty="0"/>
              <a:t>Implement the agent response callback</a:t>
            </a:r>
          </a:p>
          <a:p>
            <a:pPr lvl="1">
              <a:buFont typeface="Courier New" panose="020B0604020202020204" pitchFamily="34" charset="0"/>
              <a:buChar char="o"/>
            </a:pPr>
            <a:r>
              <a:rPr lang="en-US" dirty="0"/>
              <a:t>Implement human response function</a:t>
            </a:r>
          </a:p>
          <a:p>
            <a:endParaRPr lang="en-US" dirty="0"/>
          </a:p>
          <a:p>
            <a:endParaRPr lang="en-US" dirty="0"/>
          </a:p>
        </p:txBody>
      </p:sp>
    </p:spTree>
    <p:extLst>
      <p:ext uri="{BB962C8B-B14F-4D97-AF65-F5344CB8AC3E}">
        <p14:creationId xmlns:p14="http://schemas.microsoft.com/office/powerpoint/2010/main" val="1941700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2E09-B8CE-3ACF-FFFA-77175752423D}"/>
              </a:ext>
            </a:extLst>
          </p:cNvPr>
          <p:cNvSpPr>
            <a:spLocks noGrp="1"/>
          </p:cNvSpPr>
          <p:nvPr>
            <p:ph type="title"/>
          </p:nvPr>
        </p:nvSpPr>
        <p:spPr/>
        <p:txBody>
          <a:bodyPr/>
          <a:lstStyle/>
          <a:p>
            <a:r>
              <a:rPr lang="en-US">
                <a:ea typeface="+mj-lt"/>
                <a:cs typeface="+mj-lt"/>
              </a:rPr>
              <a:t>What Is the Process Framework?</a:t>
            </a:r>
          </a:p>
        </p:txBody>
      </p:sp>
      <p:sp>
        <p:nvSpPr>
          <p:cNvPr id="3" name="Content Placeholder 2">
            <a:extLst>
              <a:ext uri="{FF2B5EF4-FFF2-40B4-BE49-F238E27FC236}">
                <a16:creationId xmlns:a16="http://schemas.microsoft.com/office/drawing/2014/main" id="{E9CEBBE8-6206-8E1F-C874-88401CCAFC52}"/>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lang="en-US" dirty="0">
                <a:ea typeface="+mn-lt"/>
                <a:cs typeface="+mn-lt"/>
              </a:rPr>
              <a:t>The </a:t>
            </a:r>
            <a:r>
              <a:rPr lang="en-US" b="1" dirty="0">
                <a:ea typeface="+mn-lt"/>
                <a:cs typeface="+mn-lt"/>
              </a:rPr>
              <a:t>Process Framework</a:t>
            </a:r>
            <a:r>
              <a:rPr lang="en-US" dirty="0">
                <a:ea typeface="+mn-lt"/>
                <a:cs typeface="+mn-lt"/>
              </a:rPr>
              <a:t> in Semantic Kernel allows you to define event-driven workflows composed of modular, reusable steps.</a:t>
            </a:r>
            <a:endParaRPr lang="en-US" dirty="0"/>
          </a:p>
          <a:p>
            <a:endParaRPr lang="en-US">
              <a:ea typeface="+mn-lt"/>
              <a:cs typeface="+mn-lt"/>
            </a:endParaRPr>
          </a:p>
          <a:p>
            <a:pPr marL="0" indent="0">
              <a:buNone/>
            </a:pPr>
            <a:r>
              <a:rPr lang="en-US" b="1" dirty="0">
                <a:ea typeface="+mn-lt"/>
                <a:cs typeface="+mn-lt"/>
              </a:rPr>
              <a:t>Key Ideas:</a:t>
            </a:r>
            <a:endParaRPr lang="en-US" dirty="0"/>
          </a:p>
          <a:p>
            <a:pPr lvl="1" indent="-342900">
              <a:buFont typeface="Courier New" panose="020B0604020202020204" pitchFamily="34" charset="0"/>
              <a:buChar char="o"/>
            </a:pPr>
            <a:r>
              <a:rPr lang="en-US" b="1" dirty="0">
                <a:ea typeface="+mn-lt"/>
                <a:cs typeface="+mn-lt"/>
              </a:rPr>
              <a:t>Process</a:t>
            </a:r>
            <a:r>
              <a:rPr lang="en-US" dirty="0">
                <a:ea typeface="+mn-lt"/>
                <a:cs typeface="+mn-lt"/>
              </a:rPr>
              <a:t>: Orchestrates a set of steps as a reusable, event-driven workflow.</a:t>
            </a:r>
          </a:p>
          <a:p>
            <a:pPr lvl="1" indent="-342900">
              <a:buFont typeface="Courier New" panose="020B0604020202020204" pitchFamily="34" charset="0"/>
              <a:buChar char="o"/>
            </a:pPr>
            <a:r>
              <a:rPr lang="en-US" b="1" dirty="0">
                <a:ea typeface="+mn-lt"/>
                <a:cs typeface="+mn-lt"/>
              </a:rPr>
              <a:t>Step</a:t>
            </a:r>
            <a:r>
              <a:rPr lang="en-US" dirty="0">
                <a:ea typeface="+mn-lt"/>
                <a:cs typeface="+mn-lt"/>
              </a:rPr>
              <a:t>: Executes a function (code, API, LLM, or human); modular and emits events.</a:t>
            </a:r>
          </a:p>
          <a:p>
            <a:pPr lvl="1" indent="-342900">
              <a:buFont typeface="Courier New" panose="020B0604020202020204" pitchFamily="34" charset="0"/>
              <a:buChar char="o"/>
            </a:pPr>
            <a:r>
              <a:rPr lang="en-US" b="1" dirty="0">
                <a:ea typeface="+mn-lt"/>
                <a:cs typeface="+mn-lt"/>
              </a:rPr>
              <a:t>Routing</a:t>
            </a:r>
            <a:r>
              <a:rPr lang="en-US" dirty="0">
                <a:ea typeface="+mn-lt"/>
                <a:cs typeface="+mn-lt"/>
              </a:rPr>
              <a:t>: Events trigger next steps; supports branching and data flow control.</a:t>
            </a:r>
          </a:p>
          <a:p>
            <a:pPr lvl="1" indent="-342900">
              <a:buFont typeface="Courier New" panose="020B0604020202020204" pitchFamily="34" charset="0"/>
              <a:buChar char="o"/>
            </a:pPr>
            <a:r>
              <a:rPr lang="en-US" b="1" dirty="0">
                <a:ea typeface="+mn-lt"/>
                <a:cs typeface="+mn-lt"/>
              </a:rPr>
              <a:t>Patterns</a:t>
            </a:r>
            <a:r>
              <a:rPr lang="en-US" dirty="0">
                <a:ea typeface="+mn-lt"/>
                <a:cs typeface="+mn-lt"/>
              </a:rPr>
              <a:t>: Built-in flows like fan-out/fan-in, loops, and map-reduce.</a:t>
            </a:r>
            <a:endParaRPr lang="en-US" dirty="0"/>
          </a:p>
          <a:p>
            <a:pPr lvl="1" indent="-342900">
              <a:buFont typeface="Courier New" panose="020B0604020202020204" pitchFamily="34" charset="0"/>
              <a:buChar char="o"/>
            </a:pPr>
            <a:endParaRPr lang="en-US"/>
          </a:p>
          <a:p>
            <a:pPr marL="0" indent="0">
              <a:buNone/>
            </a:pPr>
            <a:r>
              <a:rPr lang="en-US" dirty="0">
                <a:ea typeface="+mn-lt"/>
                <a:cs typeface="+mn-lt"/>
              </a:rPr>
              <a:t>➡️ Ideal for structured, auditable workflows with flexible orchestration.</a:t>
            </a:r>
            <a:endParaRPr lang="en-US" dirty="0"/>
          </a:p>
          <a:p>
            <a:pPr marL="0" indent="0">
              <a:buNone/>
            </a:pPr>
            <a:endParaRPr lang="en-US">
              <a:ea typeface="+mn-lt"/>
              <a:cs typeface="+mn-lt"/>
            </a:endParaRPr>
          </a:p>
          <a:p>
            <a:pPr marL="0" indent="0">
              <a:buNone/>
            </a:pPr>
            <a:r>
              <a:rPr lang="en-US" dirty="0">
                <a:ea typeface="+mn-lt"/>
                <a:cs typeface="+mn-lt"/>
              </a:rPr>
              <a:t>⚠️  Process framework is still </a:t>
            </a:r>
            <a:r>
              <a:rPr lang="en-US" b="1" dirty="0">
                <a:ea typeface="+mn-lt"/>
                <a:cs typeface="+mn-lt"/>
              </a:rPr>
              <a:t>currently experimental</a:t>
            </a:r>
            <a:r>
              <a:rPr lang="en-US" dirty="0">
                <a:ea typeface="+mn-lt"/>
                <a:cs typeface="+mn-lt"/>
              </a:rPr>
              <a:t> and evolving.</a:t>
            </a:r>
            <a:endParaRPr lang="en-US"/>
          </a:p>
          <a:p>
            <a:endParaRPr lang="en-US"/>
          </a:p>
          <a:p>
            <a:pPr marL="0" indent="0">
              <a:buNone/>
            </a:pPr>
            <a:endParaRPr lang="en-US"/>
          </a:p>
        </p:txBody>
      </p:sp>
    </p:spTree>
    <p:extLst>
      <p:ext uri="{BB962C8B-B14F-4D97-AF65-F5344CB8AC3E}">
        <p14:creationId xmlns:p14="http://schemas.microsoft.com/office/powerpoint/2010/main" val="324410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59DF9-F4E8-108B-D81C-D123A646F3DD}"/>
              </a:ext>
            </a:extLst>
          </p:cNvPr>
          <p:cNvSpPr>
            <a:spLocks noGrp="1"/>
          </p:cNvSpPr>
          <p:nvPr>
            <p:ph type="title"/>
          </p:nvPr>
        </p:nvSpPr>
        <p:spPr/>
        <p:txBody>
          <a:bodyPr/>
          <a:lstStyle/>
          <a:p>
            <a:r>
              <a:rPr lang="en-US"/>
              <a:t>Agent vs Process Framework</a:t>
            </a:r>
          </a:p>
        </p:txBody>
      </p:sp>
      <p:graphicFrame>
        <p:nvGraphicFramePr>
          <p:cNvPr id="9" name="Table 8">
            <a:extLst>
              <a:ext uri="{FF2B5EF4-FFF2-40B4-BE49-F238E27FC236}">
                <a16:creationId xmlns:a16="http://schemas.microsoft.com/office/drawing/2014/main" id="{9A2CBD15-571A-5B97-3320-E0802680DDD4}"/>
              </a:ext>
            </a:extLst>
          </p:cNvPr>
          <p:cNvGraphicFramePr>
            <a:graphicFrameLocks noGrp="1"/>
          </p:cNvGraphicFramePr>
          <p:nvPr>
            <p:extLst>
              <p:ext uri="{D42A27DB-BD31-4B8C-83A1-F6EECF244321}">
                <p14:modId xmlns:p14="http://schemas.microsoft.com/office/powerpoint/2010/main" val="2873225180"/>
              </p:ext>
            </p:extLst>
          </p:nvPr>
        </p:nvGraphicFramePr>
        <p:xfrm>
          <a:off x="595587" y="2636344"/>
          <a:ext cx="10708949" cy="2834640"/>
        </p:xfrm>
        <a:graphic>
          <a:graphicData uri="http://schemas.openxmlformats.org/drawingml/2006/table">
            <a:tbl>
              <a:tblPr bandRow="1">
                <a:tableStyleId>{BC89EF96-8CEA-46FF-86C4-4CE0E7609802}</a:tableStyleId>
              </a:tblPr>
              <a:tblGrid>
                <a:gridCol w="5259843">
                  <a:extLst>
                    <a:ext uri="{9D8B030D-6E8A-4147-A177-3AD203B41FA5}">
                      <a16:colId xmlns:a16="http://schemas.microsoft.com/office/drawing/2014/main" val="1274236906"/>
                    </a:ext>
                  </a:extLst>
                </a:gridCol>
                <a:gridCol w="5449106">
                  <a:extLst>
                    <a:ext uri="{9D8B030D-6E8A-4147-A177-3AD203B41FA5}">
                      <a16:colId xmlns:a16="http://schemas.microsoft.com/office/drawing/2014/main" val="1935239253"/>
                    </a:ext>
                  </a:extLst>
                </a:gridCol>
              </a:tblGrid>
              <a:tr h="354629">
                <a:tc>
                  <a:txBody>
                    <a:bodyPr/>
                    <a:lstStyle/>
                    <a:p>
                      <a:pPr>
                        <a:buNone/>
                      </a:pPr>
                      <a:r>
                        <a:rPr lang="en-US">
                          <a:solidFill>
                            <a:srgbClr val="FFFFFF"/>
                          </a:solidFill>
                        </a:rPr>
                        <a:t>🧠 Agent Framework</a:t>
                      </a:r>
                    </a:p>
                  </a:txBody>
                  <a:tcPr anchor="ctr"/>
                </a:tc>
                <a:tc>
                  <a:txBody>
                    <a:bodyPr/>
                    <a:lstStyle/>
                    <a:p>
                      <a:pPr>
                        <a:buNone/>
                      </a:pPr>
                      <a:r>
                        <a:rPr lang="en-US">
                          <a:solidFill>
                            <a:srgbClr val="FFFFFF"/>
                          </a:solidFill>
                        </a:rPr>
                        <a:t>⚙️ Process Framework (Experimental)</a:t>
                      </a:r>
                    </a:p>
                  </a:txBody>
                  <a:tcPr anchor="ctr"/>
                </a:tc>
                <a:extLst>
                  <a:ext uri="{0D108BD9-81ED-4DB2-BD59-A6C34878D82A}">
                    <a16:rowId xmlns:a16="http://schemas.microsoft.com/office/drawing/2014/main" val="3519613845"/>
                  </a:ext>
                </a:extLst>
              </a:tr>
              <a:tr h="354629">
                <a:tc>
                  <a:txBody>
                    <a:bodyPr/>
                    <a:lstStyle/>
                    <a:p>
                      <a:pPr>
                        <a:buNone/>
                      </a:pPr>
                      <a:r>
                        <a:rPr lang="en-US">
                          <a:solidFill>
                            <a:srgbClr val="FFFFFF"/>
                          </a:solidFill>
                        </a:rPr>
                        <a:t>LLM-driven conversations</a:t>
                      </a:r>
                    </a:p>
                  </a:txBody>
                  <a:tcPr anchor="ctr"/>
                </a:tc>
                <a:tc>
                  <a:txBody>
                    <a:bodyPr/>
                    <a:lstStyle/>
                    <a:p>
                      <a:pPr>
                        <a:buNone/>
                      </a:pPr>
                      <a:r>
                        <a:rPr lang="en-US">
                          <a:solidFill>
                            <a:srgbClr val="FFFFFF"/>
                          </a:solidFill>
                        </a:rPr>
                        <a:t>Event-driven, structured workflows</a:t>
                      </a:r>
                    </a:p>
                  </a:txBody>
                  <a:tcPr anchor="ctr"/>
                </a:tc>
                <a:extLst>
                  <a:ext uri="{0D108BD9-81ED-4DB2-BD59-A6C34878D82A}">
                    <a16:rowId xmlns:a16="http://schemas.microsoft.com/office/drawing/2014/main" val="4157359528"/>
                  </a:ext>
                </a:extLst>
              </a:tr>
              <a:tr h="354629">
                <a:tc>
                  <a:txBody>
                    <a:bodyPr/>
                    <a:lstStyle/>
                    <a:p>
                      <a:pPr>
                        <a:buNone/>
                      </a:pPr>
                      <a:r>
                        <a:rPr lang="en-US">
                          <a:solidFill>
                            <a:srgbClr val="FFFFFF"/>
                          </a:solidFill>
                        </a:rPr>
                        <a:t>Agents + Plugins + Orchestration</a:t>
                      </a:r>
                    </a:p>
                  </a:txBody>
                  <a:tcPr anchor="ctr"/>
                </a:tc>
                <a:tc>
                  <a:txBody>
                    <a:bodyPr/>
                    <a:lstStyle/>
                    <a:p>
                      <a:pPr>
                        <a:buNone/>
                      </a:pPr>
                      <a:r>
                        <a:rPr lang="en-US">
                          <a:solidFill>
                            <a:srgbClr val="FFFFFF"/>
                          </a:solidFill>
                        </a:rPr>
                        <a:t>Processes + Steps + Events</a:t>
                      </a:r>
                    </a:p>
                  </a:txBody>
                  <a:tcPr anchor="ctr"/>
                </a:tc>
                <a:extLst>
                  <a:ext uri="{0D108BD9-81ED-4DB2-BD59-A6C34878D82A}">
                    <a16:rowId xmlns:a16="http://schemas.microsoft.com/office/drawing/2014/main" val="2001865992"/>
                  </a:ext>
                </a:extLst>
              </a:tr>
              <a:tr h="354629">
                <a:tc>
                  <a:txBody>
                    <a:bodyPr/>
                    <a:lstStyle/>
                    <a:p>
                      <a:pPr>
                        <a:buNone/>
                      </a:pPr>
                      <a:r>
                        <a:rPr lang="en-US">
                          <a:solidFill>
                            <a:srgbClr val="FFFFFF"/>
                          </a:solidFill>
                        </a:rPr>
                        <a:t>Chatbots, copilots, tool agents</a:t>
                      </a:r>
                    </a:p>
                  </a:txBody>
                  <a:tcPr anchor="ctr"/>
                </a:tc>
                <a:tc>
                  <a:txBody>
                    <a:bodyPr/>
                    <a:lstStyle/>
                    <a:p>
                      <a:pPr>
                        <a:buNone/>
                      </a:pPr>
                      <a:r>
                        <a:rPr lang="en-US">
                          <a:solidFill>
                            <a:srgbClr val="FFFFFF"/>
                          </a:solidFill>
                        </a:rPr>
                        <a:t>Approvals, pipelines, multi-step tasks</a:t>
                      </a:r>
                    </a:p>
                  </a:txBody>
                  <a:tcPr anchor="ctr"/>
                </a:tc>
                <a:extLst>
                  <a:ext uri="{0D108BD9-81ED-4DB2-BD59-A6C34878D82A}">
                    <a16:rowId xmlns:a16="http://schemas.microsoft.com/office/drawing/2014/main" val="999199976"/>
                  </a:ext>
                </a:extLst>
              </a:tr>
              <a:tr h="354629">
                <a:tc>
                  <a:txBody>
                    <a:bodyPr/>
                    <a:lstStyle/>
                    <a:p>
                      <a:pPr>
                        <a:buNone/>
                      </a:pPr>
                      <a:r>
                        <a:rPr lang="en-US">
                          <a:solidFill>
                            <a:srgbClr val="FFFFFF"/>
                          </a:solidFill>
                        </a:rPr>
                        <a:t>Threaded (via Azure AI Agent)</a:t>
                      </a:r>
                    </a:p>
                  </a:txBody>
                  <a:tcPr anchor="ctr"/>
                </a:tc>
                <a:tc>
                  <a:txBody>
                    <a:bodyPr/>
                    <a:lstStyle/>
                    <a:p>
                      <a:pPr>
                        <a:buNone/>
                      </a:pPr>
                      <a:r>
                        <a:rPr lang="en-US">
                          <a:solidFill>
                            <a:srgbClr val="FFFFFF"/>
                          </a:solidFill>
                        </a:rPr>
                        <a:t>Step-level state, logs, and telemetry</a:t>
                      </a:r>
                    </a:p>
                  </a:txBody>
                  <a:tcPr anchor="ctr"/>
                </a:tc>
                <a:extLst>
                  <a:ext uri="{0D108BD9-81ED-4DB2-BD59-A6C34878D82A}">
                    <a16:rowId xmlns:a16="http://schemas.microsoft.com/office/drawing/2014/main" val="3229820736"/>
                  </a:ext>
                </a:extLst>
              </a:tr>
              <a:tr h="622764">
                <a:tc>
                  <a:txBody>
                    <a:bodyPr/>
                    <a:lstStyle/>
                    <a:p>
                      <a:pPr>
                        <a:buNone/>
                      </a:pPr>
                      <a:r>
                        <a:rPr lang="en-US">
                          <a:solidFill>
                            <a:srgbClr val="FFFFFF"/>
                          </a:solidFill>
                        </a:rPr>
                        <a:t>Helpdesk bots, data agents, AI copilots</a:t>
                      </a:r>
                    </a:p>
                  </a:txBody>
                  <a:tcPr anchor="ctr"/>
                </a:tc>
                <a:tc>
                  <a:txBody>
                    <a:bodyPr/>
                    <a:lstStyle/>
                    <a:p>
                      <a:pPr>
                        <a:buNone/>
                      </a:pPr>
                      <a:r>
                        <a:rPr lang="en-US">
                          <a:solidFill>
                            <a:srgbClr val="FFFFFF"/>
                          </a:solidFill>
                        </a:rPr>
                        <a:t>Employee onboarding, document review, automated QA</a:t>
                      </a:r>
                    </a:p>
                  </a:txBody>
                  <a:tcPr anchor="ctr"/>
                </a:tc>
                <a:extLst>
                  <a:ext uri="{0D108BD9-81ED-4DB2-BD59-A6C34878D82A}">
                    <a16:rowId xmlns:a16="http://schemas.microsoft.com/office/drawing/2014/main" val="1027236356"/>
                  </a:ext>
                </a:extLst>
              </a:tr>
              <a:tr h="354629">
                <a:tc>
                  <a:txBody>
                    <a:bodyPr/>
                    <a:lstStyle/>
                    <a:p>
                      <a:pPr>
                        <a:buNone/>
                      </a:pPr>
                      <a:r>
                        <a:rPr lang="en-US">
                          <a:solidFill>
                            <a:srgbClr val="FFFFFF"/>
                          </a:solidFill>
                        </a:rPr>
                        <a:t>✅ Production-ready</a:t>
                      </a:r>
                    </a:p>
                  </a:txBody>
                  <a:tcPr anchor="ctr"/>
                </a:tc>
                <a:tc>
                  <a:txBody>
                    <a:bodyPr/>
                    <a:lstStyle/>
                    <a:p>
                      <a:pPr>
                        <a:buNone/>
                      </a:pPr>
                      <a:r>
                        <a:rPr lang="en-US">
                          <a:solidFill>
                            <a:srgbClr val="FFFFFF"/>
                          </a:solidFill>
                        </a:rPr>
                        <a:t>⚠️ Experimental &amp; evolving</a:t>
                      </a:r>
                    </a:p>
                  </a:txBody>
                  <a:tcPr anchor="ctr"/>
                </a:tc>
                <a:extLst>
                  <a:ext uri="{0D108BD9-81ED-4DB2-BD59-A6C34878D82A}">
                    <a16:rowId xmlns:a16="http://schemas.microsoft.com/office/drawing/2014/main" val="3516212218"/>
                  </a:ext>
                </a:extLst>
              </a:tr>
            </a:tbl>
          </a:graphicData>
        </a:graphic>
      </p:graphicFrame>
    </p:spTree>
    <p:extLst>
      <p:ext uri="{BB962C8B-B14F-4D97-AF65-F5344CB8AC3E}">
        <p14:creationId xmlns:p14="http://schemas.microsoft.com/office/powerpoint/2010/main" val="338849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4F3E-D778-65A8-33C1-A97ACBD9C9AE}"/>
              </a:ext>
            </a:extLst>
          </p:cNvPr>
          <p:cNvSpPr>
            <a:spLocks noGrp="1"/>
          </p:cNvSpPr>
          <p:nvPr>
            <p:ph type="title"/>
          </p:nvPr>
        </p:nvSpPr>
        <p:spPr/>
        <p:txBody>
          <a:bodyPr/>
          <a:lstStyle/>
          <a:p>
            <a:r>
              <a:rPr lang="en-US" sz="5400"/>
              <a:t>Why Semantic Kernel?</a:t>
            </a:r>
          </a:p>
        </p:txBody>
      </p:sp>
      <p:sp>
        <p:nvSpPr>
          <p:cNvPr id="3" name="Content Placeholder 2">
            <a:extLst>
              <a:ext uri="{FF2B5EF4-FFF2-40B4-BE49-F238E27FC236}">
                <a16:creationId xmlns:a16="http://schemas.microsoft.com/office/drawing/2014/main" id="{364DD7C7-46F4-0EBB-DC5A-F244881A5864}"/>
              </a:ext>
            </a:extLst>
          </p:cNvPr>
          <p:cNvSpPr>
            <a:spLocks noGrp="1"/>
          </p:cNvSpPr>
          <p:nvPr>
            <p:ph idx="1"/>
          </p:nvPr>
        </p:nvSpPr>
        <p:spPr>
          <a:xfrm>
            <a:off x="838200" y="1825625"/>
            <a:ext cx="5046407" cy="4351338"/>
          </a:xfrm>
        </p:spPr>
        <p:txBody>
          <a:bodyPr vert="horz" lIns="91440" tIns="45720" rIns="91440" bIns="45720" rtlCol="0" anchor="t">
            <a:normAutofit fontScale="85000" lnSpcReduction="20000"/>
          </a:bodyPr>
          <a:lstStyle/>
          <a:p>
            <a:r>
              <a:rPr lang="en-US">
                <a:ea typeface="+mn-lt"/>
                <a:cs typeface="+mn-lt"/>
              </a:rPr>
              <a:t>Built for real-world, enterprise-grade applications</a:t>
            </a:r>
            <a:endParaRPr lang="en-US"/>
          </a:p>
          <a:p>
            <a:r>
              <a:rPr lang="en-US">
                <a:ea typeface="+mn-lt"/>
                <a:cs typeface="+mn-lt"/>
              </a:rPr>
              <a:t>Designed for integrating AI into existing systems</a:t>
            </a:r>
            <a:endParaRPr lang="en-US"/>
          </a:p>
          <a:p>
            <a:r>
              <a:rPr lang="en-US">
                <a:ea typeface="+mn-lt"/>
                <a:cs typeface="+mn-lt"/>
              </a:rPr>
              <a:t>Azure-native: seamless integration with Azure AI services</a:t>
            </a:r>
            <a:endParaRPr lang="en-US"/>
          </a:p>
          <a:p>
            <a:r>
              <a:rPr lang="en-US">
                <a:ea typeface="+mn-lt"/>
                <a:cs typeface="+mn-lt"/>
              </a:rPr>
              <a:t>Modular: easy to swap or extend components (e.g., memory, services)</a:t>
            </a:r>
            <a:endParaRPr lang="en-US"/>
          </a:p>
          <a:p>
            <a:r>
              <a:rPr lang="en-US">
                <a:ea typeface="+mn-lt"/>
                <a:cs typeface="+mn-lt"/>
              </a:rPr>
              <a:t>Encourages clean design via plugins and orchestration</a:t>
            </a:r>
            <a:endParaRPr lang="en-US"/>
          </a:p>
          <a:p>
            <a:r>
              <a:rPr lang="en-US">
                <a:ea typeface="+mn-lt"/>
                <a:cs typeface="+mn-lt"/>
              </a:rPr>
              <a:t>Reduces boilerplate with agent abstractions</a:t>
            </a:r>
            <a:endParaRPr lang="en-US"/>
          </a:p>
          <a:p>
            <a:endParaRPr lang="en-US"/>
          </a:p>
        </p:txBody>
      </p:sp>
      <p:pic>
        <p:nvPicPr>
          <p:cNvPr id="4" name="Picture 3" descr="Modular Extensibility">
            <a:extLst>
              <a:ext uri="{FF2B5EF4-FFF2-40B4-BE49-F238E27FC236}">
                <a16:creationId xmlns:a16="http://schemas.microsoft.com/office/drawing/2014/main" id="{5945BB61-C7D6-DD36-7EDC-5F5B273041BC}"/>
              </a:ext>
            </a:extLst>
          </p:cNvPr>
          <p:cNvPicPr>
            <a:picLocks noChangeAspect="1"/>
          </p:cNvPicPr>
          <p:nvPr/>
        </p:nvPicPr>
        <p:blipFill>
          <a:blip r:embed="rId3"/>
          <a:stretch>
            <a:fillRect/>
          </a:stretch>
        </p:blipFill>
        <p:spPr>
          <a:xfrm>
            <a:off x="6543369" y="2553558"/>
            <a:ext cx="5133665" cy="2242498"/>
          </a:xfrm>
          <a:prstGeom prst="rect">
            <a:avLst/>
          </a:prstGeom>
        </p:spPr>
      </p:pic>
    </p:spTree>
    <p:extLst>
      <p:ext uri="{BB962C8B-B14F-4D97-AF65-F5344CB8AC3E}">
        <p14:creationId xmlns:p14="http://schemas.microsoft.com/office/powerpoint/2010/main" val="2283700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EB33826-2327-63C1-FF3D-2B1E3224607E}"/>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a:t>Core Components</a:t>
            </a:r>
            <a:endParaRPr lang="en-US"/>
          </a:p>
        </p:txBody>
      </p:sp>
      <p:sp>
        <p:nvSpPr>
          <p:cNvPr id="6" name="Content Placeholder 2">
            <a:extLst>
              <a:ext uri="{FF2B5EF4-FFF2-40B4-BE49-F238E27FC236}">
                <a16:creationId xmlns:a16="http://schemas.microsoft.com/office/drawing/2014/main" id="{A823AA9E-440F-2685-5B33-8446841E081F}"/>
              </a:ext>
            </a:extLst>
          </p:cNvPr>
          <p:cNvSpPr>
            <a:spLocks noGrp="1"/>
          </p:cNvSpPr>
          <p:nvPr>
            <p:ph idx="1"/>
          </p:nvPr>
        </p:nvSpPr>
        <p:spPr>
          <a:xfrm>
            <a:off x="838200" y="1825625"/>
            <a:ext cx="10515600" cy="3650790"/>
          </a:xfrm>
        </p:spPr>
        <p:txBody>
          <a:bodyPr vert="horz" lIns="91440" tIns="45720" rIns="91440" bIns="45720" rtlCol="0" anchor="t">
            <a:normAutofit/>
          </a:bodyPr>
          <a:lstStyle/>
          <a:p>
            <a:pPr marL="0" indent="0">
              <a:buNone/>
            </a:pPr>
            <a:r>
              <a:rPr lang="en-US" b="1" dirty="0">
                <a:ea typeface="+mn-lt"/>
                <a:cs typeface="+mn-lt"/>
              </a:rPr>
              <a:t>Kernel</a:t>
            </a:r>
            <a:r>
              <a:rPr lang="en-US" dirty="0">
                <a:ea typeface="+mn-lt"/>
                <a:cs typeface="+mn-lt"/>
              </a:rPr>
              <a:t>: Brain of the system</a:t>
            </a:r>
            <a:endParaRPr lang="en-US" dirty="0"/>
          </a:p>
          <a:p>
            <a:pPr marL="0" indent="0">
              <a:buNone/>
            </a:pPr>
            <a:endParaRPr lang="en-US">
              <a:ea typeface="+mn-lt"/>
              <a:cs typeface="+mn-lt"/>
            </a:endParaRPr>
          </a:p>
          <a:p>
            <a:r>
              <a:rPr lang="en-US" b="1" dirty="0">
                <a:ea typeface="+mn-lt"/>
                <a:cs typeface="+mn-lt"/>
              </a:rPr>
              <a:t>AI Service Connectors</a:t>
            </a:r>
            <a:r>
              <a:rPr lang="en-US" dirty="0">
                <a:ea typeface="+mn-lt"/>
                <a:cs typeface="+mn-lt"/>
              </a:rPr>
              <a:t>: LLMs, embeddings, etc.</a:t>
            </a:r>
          </a:p>
          <a:p>
            <a:r>
              <a:rPr lang="en-US" b="1" dirty="0">
                <a:ea typeface="+mn-lt"/>
                <a:cs typeface="+mn-lt"/>
              </a:rPr>
              <a:t>Plugins/Functions</a:t>
            </a:r>
            <a:r>
              <a:rPr lang="en-US" dirty="0">
                <a:ea typeface="+mn-lt"/>
                <a:cs typeface="+mn-lt"/>
              </a:rPr>
              <a:t>: Callable functions for LLM</a:t>
            </a:r>
            <a:endParaRPr lang="en-US" dirty="0"/>
          </a:p>
          <a:p>
            <a:r>
              <a:rPr lang="en-US" b="1" dirty="0">
                <a:ea typeface="+mn-lt"/>
                <a:cs typeface="+mn-lt"/>
              </a:rPr>
              <a:t>Memory (Vector Stores) Connectors</a:t>
            </a:r>
            <a:r>
              <a:rPr lang="en-US" dirty="0">
                <a:ea typeface="+mn-lt"/>
                <a:cs typeface="+mn-lt"/>
              </a:rPr>
              <a:t>: for RAG with vector stores</a:t>
            </a:r>
            <a:endParaRPr lang="en-US" dirty="0"/>
          </a:p>
          <a:p>
            <a:r>
              <a:rPr lang="en-US" b="1" dirty="0">
                <a:ea typeface="+mn-lt"/>
                <a:cs typeface="+mn-lt"/>
              </a:rPr>
              <a:t>Filters</a:t>
            </a:r>
            <a:r>
              <a:rPr lang="en-US" dirty="0">
                <a:ea typeface="+mn-lt"/>
                <a:cs typeface="+mn-lt"/>
              </a:rPr>
              <a:t> – Middleware for function/model execution</a:t>
            </a:r>
            <a:endParaRPr lang="en-US" dirty="0"/>
          </a:p>
          <a:p>
            <a:r>
              <a:rPr lang="en-US" b="1" dirty="0"/>
              <a:t>Prompts</a:t>
            </a:r>
          </a:p>
          <a:p>
            <a:endParaRPr lang="en-US"/>
          </a:p>
        </p:txBody>
      </p:sp>
    </p:spTree>
    <p:extLst>
      <p:ext uri="{BB962C8B-B14F-4D97-AF65-F5344CB8AC3E}">
        <p14:creationId xmlns:p14="http://schemas.microsoft.com/office/powerpoint/2010/main" val="758801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CFBAF1-6B9A-45AE-2D69-43107B8D350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a:extLst>
              <a:ext uri="{FF2B5EF4-FFF2-40B4-BE49-F238E27FC236}">
                <a16:creationId xmlns:a16="http://schemas.microsoft.com/office/drawing/2014/main" id="{A0C5A3DB-1C9B-F49C-7F9A-B8E44BDCCEA1}"/>
              </a:ext>
            </a:extLst>
          </p:cNvPr>
          <p:cNvSpPr txBox="1">
            <a:spLocks/>
          </p:cNvSpPr>
          <p:nvPr/>
        </p:nvSpPr>
        <p:spPr>
          <a:xfrm>
            <a:off x="841248" y="256032"/>
            <a:ext cx="10506456" cy="10149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Core Components</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 name="Content Placeholder 1">
            <a:extLst>
              <a:ext uri="{FF2B5EF4-FFF2-40B4-BE49-F238E27FC236}">
                <a16:creationId xmlns:a16="http://schemas.microsoft.com/office/drawing/2014/main" id="{B03D46E2-91A0-DBB5-9DEA-D1ED097F561D}"/>
              </a:ext>
            </a:extLst>
          </p:cNvPr>
          <p:cNvGraphicFramePr>
            <a:graphicFrameLocks noGrp="1"/>
          </p:cNvGraphicFramePr>
          <p:nvPr>
            <p:ph idx="1"/>
            <p:extLst>
              <p:ext uri="{D42A27DB-BD31-4B8C-83A1-F6EECF244321}">
                <p14:modId xmlns:p14="http://schemas.microsoft.com/office/powerpoint/2010/main" val="622366344"/>
              </p:ext>
            </p:extLst>
          </p:nvPr>
        </p:nvGraphicFramePr>
        <p:xfrm>
          <a:off x="966397" y="1926266"/>
          <a:ext cx="10259206" cy="4357528"/>
        </p:xfrm>
        <a:graphic>
          <a:graphicData uri="http://schemas.openxmlformats.org/drawingml/2006/table">
            <a:tbl>
              <a:tblPr firstRow="1" bandRow="1">
                <a:tableStyleId>{5C22544A-7EE6-4342-B048-85BDC9FD1C3A}</a:tableStyleId>
              </a:tblPr>
              <a:tblGrid>
                <a:gridCol w="2333194">
                  <a:extLst>
                    <a:ext uri="{9D8B030D-6E8A-4147-A177-3AD203B41FA5}">
                      <a16:colId xmlns:a16="http://schemas.microsoft.com/office/drawing/2014/main" val="2434680320"/>
                    </a:ext>
                  </a:extLst>
                </a:gridCol>
                <a:gridCol w="7926012">
                  <a:extLst>
                    <a:ext uri="{9D8B030D-6E8A-4147-A177-3AD203B41FA5}">
                      <a16:colId xmlns:a16="http://schemas.microsoft.com/office/drawing/2014/main" val="741270921"/>
                    </a:ext>
                  </a:extLst>
                </a:gridCol>
              </a:tblGrid>
              <a:tr h="341159">
                <a:tc>
                  <a:txBody>
                    <a:bodyPr/>
                    <a:lstStyle/>
                    <a:p>
                      <a:r>
                        <a:rPr lang="en-US" sz="1500"/>
                        <a:t>Term</a:t>
                      </a:r>
                    </a:p>
                  </a:txBody>
                  <a:tcPr marL="77536" marR="77536" marT="38768" marB="38768"/>
                </a:tc>
                <a:tc>
                  <a:txBody>
                    <a:bodyPr/>
                    <a:lstStyle/>
                    <a:p>
                      <a:r>
                        <a:rPr lang="en-US" sz="1500"/>
                        <a:t>What it Means</a:t>
                      </a:r>
                    </a:p>
                  </a:txBody>
                  <a:tcPr marL="77536" marR="77536" marT="38768" marB="38768"/>
                </a:tc>
                <a:extLst>
                  <a:ext uri="{0D108BD9-81ED-4DB2-BD59-A6C34878D82A}">
                    <a16:rowId xmlns:a16="http://schemas.microsoft.com/office/drawing/2014/main" val="736759705"/>
                  </a:ext>
                </a:extLst>
              </a:tr>
              <a:tr h="573767">
                <a:tc>
                  <a:txBody>
                    <a:bodyPr/>
                    <a:lstStyle/>
                    <a:p>
                      <a:r>
                        <a:rPr lang="en-US" sz="1500"/>
                        <a:t>Kernel</a:t>
                      </a:r>
                    </a:p>
                  </a:txBody>
                  <a:tcPr marL="77536" marR="77536" marT="38768" marB="38768"/>
                </a:tc>
                <a:tc>
                  <a:txBody>
                    <a:bodyPr/>
                    <a:lstStyle/>
                    <a:p>
                      <a:r>
                        <a:rPr lang="en-US" sz="1500"/>
                        <a:t>The central orchestrator. It coordinates everything – models, plugins, memory, planners – like a brain connecting to all your AI app’s moving parts.</a:t>
                      </a:r>
                    </a:p>
                  </a:txBody>
                  <a:tcPr marL="77536" marR="77536" marT="38768" marB="38768"/>
                </a:tc>
                <a:extLst>
                  <a:ext uri="{0D108BD9-81ED-4DB2-BD59-A6C34878D82A}">
                    <a16:rowId xmlns:a16="http://schemas.microsoft.com/office/drawing/2014/main" val="1353339977"/>
                  </a:ext>
                </a:extLst>
              </a:tr>
              <a:tr h="573767">
                <a:tc>
                  <a:txBody>
                    <a:bodyPr/>
                    <a:lstStyle/>
                    <a:p>
                      <a:r>
                        <a:rPr lang="en-US" sz="1500"/>
                        <a:t>Plugin (Skill)</a:t>
                      </a:r>
                    </a:p>
                  </a:txBody>
                  <a:tcPr marL="77536" marR="77536" marT="38768" marB="38768"/>
                </a:tc>
                <a:tc>
                  <a:txBody>
                    <a:bodyPr/>
                    <a:lstStyle/>
                    <a:p>
                      <a:r>
                        <a:rPr lang="en-US" sz="1500"/>
                        <a:t>A class or API you expose to the AI. Plugins can be native C# methods([KernelFunction]) or REST/OpenAPI endpoints – they’re how your agent “acts” in the world.</a:t>
                      </a:r>
                    </a:p>
                  </a:txBody>
                  <a:tcPr marL="77536" marR="77536" marT="38768" marB="38768"/>
                </a:tc>
                <a:extLst>
                  <a:ext uri="{0D108BD9-81ED-4DB2-BD59-A6C34878D82A}">
                    <a16:rowId xmlns:a16="http://schemas.microsoft.com/office/drawing/2014/main" val="4028049943"/>
                  </a:ext>
                </a:extLst>
              </a:tr>
              <a:tr h="573767">
                <a:tc>
                  <a:txBody>
                    <a:bodyPr/>
                    <a:lstStyle/>
                    <a:p>
                      <a:r>
                        <a:rPr lang="en-US" sz="1500"/>
                        <a:t>Planner</a:t>
                      </a:r>
                    </a:p>
                  </a:txBody>
                  <a:tcPr marL="77536" marR="77536" marT="38768" marB="38768"/>
                </a:tc>
                <a:tc>
                  <a:txBody>
                    <a:bodyPr/>
                    <a:lstStyle/>
                    <a:p>
                      <a:r>
                        <a:rPr lang="en-US" sz="1500"/>
                        <a:t>The logic engine that interprets user goals and creates step-by-step execution plans using your plugins. Examples: FunctionCallingPlanner, StepwisePlanner</a:t>
                      </a:r>
                    </a:p>
                  </a:txBody>
                  <a:tcPr marL="77536" marR="77536" marT="38768" marB="38768"/>
                </a:tc>
                <a:extLst>
                  <a:ext uri="{0D108BD9-81ED-4DB2-BD59-A6C34878D82A}">
                    <a16:rowId xmlns:a16="http://schemas.microsoft.com/office/drawing/2014/main" val="195203404"/>
                  </a:ext>
                </a:extLst>
              </a:tr>
              <a:tr h="573767">
                <a:tc>
                  <a:txBody>
                    <a:bodyPr/>
                    <a:lstStyle/>
                    <a:p>
                      <a:r>
                        <a:rPr lang="en-US" sz="1500"/>
                        <a:t>Memory</a:t>
                      </a:r>
                    </a:p>
                  </a:txBody>
                  <a:tcPr marL="77536" marR="77536" marT="38768" marB="38768"/>
                </a:tc>
                <a:tc>
                  <a:txBody>
                    <a:bodyPr/>
                    <a:lstStyle/>
                    <a:p>
                      <a:r>
                        <a:rPr lang="en-US" sz="1500"/>
                        <a:t>A vector store (like Azure Cognitive Search or Redis) used to store and recall facts, embeddings, and context across conversations.</a:t>
                      </a:r>
                    </a:p>
                  </a:txBody>
                  <a:tcPr marL="77536" marR="77536" marT="38768" marB="38768"/>
                </a:tc>
                <a:extLst>
                  <a:ext uri="{0D108BD9-81ED-4DB2-BD59-A6C34878D82A}">
                    <a16:rowId xmlns:a16="http://schemas.microsoft.com/office/drawing/2014/main" val="3946303497"/>
                  </a:ext>
                </a:extLst>
              </a:tr>
              <a:tr h="573767">
                <a:tc>
                  <a:txBody>
                    <a:bodyPr/>
                    <a:lstStyle/>
                    <a:p>
                      <a:r>
                        <a:rPr lang="en-US" sz="1500"/>
                        <a:t>Prompt</a:t>
                      </a:r>
                    </a:p>
                  </a:txBody>
                  <a:tcPr marL="77536" marR="77536" marT="38768" marB="38768"/>
                </a:tc>
                <a:tc>
                  <a:txBody>
                    <a:bodyPr/>
                    <a:lstStyle/>
                    <a:p>
                      <a:r>
                        <a:rPr lang="en-US" sz="1500"/>
                        <a:t>A human-readable instruction that kickstarts AI interaction. SK uses prompts + plugins together to go beyond single-shot completions.</a:t>
                      </a:r>
                    </a:p>
                  </a:txBody>
                  <a:tcPr marL="77536" marR="77536" marT="38768" marB="38768"/>
                </a:tc>
                <a:extLst>
                  <a:ext uri="{0D108BD9-81ED-4DB2-BD59-A6C34878D82A}">
                    <a16:rowId xmlns:a16="http://schemas.microsoft.com/office/drawing/2014/main" val="2821437472"/>
                  </a:ext>
                </a:extLst>
              </a:tr>
              <a:tr h="573767">
                <a:tc>
                  <a:txBody>
                    <a:bodyPr/>
                    <a:lstStyle/>
                    <a:p>
                      <a:r>
                        <a:rPr lang="en-US" sz="1500"/>
                        <a:t>Execution Settings</a:t>
                      </a:r>
                    </a:p>
                  </a:txBody>
                  <a:tcPr marL="77536" marR="77536" marT="38768" marB="38768"/>
                </a:tc>
                <a:tc>
                  <a:txBody>
                    <a:bodyPr/>
                    <a:lstStyle/>
                    <a:p>
                      <a:r>
                        <a:rPr lang="en-US" sz="1500"/>
                        <a:t>Parameters like temperature, top_p, and max tokens – SK lets you fine-tune these per task via prompt settings.</a:t>
                      </a:r>
                    </a:p>
                  </a:txBody>
                  <a:tcPr marL="77536" marR="77536" marT="38768" marB="38768"/>
                </a:tc>
                <a:extLst>
                  <a:ext uri="{0D108BD9-81ED-4DB2-BD59-A6C34878D82A}">
                    <a16:rowId xmlns:a16="http://schemas.microsoft.com/office/drawing/2014/main" val="358878290"/>
                  </a:ext>
                </a:extLst>
              </a:tr>
              <a:tr h="573767">
                <a:tc>
                  <a:txBody>
                    <a:bodyPr/>
                    <a:lstStyle/>
                    <a:p>
                      <a:r>
                        <a:rPr lang="en-US" sz="1500"/>
                        <a:t>Context</a:t>
                      </a:r>
                    </a:p>
                  </a:txBody>
                  <a:tcPr marL="77536" marR="77536" marT="38768" marB="38768"/>
                </a:tc>
                <a:tc>
                  <a:txBody>
                    <a:bodyPr/>
                    <a:lstStyle/>
                    <a:p>
                      <a:r>
                        <a:rPr lang="en-US" sz="1500"/>
                        <a:t>A running state object SK uses to pass data, variables, memory, and intermediate results through planners and plugins.</a:t>
                      </a:r>
                    </a:p>
                  </a:txBody>
                  <a:tcPr marL="77536" marR="77536" marT="38768" marB="38768"/>
                </a:tc>
                <a:extLst>
                  <a:ext uri="{0D108BD9-81ED-4DB2-BD59-A6C34878D82A}">
                    <a16:rowId xmlns:a16="http://schemas.microsoft.com/office/drawing/2014/main" val="3389192595"/>
                  </a:ext>
                </a:extLst>
              </a:tr>
            </a:tbl>
          </a:graphicData>
        </a:graphic>
      </p:graphicFrame>
    </p:spTree>
    <p:extLst>
      <p:ext uri="{BB962C8B-B14F-4D97-AF65-F5344CB8AC3E}">
        <p14:creationId xmlns:p14="http://schemas.microsoft.com/office/powerpoint/2010/main" val="1289707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8BC1A7-72F3-588F-9A0E-4FB53B7C85DE}"/>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5A4C2AA5-A691-CB89-98EF-2A2BC7C5572A}"/>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Kernel</a:t>
            </a:r>
          </a:p>
        </p:txBody>
      </p:sp>
      <p:sp>
        <p:nvSpPr>
          <p:cNvPr id="7" name="Content Placeholder 6">
            <a:extLst>
              <a:ext uri="{FF2B5EF4-FFF2-40B4-BE49-F238E27FC236}">
                <a16:creationId xmlns:a16="http://schemas.microsoft.com/office/drawing/2014/main" id="{53723CB3-FAC9-6EC0-112D-BE1B916655E9}"/>
              </a:ext>
            </a:extLst>
          </p:cNvPr>
          <p:cNvSpPr>
            <a:spLocks noGrp="1"/>
          </p:cNvSpPr>
          <p:nvPr>
            <p:ph idx="1"/>
          </p:nvPr>
        </p:nvSpPr>
        <p:spPr>
          <a:xfrm>
            <a:off x="1191059" y="1447913"/>
            <a:ext cx="9795638" cy="473101"/>
          </a:xfrm>
        </p:spPr>
        <p:txBody>
          <a:bodyPr vert="horz" lIns="91440" tIns="45720" rIns="91440" bIns="45720" rtlCol="0">
            <a:normAutofit/>
          </a:bodyPr>
          <a:lstStyle/>
          <a:p>
            <a:pPr marL="0" indent="0" algn="ctr">
              <a:buNone/>
            </a:pPr>
            <a:r>
              <a:rPr lang="en-US" sz="2400"/>
              <a:t>What does the kernel do?</a:t>
            </a:r>
          </a:p>
        </p:txBody>
      </p:sp>
      <p:graphicFrame>
        <p:nvGraphicFramePr>
          <p:cNvPr id="5" name="Table 4">
            <a:extLst>
              <a:ext uri="{FF2B5EF4-FFF2-40B4-BE49-F238E27FC236}">
                <a16:creationId xmlns:a16="http://schemas.microsoft.com/office/drawing/2014/main" id="{FF8104C8-2B33-4335-EC80-49F42D932E04}"/>
              </a:ext>
            </a:extLst>
          </p:cNvPr>
          <p:cNvGraphicFramePr>
            <a:graphicFrameLocks noGrp="1"/>
          </p:cNvGraphicFramePr>
          <p:nvPr>
            <p:extLst>
              <p:ext uri="{D42A27DB-BD31-4B8C-83A1-F6EECF244321}">
                <p14:modId xmlns:p14="http://schemas.microsoft.com/office/powerpoint/2010/main" val="574284112"/>
              </p:ext>
            </p:extLst>
          </p:nvPr>
        </p:nvGraphicFramePr>
        <p:xfrm>
          <a:off x="249252" y="2221906"/>
          <a:ext cx="6007990" cy="3317685"/>
        </p:xfrm>
        <a:graphic>
          <a:graphicData uri="http://schemas.openxmlformats.org/drawingml/2006/table">
            <a:tbl>
              <a:tblPr>
                <a:tableStyleId>{2D5ABB26-0587-4C30-8999-92F81FD0307C}</a:tableStyleId>
              </a:tblPr>
              <a:tblGrid>
                <a:gridCol w="1786171">
                  <a:extLst>
                    <a:ext uri="{9D8B030D-6E8A-4147-A177-3AD203B41FA5}">
                      <a16:colId xmlns:a16="http://schemas.microsoft.com/office/drawing/2014/main" val="2373828022"/>
                    </a:ext>
                  </a:extLst>
                </a:gridCol>
                <a:gridCol w="4221819">
                  <a:extLst>
                    <a:ext uri="{9D8B030D-6E8A-4147-A177-3AD203B41FA5}">
                      <a16:colId xmlns:a16="http://schemas.microsoft.com/office/drawing/2014/main" val="112471663"/>
                    </a:ext>
                  </a:extLst>
                </a:gridCol>
              </a:tblGrid>
              <a:tr h="486263">
                <a:tc>
                  <a:txBody>
                    <a:bodyPr/>
                    <a:lstStyle/>
                    <a:p>
                      <a:pPr fontAlgn="base">
                        <a:lnSpc>
                          <a:spcPts val="2175"/>
                        </a:lnSpc>
                        <a:buNone/>
                      </a:pPr>
                      <a:r>
                        <a:rPr lang="en-US" sz="2000" cap="none" spc="0">
                          <a:solidFill>
                            <a:srgbClr val="FFFFFF"/>
                          </a:solidFill>
                          <a:effectLst/>
                        </a:rPr>
                        <a:t>🧠  Reasoning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Uses LLMs to interpret user intent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646471741"/>
                  </a:ext>
                </a:extLst>
              </a:tr>
              <a:tr h="680768">
                <a:tc>
                  <a:txBody>
                    <a:bodyPr/>
                    <a:lstStyle/>
                    <a:p>
                      <a:pPr fontAlgn="base">
                        <a:lnSpc>
                          <a:spcPts val="2175"/>
                        </a:lnSpc>
                        <a:buNone/>
                      </a:pPr>
                      <a:r>
                        <a:rPr lang="en-US" sz="2000" cap="none" spc="0">
                          <a:solidFill>
                            <a:srgbClr val="FFFFFF"/>
                          </a:solidFill>
                          <a:effectLst/>
                        </a:rPr>
                        <a:t>🛠️  Execution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Calls the right plugin function (C#, REST API, or prompt)</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2728664417"/>
                  </a:ext>
                </a:extLst>
              </a:tr>
              <a:tr h="680768">
                <a:tc>
                  <a:txBody>
                    <a:bodyPr/>
                    <a:lstStyle/>
                    <a:p>
                      <a:pPr fontAlgn="base">
                        <a:lnSpc>
                          <a:spcPts val="2175"/>
                        </a:lnSpc>
                        <a:buNone/>
                      </a:pPr>
                      <a:r>
                        <a:rPr lang="en-US" sz="2000" cap="none" spc="0">
                          <a:solidFill>
                            <a:srgbClr val="FFFFFF"/>
                          </a:solidFill>
                          <a:effectLst/>
                        </a:rPr>
                        <a:t>🧭  Planning</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Breaks down complex tasks into steps (if using a planner)</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747810158"/>
                  </a:ext>
                </a:extLst>
              </a:tr>
              <a:tr h="529486">
                <a:tc>
                  <a:txBody>
                    <a:bodyPr/>
                    <a:lstStyle/>
                    <a:p>
                      <a:pPr fontAlgn="base">
                        <a:lnSpc>
                          <a:spcPts val="2175"/>
                        </a:lnSpc>
                        <a:buNone/>
                      </a:pPr>
                      <a:r>
                        <a:rPr lang="en-US" sz="2000" cap="none" spc="0">
                          <a:solidFill>
                            <a:srgbClr val="FFFFFF"/>
                          </a:solidFill>
                          <a:effectLst/>
                        </a:rPr>
                        <a:t>🧠  Memory</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Stores and retrieves context or facts</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3983647722"/>
                  </a:ext>
                </a:extLst>
              </a:tr>
              <a:tr h="842856">
                <a:tc>
                  <a:txBody>
                    <a:bodyPr/>
                    <a:lstStyle/>
                    <a:p>
                      <a:pPr fontAlgn="base">
                        <a:lnSpc>
                          <a:spcPts val="2175"/>
                        </a:lnSpc>
                        <a:buNone/>
                      </a:pPr>
                      <a:r>
                        <a:rPr lang="en-US" sz="2000" cap="none" spc="0">
                          <a:solidFill>
                            <a:srgbClr val="FFFFFF"/>
                          </a:solidFill>
                          <a:effectLst/>
                        </a:rPr>
                        <a:t>🔌  Integration</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tc>
                  <a:txBody>
                    <a:bodyPr/>
                    <a:lstStyle/>
                    <a:p>
                      <a:pPr fontAlgn="base">
                        <a:lnSpc>
                          <a:spcPts val="2175"/>
                        </a:lnSpc>
                        <a:buNone/>
                      </a:pPr>
                      <a:r>
                        <a:rPr lang="en-US" sz="2000" cap="none" spc="0">
                          <a:solidFill>
                            <a:srgbClr val="FFFFFF"/>
                          </a:solidFill>
                          <a:effectLst/>
                        </a:rPr>
                        <a:t>Connects to services like OpenAI, embeddings, storage, etc.</a:t>
                      </a:r>
                    </a:p>
                  </a:txBody>
                  <a:tcPr marL="45387" marR="45387" marT="79459" marB="90773">
                    <a:lnL w="12700">
                      <a:solidFill>
                        <a:schemeClr val="bg1"/>
                      </a:solidFill>
                    </a:lnL>
                    <a:lnR w="12700">
                      <a:solidFill>
                        <a:schemeClr val="bg1"/>
                      </a:solidFill>
                    </a:lnR>
                    <a:lnT w="12700">
                      <a:solidFill>
                        <a:schemeClr val="bg1"/>
                      </a:solidFill>
                    </a:lnT>
                    <a:lnB w="12700">
                      <a:solidFill>
                        <a:schemeClr val="bg1"/>
                      </a:solidFill>
                    </a:lnB>
                  </a:tcPr>
                </a:tc>
                <a:extLst>
                  <a:ext uri="{0D108BD9-81ED-4DB2-BD59-A6C34878D82A}">
                    <a16:rowId xmlns:a16="http://schemas.microsoft.com/office/drawing/2014/main" val="1555526456"/>
                  </a:ext>
                </a:extLst>
              </a:tr>
            </a:tbl>
          </a:graphicData>
        </a:graphic>
      </p:graphicFrame>
      <p:pic>
        <p:nvPicPr>
          <p:cNvPr id="8" name="Picture 7" descr="The kernel is at the center of everything in Semantic Kernel">
            <a:extLst>
              <a:ext uri="{FF2B5EF4-FFF2-40B4-BE49-F238E27FC236}">
                <a16:creationId xmlns:a16="http://schemas.microsoft.com/office/drawing/2014/main" id="{BF7F1EA6-A651-01D9-99F8-2C2235CE42F9}"/>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a14:imgEffect>
                  </a14:imgLayer>
                </a14:imgProps>
              </a:ext>
            </a:extLst>
          </a:blip>
          <a:stretch>
            <a:fillRect/>
          </a:stretch>
        </p:blipFill>
        <p:spPr>
          <a:xfrm>
            <a:off x="6256846" y="2369186"/>
            <a:ext cx="5956447" cy="2796253"/>
          </a:xfrm>
          <a:prstGeom prst="rect">
            <a:avLst/>
          </a:prstGeom>
        </p:spPr>
      </p:pic>
    </p:spTree>
    <p:extLst>
      <p:ext uri="{BB962C8B-B14F-4D97-AF65-F5344CB8AC3E}">
        <p14:creationId xmlns:p14="http://schemas.microsoft.com/office/powerpoint/2010/main" val="1537854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FC725-6016-DA30-2BBF-725E9496E242}"/>
              </a:ext>
            </a:extLst>
          </p:cNvPr>
          <p:cNvSpPr>
            <a:spLocks noGrp="1"/>
          </p:cNvSpPr>
          <p:nvPr>
            <p:ph type="title"/>
          </p:nvPr>
        </p:nvSpPr>
        <p:spPr/>
        <p:txBody>
          <a:bodyPr/>
          <a:lstStyle/>
          <a:p>
            <a:r>
              <a:rPr lang="en-US"/>
              <a:t>Plugins/Functions</a:t>
            </a:r>
          </a:p>
        </p:txBody>
      </p:sp>
      <p:sp>
        <p:nvSpPr>
          <p:cNvPr id="3" name="Content Placeholder 2">
            <a:extLst>
              <a:ext uri="{FF2B5EF4-FFF2-40B4-BE49-F238E27FC236}">
                <a16:creationId xmlns:a16="http://schemas.microsoft.com/office/drawing/2014/main" id="{12F40D7E-71D1-7346-7195-043112319280}"/>
              </a:ext>
            </a:extLst>
          </p:cNvPr>
          <p:cNvSpPr>
            <a:spLocks noGrp="1"/>
          </p:cNvSpPr>
          <p:nvPr>
            <p:ph idx="1"/>
          </p:nvPr>
        </p:nvSpPr>
        <p:spPr>
          <a:xfrm>
            <a:off x="838200" y="1825625"/>
            <a:ext cx="6054212" cy="4351338"/>
          </a:xfrm>
        </p:spPr>
        <p:txBody>
          <a:bodyPr vert="horz" lIns="91440" tIns="45720" rIns="91440" bIns="45720" rtlCol="0" anchor="t">
            <a:normAutofit/>
          </a:bodyPr>
          <a:lstStyle/>
          <a:p>
            <a:r>
              <a:rPr lang="en-US">
                <a:ea typeface="+mn-lt"/>
                <a:cs typeface="+mn-lt"/>
              </a:rPr>
              <a:t>Tools the kernel can call to take action. </a:t>
            </a:r>
            <a:endParaRPr lang="en-US" u="sng"/>
          </a:p>
          <a:p>
            <a:r>
              <a:rPr lang="en-US">
                <a:ea typeface="+mn-lt"/>
                <a:cs typeface="+mn-lt"/>
              </a:rPr>
              <a:t>Types:</a:t>
            </a:r>
          </a:p>
          <a:p>
            <a:pPr marL="685800">
              <a:spcBef>
                <a:spcPts val="500"/>
              </a:spcBef>
            </a:pPr>
            <a:r>
              <a:rPr lang="en-US" sz="2400" b="1">
                <a:ea typeface="+mn-lt"/>
                <a:cs typeface="+mn-lt"/>
              </a:rPr>
              <a:t>Native</a:t>
            </a:r>
            <a:r>
              <a:rPr lang="en-US" sz="2400">
                <a:ea typeface="+mn-lt"/>
                <a:cs typeface="+mn-lt"/>
              </a:rPr>
              <a:t> – Code functions (Python/C#)</a:t>
            </a:r>
          </a:p>
          <a:p>
            <a:pPr lvl="1"/>
            <a:r>
              <a:rPr lang="en-US" b="1">
                <a:ea typeface="+mn-lt"/>
                <a:cs typeface="+mn-lt"/>
              </a:rPr>
              <a:t>OpenAPI</a:t>
            </a:r>
            <a:r>
              <a:rPr lang="en-US">
                <a:ea typeface="+mn-lt"/>
                <a:cs typeface="+mn-lt"/>
              </a:rPr>
              <a:t> – External APIs</a:t>
            </a:r>
          </a:p>
          <a:p>
            <a:pPr lvl="1"/>
            <a:r>
              <a:rPr lang="en-US" b="1">
                <a:ea typeface="+mn-lt"/>
                <a:cs typeface="+mn-lt"/>
              </a:rPr>
              <a:t>Logic Apps</a:t>
            </a:r>
            <a:r>
              <a:rPr lang="en-US">
                <a:ea typeface="+mn-lt"/>
                <a:cs typeface="+mn-lt"/>
              </a:rPr>
              <a:t> – Enterprise workflows</a:t>
            </a:r>
          </a:p>
          <a:p>
            <a:pPr lvl="1"/>
            <a:r>
              <a:rPr lang="en-US" b="1"/>
              <a:t>MCP</a:t>
            </a:r>
          </a:p>
          <a:p>
            <a:pPr lvl="1"/>
            <a:r>
              <a:rPr lang="en-US"/>
              <a:t>etc</a:t>
            </a:r>
          </a:p>
          <a:p>
            <a:pPr lvl="1"/>
            <a:endParaRPr lang="en-US"/>
          </a:p>
        </p:txBody>
      </p:sp>
    </p:spTree>
    <p:extLst>
      <p:ext uri="{BB962C8B-B14F-4D97-AF65-F5344CB8AC3E}">
        <p14:creationId xmlns:p14="http://schemas.microsoft.com/office/powerpoint/2010/main" val="408759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A2FD8-D22F-74BF-189D-8D53D5D22DBE}"/>
              </a:ext>
            </a:extLst>
          </p:cNvPr>
          <p:cNvSpPr>
            <a:spLocks noGrp="1"/>
          </p:cNvSpPr>
          <p:nvPr>
            <p:ph type="title"/>
          </p:nvPr>
        </p:nvSpPr>
        <p:spPr/>
        <p:txBody>
          <a:bodyPr/>
          <a:lstStyle/>
          <a:p>
            <a:r>
              <a:rPr lang="en-US"/>
              <a:t>With plugins, AI can automate tasks</a:t>
            </a:r>
          </a:p>
        </p:txBody>
      </p:sp>
      <p:sp>
        <p:nvSpPr>
          <p:cNvPr id="4" name="Text Placeholder 3">
            <a:extLst>
              <a:ext uri="{FF2B5EF4-FFF2-40B4-BE49-F238E27FC236}">
                <a16:creationId xmlns:a16="http://schemas.microsoft.com/office/drawing/2014/main" id="{8B48AA34-BD80-A15F-CDD7-7DFAFB24AEB4}"/>
              </a:ext>
            </a:extLst>
          </p:cNvPr>
          <p:cNvSpPr>
            <a:spLocks noGrp="1"/>
          </p:cNvSpPr>
          <p:nvPr>
            <p:ph type="body" sz="half" idx="2"/>
          </p:nvPr>
        </p:nvSpPr>
        <p:spPr>
          <a:xfrm>
            <a:off x="731839" y="2000250"/>
            <a:ext cx="3192461" cy="820155"/>
          </a:xfrm>
        </p:spPr>
        <p:txBody>
          <a:bodyPr/>
          <a:lstStyle/>
          <a:p>
            <a:r>
              <a:rPr lang="en-US"/>
              <a:t>Chatbots are </a:t>
            </a:r>
            <a:r>
              <a:rPr lang="en-US" i="1"/>
              <a:t>nice</a:t>
            </a:r>
            <a:r>
              <a:rPr lang="en-US"/>
              <a:t>, but they aren’t </a:t>
            </a:r>
            <a:r>
              <a:rPr lang="en-US" i="1"/>
              <a:t>useful</a:t>
            </a:r>
            <a:r>
              <a:rPr lang="en-US"/>
              <a:t> to your users until they can interact with the real world by…</a:t>
            </a:r>
          </a:p>
        </p:txBody>
      </p:sp>
      <p:sp>
        <p:nvSpPr>
          <p:cNvPr id="5" name="Date Placeholder 4">
            <a:extLst>
              <a:ext uri="{FF2B5EF4-FFF2-40B4-BE49-F238E27FC236}">
                <a16:creationId xmlns:a16="http://schemas.microsoft.com/office/drawing/2014/main" id="{57B9ED46-71C9-B25C-4AB4-D1908E9924B0}"/>
              </a:ext>
            </a:extLst>
          </p:cNvPr>
          <p:cNvSpPr>
            <a:spLocks noGrp="1"/>
          </p:cNvSpPr>
          <p:nvPr>
            <p:ph type="dt" sz="half" idx="10"/>
          </p:nvPr>
        </p:nvSpPr>
        <p:spPr/>
        <p:txBody>
          <a:bodyPr/>
          <a:lstStyle/>
          <a:p>
            <a:r>
              <a:rPr lang="en-US"/>
              <a:t>Microsoft confidential</a:t>
            </a:r>
          </a:p>
        </p:txBody>
      </p:sp>
      <p:sp>
        <p:nvSpPr>
          <p:cNvPr id="6" name="Slide Number Placeholder 5">
            <a:extLst>
              <a:ext uri="{FF2B5EF4-FFF2-40B4-BE49-F238E27FC236}">
                <a16:creationId xmlns:a16="http://schemas.microsoft.com/office/drawing/2014/main" id="{2B60916F-A5AD-AF9E-E677-FB92760ACB65}"/>
              </a:ext>
            </a:extLst>
          </p:cNvPr>
          <p:cNvSpPr>
            <a:spLocks noGrp="1"/>
          </p:cNvSpPr>
          <p:nvPr>
            <p:ph type="sldNum" sz="quarter" idx="12"/>
          </p:nvPr>
        </p:nvSpPr>
        <p:spPr/>
        <p:txBody>
          <a:bodyPr/>
          <a:lstStyle/>
          <a:p>
            <a:fld id="{9406BE13-FF2C-3A41-A53B-D6BC2DDA0AE5}" type="slidenum">
              <a:rPr lang="en-US" smtClean="0"/>
              <a:pPr/>
              <a:t>8</a:t>
            </a:fld>
            <a:endParaRPr lang="en-US">
              <a:solidFill>
                <a:schemeClr val="bg1">
                  <a:lumMod val="85000"/>
                </a:schemeClr>
              </a:solidFill>
            </a:endParaRPr>
          </a:p>
        </p:txBody>
      </p:sp>
      <p:sp>
        <p:nvSpPr>
          <p:cNvPr id="22" name="Text Placeholder 21">
            <a:extLst>
              <a:ext uri="{FF2B5EF4-FFF2-40B4-BE49-F238E27FC236}">
                <a16:creationId xmlns:a16="http://schemas.microsoft.com/office/drawing/2014/main" id="{130843BC-345E-1FA3-28E7-5173AD242246}"/>
              </a:ext>
            </a:extLst>
          </p:cNvPr>
          <p:cNvSpPr>
            <a:spLocks noGrp="1"/>
          </p:cNvSpPr>
          <p:nvPr>
            <p:ph type="body" sz="quarter" idx="20"/>
          </p:nvPr>
        </p:nvSpPr>
        <p:spPr>
          <a:xfrm>
            <a:off x="723900" y="523101"/>
            <a:ext cx="3362578" cy="276999"/>
          </a:xfrm>
        </p:spPr>
        <p:txBody>
          <a:bodyPr/>
          <a:lstStyle/>
          <a:p>
            <a:r>
              <a:rPr lang="en-US"/>
              <a:t>Semantic Kernel</a:t>
            </a:r>
          </a:p>
        </p:txBody>
      </p:sp>
      <p:sp>
        <p:nvSpPr>
          <p:cNvPr id="1024" name="TextBox 1023">
            <a:extLst>
              <a:ext uri="{FF2B5EF4-FFF2-40B4-BE49-F238E27FC236}">
                <a16:creationId xmlns:a16="http://schemas.microsoft.com/office/drawing/2014/main" id="{AA31F452-C48B-FEDC-5554-630F8B831BBA}"/>
              </a:ext>
            </a:extLst>
          </p:cNvPr>
          <p:cNvSpPr txBox="1"/>
          <p:nvPr/>
        </p:nvSpPr>
        <p:spPr>
          <a:xfrm>
            <a:off x="764360" y="2937460"/>
            <a:ext cx="2225289" cy="2400657"/>
          </a:xfrm>
          <a:prstGeom prst="rect">
            <a:avLst/>
          </a:prstGeom>
          <a:noFill/>
        </p:spPr>
        <p:txBody>
          <a:bodyPr wrap="none" rtlCol="0">
            <a:spAutoFit/>
          </a:bodyPr>
          <a:lstStyle/>
          <a:p>
            <a:pPr marL="342900" indent="-342900" algn="l">
              <a:spcAft>
                <a:spcPts val="1800"/>
              </a:spcAft>
              <a:buFont typeface="+mj-lt"/>
              <a:buAutoNum type="arabicPeriod"/>
            </a:pPr>
            <a:r>
              <a:rPr lang="en-US"/>
              <a:t>Retrieve data</a:t>
            </a:r>
          </a:p>
          <a:p>
            <a:pPr marL="342900" indent="-342900" algn="l">
              <a:spcAft>
                <a:spcPts val="1800"/>
              </a:spcAft>
              <a:buFont typeface="+mj-lt"/>
              <a:buAutoNum type="arabicPeriod"/>
            </a:pPr>
            <a:r>
              <a:rPr lang="en-US"/>
              <a:t>Sending emails</a:t>
            </a:r>
          </a:p>
          <a:p>
            <a:pPr marL="342900" indent="-342900">
              <a:spcAft>
                <a:spcPts val="1800"/>
              </a:spcAft>
              <a:buFont typeface="+mj-lt"/>
              <a:buAutoNum type="arabicPeriod"/>
            </a:pPr>
            <a:r>
              <a:rPr lang="en-US"/>
              <a:t>Completing sales</a:t>
            </a:r>
          </a:p>
          <a:p>
            <a:pPr marL="342900" indent="-342900" algn="l">
              <a:spcAft>
                <a:spcPts val="1800"/>
              </a:spcAft>
              <a:buFont typeface="+mj-lt"/>
              <a:buAutoNum type="arabicPeriod"/>
            </a:pPr>
            <a:r>
              <a:rPr lang="en-US"/>
              <a:t>Making orders</a:t>
            </a:r>
          </a:p>
          <a:p>
            <a:pPr marL="342900" indent="-342900" algn="l">
              <a:spcAft>
                <a:spcPts val="1800"/>
              </a:spcAft>
              <a:buFont typeface="+mj-lt"/>
              <a:buAutoNum type="arabicPeriod"/>
            </a:pPr>
            <a:r>
              <a:rPr lang="en-US"/>
              <a:t>And more!</a:t>
            </a:r>
          </a:p>
        </p:txBody>
      </p:sp>
      <p:sp>
        <p:nvSpPr>
          <p:cNvPr id="1025" name="Oval 1024">
            <a:extLst>
              <a:ext uri="{FF2B5EF4-FFF2-40B4-BE49-F238E27FC236}">
                <a16:creationId xmlns:a16="http://schemas.microsoft.com/office/drawing/2014/main" id="{5DEEB3FC-2E3B-0485-C31D-C0C644E00E1C}"/>
              </a:ext>
            </a:extLst>
          </p:cNvPr>
          <p:cNvSpPr/>
          <p:nvPr/>
        </p:nvSpPr>
        <p:spPr>
          <a:xfrm>
            <a:off x="713887" y="2951636"/>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1</a:t>
            </a:r>
          </a:p>
        </p:txBody>
      </p:sp>
      <p:sp>
        <p:nvSpPr>
          <p:cNvPr id="1027" name="Oval 1026">
            <a:extLst>
              <a:ext uri="{FF2B5EF4-FFF2-40B4-BE49-F238E27FC236}">
                <a16:creationId xmlns:a16="http://schemas.microsoft.com/office/drawing/2014/main" id="{705F0A76-45AC-926D-CA20-2C5AFFDF638B}"/>
              </a:ext>
            </a:extLst>
          </p:cNvPr>
          <p:cNvSpPr/>
          <p:nvPr/>
        </p:nvSpPr>
        <p:spPr>
          <a:xfrm>
            <a:off x="713887" y="3462230"/>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2</a:t>
            </a:r>
          </a:p>
        </p:txBody>
      </p:sp>
      <p:sp>
        <p:nvSpPr>
          <p:cNvPr id="1028" name="Oval 1027">
            <a:extLst>
              <a:ext uri="{FF2B5EF4-FFF2-40B4-BE49-F238E27FC236}">
                <a16:creationId xmlns:a16="http://schemas.microsoft.com/office/drawing/2014/main" id="{1538FE17-D906-B5B9-8CE6-768656EAC8BB}"/>
              </a:ext>
            </a:extLst>
          </p:cNvPr>
          <p:cNvSpPr/>
          <p:nvPr/>
        </p:nvSpPr>
        <p:spPr>
          <a:xfrm>
            <a:off x="713887" y="396473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3</a:t>
            </a:r>
          </a:p>
        </p:txBody>
      </p:sp>
      <p:sp>
        <p:nvSpPr>
          <p:cNvPr id="1029" name="Oval 1028">
            <a:extLst>
              <a:ext uri="{FF2B5EF4-FFF2-40B4-BE49-F238E27FC236}">
                <a16:creationId xmlns:a16="http://schemas.microsoft.com/office/drawing/2014/main" id="{F870376B-A66A-1851-4B8B-F7F69388702E}"/>
              </a:ext>
            </a:extLst>
          </p:cNvPr>
          <p:cNvSpPr/>
          <p:nvPr/>
        </p:nvSpPr>
        <p:spPr>
          <a:xfrm>
            <a:off x="713887" y="4454808"/>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4</a:t>
            </a:r>
          </a:p>
        </p:txBody>
      </p:sp>
      <p:sp>
        <p:nvSpPr>
          <p:cNvPr id="1030" name="Oval 1029">
            <a:extLst>
              <a:ext uri="{FF2B5EF4-FFF2-40B4-BE49-F238E27FC236}">
                <a16:creationId xmlns:a16="http://schemas.microsoft.com/office/drawing/2014/main" id="{DF06C6F6-7C31-DE22-E156-D3248DAAACF9}"/>
              </a:ext>
            </a:extLst>
          </p:cNvPr>
          <p:cNvSpPr/>
          <p:nvPr/>
        </p:nvSpPr>
        <p:spPr>
          <a:xfrm>
            <a:off x="713887" y="4977242"/>
            <a:ext cx="362354" cy="362354"/>
          </a:xfrm>
          <a:prstGeom prst="ellipse">
            <a:avLst/>
          </a:prstGeom>
          <a:solidFill>
            <a:srgbClr val="C0257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mj-lt"/>
              </a:rPr>
              <a:t>5</a:t>
            </a:r>
          </a:p>
        </p:txBody>
      </p:sp>
      <p:sp>
        <p:nvSpPr>
          <p:cNvPr id="1031" name="Rectangle 1030">
            <a:extLst>
              <a:ext uri="{FF2B5EF4-FFF2-40B4-BE49-F238E27FC236}">
                <a16:creationId xmlns:a16="http://schemas.microsoft.com/office/drawing/2014/main" id="{16A24EF3-654E-0E31-C75D-4C19DEEDA591}"/>
              </a:ext>
            </a:extLst>
          </p:cNvPr>
          <p:cNvSpPr/>
          <p:nvPr/>
        </p:nvSpPr>
        <p:spPr>
          <a:xfrm>
            <a:off x="4376057" y="0"/>
            <a:ext cx="7815943"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DD99210F-C433-F391-AD71-6D598C9A8D90}"/>
              </a:ext>
            </a:extLst>
          </p:cNvPr>
          <p:cNvGrpSpPr/>
          <p:nvPr/>
        </p:nvGrpSpPr>
        <p:grpSpPr>
          <a:xfrm>
            <a:off x="5627540" y="1351990"/>
            <a:ext cx="5387243" cy="4533991"/>
            <a:chOff x="3232223" y="1357336"/>
            <a:chExt cx="5387243" cy="4533991"/>
          </a:xfrm>
        </p:grpSpPr>
        <p:pic>
          <p:nvPicPr>
            <p:cNvPr id="60" name="Picture 59">
              <a:extLst>
                <a:ext uri="{FF2B5EF4-FFF2-40B4-BE49-F238E27FC236}">
                  <a16:creationId xmlns:a16="http://schemas.microsoft.com/office/drawing/2014/main" id="{2D65A3F1-C388-43A3-72E2-93FDD3CAF5A0}"/>
                </a:ext>
              </a:extLst>
            </p:cNvPr>
            <p:cNvPicPr>
              <a:picLocks noChangeAspect="1"/>
            </p:cNvPicPr>
            <p:nvPr/>
          </p:nvPicPr>
          <p:blipFill>
            <a:blip r:embed="rId3"/>
            <a:stretch>
              <a:fillRect/>
            </a:stretch>
          </p:blipFill>
          <p:spPr>
            <a:xfrm>
              <a:off x="3232223" y="1685650"/>
              <a:ext cx="757706" cy="757706"/>
            </a:xfrm>
            <a:prstGeom prst="rect">
              <a:avLst/>
            </a:prstGeom>
          </p:spPr>
        </p:pic>
        <p:pic>
          <p:nvPicPr>
            <p:cNvPr id="1026" name="Picture 1025">
              <a:extLst>
                <a:ext uri="{FF2B5EF4-FFF2-40B4-BE49-F238E27FC236}">
                  <a16:creationId xmlns:a16="http://schemas.microsoft.com/office/drawing/2014/main" id="{D4FBBF57-A338-53FF-06DC-99AAF01F649D}"/>
                </a:ext>
              </a:extLst>
            </p:cNvPr>
            <p:cNvPicPr>
              <a:picLocks noChangeAspect="1"/>
            </p:cNvPicPr>
            <p:nvPr/>
          </p:nvPicPr>
          <p:blipFill>
            <a:blip r:embed="rId4"/>
            <a:stretch>
              <a:fillRect/>
            </a:stretch>
          </p:blipFill>
          <p:spPr>
            <a:xfrm>
              <a:off x="4738246" y="1658201"/>
              <a:ext cx="745860" cy="820155"/>
            </a:xfrm>
            <a:prstGeom prst="rect">
              <a:avLst/>
            </a:prstGeom>
          </p:spPr>
        </p:pic>
        <p:pic>
          <p:nvPicPr>
            <p:cNvPr id="1032" name="Picture 2" descr="Bing Logo, symbol, meaning, history, PNG">
              <a:extLst>
                <a:ext uri="{FF2B5EF4-FFF2-40B4-BE49-F238E27FC236}">
                  <a16:creationId xmlns:a16="http://schemas.microsoft.com/office/drawing/2014/main" id="{BCC518E8-C01F-33D5-5F83-8E556A94FF56}"/>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5883826" y="1675425"/>
              <a:ext cx="1416897" cy="797005"/>
            </a:xfrm>
            <a:prstGeom prst="rect">
              <a:avLst/>
            </a:prstGeom>
            <a:noFill/>
            <a:extLst>
              <a:ext uri="{909E8E84-426E-40DD-AFC4-6F175D3DCCD1}">
                <a14:hiddenFill xmlns:a14="http://schemas.microsoft.com/office/drawing/2010/main">
                  <a:solidFill>
                    <a:srgbClr val="FFFFFF"/>
                  </a:solidFill>
                </a14:hiddenFill>
              </a:ext>
            </a:extLst>
          </p:spPr>
        </p:pic>
        <p:grpSp>
          <p:nvGrpSpPr>
            <p:cNvPr id="1033" name="Group 1032">
              <a:extLst>
                <a:ext uri="{FF2B5EF4-FFF2-40B4-BE49-F238E27FC236}">
                  <a16:creationId xmlns:a16="http://schemas.microsoft.com/office/drawing/2014/main" id="{0958A32D-DDCE-014A-CC80-1B6ED05EE4A1}"/>
                </a:ext>
              </a:extLst>
            </p:cNvPr>
            <p:cNvGrpSpPr/>
            <p:nvPr/>
          </p:nvGrpSpPr>
          <p:grpSpPr>
            <a:xfrm>
              <a:off x="5003940" y="3231113"/>
              <a:ext cx="1910886" cy="925709"/>
              <a:chOff x="2539327" y="4177240"/>
              <a:chExt cx="3296072" cy="1596748"/>
            </a:xfrm>
          </p:grpSpPr>
          <p:sp>
            <p:nvSpPr>
              <p:cNvPr id="1054" name="Rounded Rectangle 1053">
                <a:extLst>
                  <a:ext uri="{FF2B5EF4-FFF2-40B4-BE49-F238E27FC236}">
                    <a16:creationId xmlns:a16="http://schemas.microsoft.com/office/drawing/2014/main" id="{782A43B5-2EE7-297F-3C78-39103FF00BC8}"/>
                  </a:ext>
                </a:extLst>
              </p:cNvPr>
              <p:cNvSpPr/>
              <p:nvPr/>
            </p:nvSpPr>
            <p:spPr>
              <a:xfrm>
                <a:off x="2539327" y="4177240"/>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5" name="Rounded Rectangle 1054">
                <a:extLst>
                  <a:ext uri="{FF2B5EF4-FFF2-40B4-BE49-F238E27FC236}">
                    <a16:creationId xmlns:a16="http://schemas.microsoft.com/office/drawing/2014/main" id="{6506057D-1DFE-1B23-BDC6-7D5A43243F0C}"/>
                  </a:ext>
                </a:extLst>
              </p:cNvPr>
              <p:cNvSpPr/>
              <p:nvPr/>
            </p:nvSpPr>
            <p:spPr>
              <a:xfrm>
                <a:off x="2769932" y="4420477"/>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6" name="Rounded Rectangle 1055">
                <a:extLst>
                  <a:ext uri="{FF2B5EF4-FFF2-40B4-BE49-F238E27FC236}">
                    <a16:creationId xmlns:a16="http://schemas.microsoft.com/office/drawing/2014/main" id="{5EE90C9A-AA9A-8ED4-4AA7-B3F58FAA764C}"/>
                  </a:ext>
                </a:extLst>
              </p:cNvPr>
              <p:cNvSpPr/>
              <p:nvPr/>
            </p:nvSpPr>
            <p:spPr>
              <a:xfrm>
                <a:off x="3000537" y="4651839"/>
                <a:ext cx="2834862" cy="1122149"/>
              </a:xfrm>
              <a:prstGeom prst="roundRect">
                <a:avLst>
                  <a:gd name="adj" fmla="val 4656"/>
                </a:avLst>
              </a:prstGeom>
              <a:solidFill>
                <a:schemeClr val="bg1"/>
              </a:solidFill>
              <a:ln>
                <a:solidFill>
                  <a:schemeClr val="bg1">
                    <a:lumMod val="95000"/>
                  </a:schemeClr>
                </a:solidFill>
              </a:ln>
              <a:effectLst>
                <a:outerShdw blurRad="1270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lumMod val="90000"/>
                        <a:lumOff val="10000"/>
                      </a:schemeClr>
                    </a:solidFill>
                    <a:latin typeface="+mj-lt"/>
                  </a:rPr>
                  <a:t>AI Plugins</a:t>
                </a:r>
              </a:p>
            </p:txBody>
          </p:sp>
        </p:grpSp>
        <p:sp>
          <p:nvSpPr>
            <p:cNvPr id="1034" name="TextBox 1033">
              <a:extLst>
                <a:ext uri="{FF2B5EF4-FFF2-40B4-BE49-F238E27FC236}">
                  <a16:creationId xmlns:a16="http://schemas.microsoft.com/office/drawing/2014/main" id="{4FDF291F-AF3E-9665-BF87-E0468FADBAF0}"/>
                </a:ext>
              </a:extLst>
            </p:cNvPr>
            <p:cNvSpPr txBox="1"/>
            <p:nvPr/>
          </p:nvSpPr>
          <p:spPr>
            <a:xfrm>
              <a:off x="3270998" y="1358520"/>
              <a:ext cx="651076" cy="215444"/>
            </a:xfrm>
            <a:prstGeom prst="rect">
              <a:avLst/>
            </a:prstGeom>
            <a:noFill/>
          </p:spPr>
          <p:txBody>
            <a:bodyPr wrap="none" lIns="0" tIns="0" rIns="0" bIns="0" rtlCol="0">
              <a:spAutoFit/>
            </a:bodyPr>
            <a:lstStyle/>
            <a:p>
              <a:pPr algn="ctr"/>
              <a:r>
                <a:rPr lang="en-US" sz="1400">
                  <a:solidFill>
                    <a:srgbClr val="000000"/>
                  </a:solidFill>
                  <a:latin typeface="+mj-lt"/>
                </a:rPr>
                <a:t>ChatGPT</a:t>
              </a:r>
            </a:p>
          </p:txBody>
        </p:sp>
        <p:sp>
          <p:nvSpPr>
            <p:cNvPr id="1035" name="TextBox 1034">
              <a:extLst>
                <a:ext uri="{FF2B5EF4-FFF2-40B4-BE49-F238E27FC236}">
                  <a16:creationId xmlns:a16="http://schemas.microsoft.com/office/drawing/2014/main" id="{60652EA0-225F-A1DF-FB68-D4C9EAEA92A4}"/>
                </a:ext>
              </a:extLst>
            </p:cNvPr>
            <p:cNvSpPr txBox="1"/>
            <p:nvPr/>
          </p:nvSpPr>
          <p:spPr>
            <a:xfrm>
              <a:off x="4618251" y="1358519"/>
              <a:ext cx="985846" cy="215444"/>
            </a:xfrm>
            <a:prstGeom prst="rect">
              <a:avLst/>
            </a:prstGeom>
            <a:noFill/>
          </p:spPr>
          <p:txBody>
            <a:bodyPr wrap="none" lIns="0" tIns="0" rIns="0" bIns="0" rtlCol="0">
              <a:spAutoFit/>
            </a:bodyPr>
            <a:lstStyle/>
            <a:p>
              <a:pPr algn="ctr"/>
              <a:r>
                <a:rPr lang="en-US" sz="1400">
                  <a:solidFill>
                    <a:srgbClr val="000000"/>
                  </a:solidFill>
                  <a:latin typeface="+mj-lt"/>
                </a:rPr>
                <a:t>M365 Copilot</a:t>
              </a:r>
            </a:p>
          </p:txBody>
        </p:sp>
        <p:sp>
          <p:nvSpPr>
            <p:cNvPr id="1036" name="TextBox 1035">
              <a:extLst>
                <a:ext uri="{FF2B5EF4-FFF2-40B4-BE49-F238E27FC236}">
                  <a16:creationId xmlns:a16="http://schemas.microsoft.com/office/drawing/2014/main" id="{A5E53491-0188-173D-ECF7-78A568C5C7E6}"/>
                </a:ext>
              </a:extLst>
            </p:cNvPr>
            <p:cNvSpPr txBox="1"/>
            <p:nvPr/>
          </p:nvSpPr>
          <p:spPr>
            <a:xfrm>
              <a:off x="6452784" y="1357828"/>
              <a:ext cx="312586" cy="215444"/>
            </a:xfrm>
            <a:prstGeom prst="rect">
              <a:avLst/>
            </a:prstGeom>
            <a:noFill/>
          </p:spPr>
          <p:txBody>
            <a:bodyPr wrap="none" lIns="0" tIns="0" rIns="0" bIns="0" rtlCol="0">
              <a:spAutoFit/>
            </a:bodyPr>
            <a:lstStyle/>
            <a:p>
              <a:pPr algn="ctr"/>
              <a:r>
                <a:rPr lang="en-US" sz="1400">
                  <a:solidFill>
                    <a:srgbClr val="000000"/>
                  </a:solidFill>
                  <a:latin typeface="+mj-lt"/>
                </a:rPr>
                <a:t>Bing</a:t>
              </a:r>
            </a:p>
          </p:txBody>
        </p:sp>
        <p:grpSp>
          <p:nvGrpSpPr>
            <p:cNvPr id="1037" name="Group 1036">
              <a:extLst>
                <a:ext uri="{FF2B5EF4-FFF2-40B4-BE49-F238E27FC236}">
                  <a16:creationId xmlns:a16="http://schemas.microsoft.com/office/drawing/2014/main" id="{CFFB354B-A4FA-AFE5-6D58-8D781C18D929}"/>
                </a:ext>
              </a:extLst>
            </p:cNvPr>
            <p:cNvGrpSpPr/>
            <p:nvPr/>
          </p:nvGrpSpPr>
          <p:grpSpPr>
            <a:xfrm>
              <a:off x="7713509" y="1740678"/>
              <a:ext cx="665549" cy="665549"/>
              <a:chOff x="8976315" y="1270659"/>
              <a:chExt cx="1140032" cy="1140032"/>
            </a:xfrm>
          </p:grpSpPr>
          <p:sp>
            <p:nvSpPr>
              <p:cNvPr id="1051" name="Rectangle 1050">
                <a:extLst>
                  <a:ext uri="{FF2B5EF4-FFF2-40B4-BE49-F238E27FC236}">
                    <a16:creationId xmlns:a16="http://schemas.microsoft.com/office/drawing/2014/main" id="{41EDA922-2B2F-CC53-C96B-9B01359EC2AB}"/>
                  </a:ext>
                </a:extLst>
              </p:cNvPr>
              <p:cNvSpPr/>
              <p:nvPr/>
            </p:nvSpPr>
            <p:spPr>
              <a:xfrm>
                <a:off x="8977745" y="1840675"/>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2" name="Rectangle 1051">
                <a:extLst>
                  <a:ext uri="{FF2B5EF4-FFF2-40B4-BE49-F238E27FC236}">
                    <a16:creationId xmlns:a16="http://schemas.microsoft.com/office/drawing/2014/main" id="{1ADFE76B-9C8E-C1C9-982E-233403FFA82E}"/>
                  </a:ext>
                </a:extLst>
              </p:cNvPr>
              <p:cNvSpPr/>
              <p:nvPr/>
            </p:nvSpPr>
            <p:spPr>
              <a:xfrm>
                <a:off x="8976315"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53" name="Rectangle 1052">
                <a:extLst>
                  <a:ext uri="{FF2B5EF4-FFF2-40B4-BE49-F238E27FC236}">
                    <a16:creationId xmlns:a16="http://schemas.microsoft.com/office/drawing/2014/main" id="{AE8C2485-E17E-3CD6-F5F6-FBB07BA946F3}"/>
                  </a:ext>
                </a:extLst>
              </p:cNvPr>
              <p:cNvSpPr/>
              <p:nvPr/>
            </p:nvSpPr>
            <p:spPr>
              <a:xfrm>
                <a:off x="9546331" y="1270659"/>
                <a:ext cx="570016" cy="570016"/>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038" name="TextBox 1037">
              <a:extLst>
                <a:ext uri="{FF2B5EF4-FFF2-40B4-BE49-F238E27FC236}">
                  <a16:creationId xmlns:a16="http://schemas.microsoft.com/office/drawing/2014/main" id="{5D0DAA88-69EB-2C06-5764-01C3B3FAE266}"/>
                </a:ext>
              </a:extLst>
            </p:cNvPr>
            <p:cNvSpPr txBox="1"/>
            <p:nvPr/>
          </p:nvSpPr>
          <p:spPr>
            <a:xfrm>
              <a:off x="7456455" y="1357336"/>
              <a:ext cx="1163011" cy="215444"/>
            </a:xfrm>
            <a:prstGeom prst="rect">
              <a:avLst/>
            </a:prstGeom>
            <a:noFill/>
          </p:spPr>
          <p:txBody>
            <a:bodyPr wrap="none" lIns="0" tIns="0" rIns="0" bIns="0" rtlCol="0">
              <a:spAutoFit/>
            </a:bodyPr>
            <a:lstStyle/>
            <a:p>
              <a:pPr algn="ctr"/>
              <a:r>
                <a:rPr lang="en-US" sz="1400">
                  <a:solidFill>
                    <a:srgbClr val="000000"/>
                  </a:solidFill>
                  <a:latin typeface="+mj-lt"/>
                </a:rPr>
                <a:t>Your application</a:t>
              </a:r>
            </a:p>
          </p:txBody>
        </p:sp>
        <p:cxnSp>
          <p:nvCxnSpPr>
            <p:cNvPr id="1039" name="Straight Connector 1038">
              <a:extLst>
                <a:ext uri="{FF2B5EF4-FFF2-40B4-BE49-F238E27FC236}">
                  <a16:creationId xmlns:a16="http://schemas.microsoft.com/office/drawing/2014/main" id="{EADE701D-9113-2CDD-BAD1-29363978D4FB}"/>
                </a:ext>
              </a:extLst>
            </p:cNvPr>
            <p:cNvCxnSpPr>
              <a:cxnSpLocks/>
              <a:stCxn id="1041" idx="2"/>
              <a:endCxn id="1040" idx="2"/>
            </p:cNvCxnSpPr>
            <p:nvPr/>
          </p:nvCxnSpPr>
          <p:spPr>
            <a:xfrm>
              <a:off x="3704295" y="2788392"/>
              <a:ext cx="4226099" cy="0"/>
            </a:xfrm>
            <a:prstGeom prst="line">
              <a:avLst/>
            </a:prstGeom>
            <a:ln w="28575" cap="rnd">
              <a:gradFill>
                <a:gsLst>
                  <a:gs pos="0">
                    <a:schemeClr val="accent1"/>
                  </a:gs>
                  <a:gs pos="100000">
                    <a:schemeClr val="accent2"/>
                  </a:gs>
                </a:gsLst>
                <a:lin ang="5400000" scaled="1"/>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40" name="Arc 1039">
              <a:extLst>
                <a:ext uri="{FF2B5EF4-FFF2-40B4-BE49-F238E27FC236}">
                  <a16:creationId xmlns:a16="http://schemas.microsoft.com/office/drawing/2014/main" id="{02A4FAC4-87E8-91A7-80F7-67D0B02D49D9}"/>
                </a:ext>
              </a:extLst>
            </p:cNvPr>
            <p:cNvSpPr/>
            <p:nvPr/>
          </p:nvSpPr>
          <p:spPr>
            <a:xfrm rot="5400000">
              <a:off x="7848326" y="2598565"/>
              <a:ext cx="164136" cy="215517"/>
            </a:xfrm>
            <a:prstGeom prst="arc">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sp>
          <p:nvSpPr>
            <p:cNvPr id="1041" name="Arc 1040">
              <a:extLst>
                <a:ext uri="{FF2B5EF4-FFF2-40B4-BE49-F238E27FC236}">
                  <a16:creationId xmlns:a16="http://schemas.microsoft.com/office/drawing/2014/main" id="{F88D8A28-EB36-DA1A-EC72-272247856CA1}"/>
                </a:ext>
              </a:extLst>
            </p:cNvPr>
            <p:cNvSpPr/>
            <p:nvPr/>
          </p:nvSpPr>
          <p:spPr>
            <a:xfrm rot="5400000" flipV="1">
              <a:off x="3622226" y="2598565"/>
              <a:ext cx="164136" cy="215517"/>
            </a:xfrm>
            <a:prstGeom prst="arc">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FFFFFF"/>
                </a:solidFill>
                <a:effectLst/>
                <a:uLnTx/>
                <a:uFillTx/>
                <a:latin typeface="Segoe UI"/>
                <a:ea typeface="+mn-ea"/>
                <a:cs typeface="+mn-cs"/>
              </a:endParaRPr>
            </a:p>
          </p:txBody>
        </p:sp>
        <p:cxnSp>
          <p:nvCxnSpPr>
            <p:cNvPr id="1042" name="Straight Connector 1041">
              <a:extLst>
                <a:ext uri="{FF2B5EF4-FFF2-40B4-BE49-F238E27FC236}">
                  <a16:creationId xmlns:a16="http://schemas.microsoft.com/office/drawing/2014/main" id="{5807A12B-587C-3F63-18F0-5BD7CD4141A3}"/>
                </a:ext>
              </a:extLst>
            </p:cNvPr>
            <p:cNvCxnSpPr>
              <a:cxnSpLocks/>
            </p:cNvCxnSpPr>
            <p:nvPr/>
          </p:nvCxnSpPr>
          <p:spPr>
            <a:xfrm>
              <a:off x="5111176" y="2639074"/>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212928B4-E287-6A67-3B9E-B1E13B3828C3}"/>
                </a:ext>
              </a:extLst>
            </p:cNvPr>
            <p:cNvCxnSpPr>
              <a:cxnSpLocks/>
            </p:cNvCxnSpPr>
            <p:nvPr/>
          </p:nvCxnSpPr>
          <p:spPr>
            <a:xfrm>
              <a:off x="8038152" y="2623589"/>
              <a:ext cx="0" cy="77313"/>
            </a:xfrm>
            <a:prstGeom prst="line">
              <a:avLst/>
            </a:prstGeom>
            <a:ln w="28575" cap="rnd">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33CB88BB-1190-E21F-1759-8D4E94387907}"/>
                </a:ext>
              </a:extLst>
            </p:cNvPr>
            <p:cNvCxnSpPr>
              <a:cxnSpLocks/>
            </p:cNvCxnSpPr>
            <p:nvPr/>
          </p:nvCxnSpPr>
          <p:spPr>
            <a:xfrm>
              <a:off x="3596536" y="2623589"/>
              <a:ext cx="0" cy="77313"/>
            </a:xfrm>
            <a:prstGeom prst="line">
              <a:avLst/>
            </a:prstGeom>
            <a:ln w="28575" cap="rnd">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931061BB-BCB1-DA27-E7FD-A60F10312490}"/>
                </a:ext>
              </a:extLst>
            </p:cNvPr>
            <p:cNvCxnSpPr>
              <a:cxnSpLocks/>
            </p:cNvCxnSpPr>
            <p:nvPr/>
          </p:nvCxnSpPr>
          <p:spPr>
            <a:xfrm>
              <a:off x="6603168" y="2623589"/>
              <a:ext cx="0" cy="149318"/>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1F03E438-ABD2-5974-DBB9-207C2BE5BBFA}"/>
                </a:ext>
              </a:extLst>
            </p:cNvPr>
            <p:cNvCxnSpPr>
              <a:cxnSpLocks/>
            </p:cNvCxnSpPr>
            <p:nvPr/>
          </p:nvCxnSpPr>
          <p:spPr>
            <a:xfrm>
              <a:off x="5883826" y="2786086"/>
              <a:ext cx="0" cy="304869"/>
            </a:xfrm>
            <a:prstGeom prst="line">
              <a:avLst/>
            </a:prstGeom>
            <a:ln w="28575" cap="rnd">
              <a:gradFill>
                <a:gsLst>
                  <a:gs pos="0">
                    <a:schemeClr val="accent1"/>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047" name="Graphic 1046" descr="World outline">
              <a:extLst>
                <a:ext uri="{FF2B5EF4-FFF2-40B4-BE49-F238E27FC236}">
                  <a16:creationId xmlns:a16="http://schemas.microsoft.com/office/drawing/2014/main" id="{0FF14F88-216B-5046-04A8-2B7038B3DF4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790503">
              <a:off x="5376602" y="4846942"/>
              <a:ext cx="1044385" cy="1044385"/>
            </a:xfrm>
            <a:prstGeom prst="rect">
              <a:avLst/>
            </a:prstGeom>
          </p:spPr>
        </p:pic>
        <p:grpSp>
          <p:nvGrpSpPr>
            <p:cNvPr id="1048" name="Group 1047">
              <a:extLst>
                <a:ext uri="{FF2B5EF4-FFF2-40B4-BE49-F238E27FC236}">
                  <a16:creationId xmlns:a16="http://schemas.microsoft.com/office/drawing/2014/main" id="{1EA7F7F3-E5CE-7AFF-DFCA-46D7AD305761}"/>
                </a:ext>
              </a:extLst>
            </p:cNvPr>
            <p:cNvGrpSpPr/>
            <p:nvPr/>
          </p:nvGrpSpPr>
          <p:grpSpPr>
            <a:xfrm>
              <a:off x="5801164" y="4278131"/>
              <a:ext cx="190218" cy="495968"/>
              <a:chOff x="8156825" y="4744126"/>
              <a:chExt cx="210709" cy="365983"/>
            </a:xfrm>
          </p:grpSpPr>
          <p:cxnSp>
            <p:nvCxnSpPr>
              <p:cNvPr id="1049" name="Straight Arrow Connector 1048">
                <a:extLst>
                  <a:ext uri="{FF2B5EF4-FFF2-40B4-BE49-F238E27FC236}">
                    <a16:creationId xmlns:a16="http://schemas.microsoft.com/office/drawing/2014/main" id="{34A6AFD6-855C-F453-FB12-73F5F97C48FE}"/>
                  </a:ext>
                </a:extLst>
              </p:cNvPr>
              <p:cNvCxnSpPr>
                <a:cxnSpLocks/>
              </p:cNvCxnSpPr>
              <p:nvPr/>
            </p:nvCxnSpPr>
            <p:spPr>
              <a:xfrm flipV="1">
                <a:off x="8367534" y="4753751"/>
                <a:ext cx="0" cy="356358"/>
              </a:xfrm>
              <a:prstGeom prst="straightConnector1">
                <a:avLst/>
              </a:prstGeom>
              <a:ln w="28575" cap="rnd">
                <a:gradFill>
                  <a:gsLst>
                    <a:gs pos="0">
                      <a:schemeClr val="accent1"/>
                    </a:gs>
                    <a:gs pos="100000">
                      <a:schemeClr val="accent2"/>
                    </a:gs>
                  </a:gsLst>
                  <a:lin ang="5400000" scaled="1"/>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cxnSp>
            <p:nvCxnSpPr>
              <p:cNvPr id="1050" name="Straight Arrow Connector 1049">
                <a:extLst>
                  <a:ext uri="{FF2B5EF4-FFF2-40B4-BE49-F238E27FC236}">
                    <a16:creationId xmlns:a16="http://schemas.microsoft.com/office/drawing/2014/main" id="{2C45EED7-04D3-6E12-7E8D-19E5AD140595}"/>
                  </a:ext>
                </a:extLst>
              </p:cNvPr>
              <p:cNvCxnSpPr>
                <a:cxnSpLocks/>
              </p:cNvCxnSpPr>
              <p:nvPr/>
            </p:nvCxnSpPr>
            <p:spPr>
              <a:xfrm>
                <a:off x="8156825" y="4744126"/>
                <a:ext cx="0" cy="337108"/>
              </a:xfrm>
              <a:prstGeom prst="straightConnector1">
                <a:avLst/>
              </a:prstGeom>
              <a:ln w="28575" cap="rnd">
                <a:gradFill>
                  <a:gsLst>
                    <a:gs pos="0">
                      <a:schemeClr val="accent1"/>
                    </a:gs>
                    <a:gs pos="100000">
                      <a:schemeClr val="accent2"/>
                    </a:gs>
                  </a:gsLst>
                  <a:lin ang="10800000" scaled="0"/>
                </a:gradFill>
                <a:headEnd type="arrow" w="lg" len="sm"/>
                <a:tailEnd type="non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5179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D2F9-38AA-C598-88C1-568C99871A96}"/>
              </a:ext>
            </a:extLst>
          </p:cNvPr>
          <p:cNvSpPr>
            <a:spLocks noGrp="1"/>
          </p:cNvSpPr>
          <p:nvPr>
            <p:ph type="title"/>
          </p:nvPr>
        </p:nvSpPr>
        <p:spPr/>
        <p:txBody>
          <a:bodyPr/>
          <a:lstStyle/>
          <a:p>
            <a:r>
              <a:rPr lang="en-US"/>
              <a:t>AI Service Connectors</a:t>
            </a:r>
          </a:p>
        </p:txBody>
      </p:sp>
      <p:sp>
        <p:nvSpPr>
          <p:cNvPr id="3" name="Content Placeholder 2">
            <a:extLst>
              <a:ext uri="{FF2B5EF4-FFF2-40B4-BE49-F238E27FC236}">
                <a16:creationId xmlns:a16="http://schemas.microsoft.com/office/drawing/2014/main" id="{DC968A89-2E44-305E-7C7C-A3D071320B53}"/>
              </a:ext>
            </a:extLst>
          </p:cNvPr>
          <p:cNvSpPr>
            <a:spLocks noGrp="1"/>
          </p:cNvSpPr>
          <p:nvPr>
            <p:ph idx="1"/>
          </p:nvPr>
        </p:nvSpPr>
        <p:spPr>
          <a:xfrm>
            <a:off x="414184" y="1788754"/>
            <a:ext cx="6091083" cy="3386548"/>
          </a:xfrm>
        </p:spPr>
        <p:txBody>
          <a:bodyPr vert="horz" lIns="91440" tIns="45720" rIns="91440" bIns="45720" rtlCol="0" anchor="t">
            <a:normAutofit fontScale="92500" lnSpcReduction="10000"/>
          </a:bodyPr>
          <a:lstStyle/>
          <a:p>
            <a:pPr marL="0" indent="0">
              <a:buNone/>
            </a:pPr>
            <a:r>
              <a:rPr lang="en-US">
                <a:ea typeface="+mn-lt"/>
                <a:cs typeface="+mn-lt"/>
              </a:rPr>
              <a:t>Connects the kernel external AI capabilities. Each connector wraps a model or API and exposes a common interface</a:t>
            </a:r>
            <a:endParaRPr lang="en-US" err="1"/>
          </a:p>
          <a:p>
            <a:pPr marL="0" indent="0">
              <a:buNone/>
            </a:pPr>
            <a:endParaRPr lang="en-US">
              <a:latin typeface="Consolas"/>
              <a:ea typeface="+mn-lt"/>
              <a:cs typeface="+mn-lt"/>
            </a:endParaRPr>
          </a:p>
          <a:p>
            <a:pPr marL="0" indent="0">
              <a:buNone/>
            </a:pPr>
            <a:r>
              <a:rPr lang="en-US">
                <a:latin typeface="Consolas"/>
              </a:rPr>
              <a:t>Examples:</a:t>
            </a:r>
            <a:endParaRPr lang="en-US">
              <a:solidFill>
                <a:srgbClr val="000000"/>
              </a:solidFill>
              <a:latin typeface="Consolas"/>
            </a:endParaRPr>
          </a:p>
          <a:p>
            <a:pPr marL="342900" indent="-342900"/>
            <a:r>
              <a:rPr lang="en-US" sz="2000">
                <a:solidFill>
                  <a:schemeClr val="tx1">
                    <a:alpha val="80000"/>
                  </a:schemeClr>
                </a:solidFill>
                <a:latin typeface="Aptos"/>
              </a:rPr>
              <a:t>Chat Completion, Text Generation, </a:t>
            </a:r>
          </a:p>
          <a:p>
            <a:pPr marL="342900" indent="-342900"/>
            <a:r>
              <a:rPr lang="en-US" sz="2000">
                <a:solidFill>
                  <a:schemeClr val="tx1">
                    <a:alpha val="80000"/>
                  </a:schemeClr>
                </a:solidFill>
                <a:latin typeface="Aptos"/>
              </a:rPr>
              <a:t>Text to Image, Image to Text, </a:t>
            </a:r>
            <a:endParaRPr lang="en-US">
              <a:solidFill>
                <a:schemeClr val="tx1">
                  <a:alpha val="80000"/>
                </a:schemeClr>
              </a:solidFill>
              <a:latin typeface="Aptos"/>
            </a:endParaRPr>
          </a:p>
          <a:p>
            <a:pPr marL="342900" indent="-342900"/>
            <a:r>
              <a:rPr lang="en-US" sz="2000">
                <a:solidFill>
                  <a:schemeClr val="tx1">
                    <a:alpha val="80000"/>
                  </a:schemeClr>
                </a:solidFill>
                <a:latin typeface="Aptos"/>
              </a:rPr>
              <a:t>Text to Audio, Audio to Text</a:t>
            </a:r>
            <a:endParaRPr lang="en-US">
              <a:solidFill>
                <a:schemeClr val="tx1">
                  <a:alpha val="80000"/>
                </a:schemeClr>
              </a:solidFill>
            </a:endParaRPr>
          </a:p>
          <a:p>
            <a:pPr marL="0" indent="0">
              <a:buNone/>
            </a:pPr>
            <a:endParaRPr lang="en-US">
              <a:solidFill>
                <a:srgbClr val="000000">
                  <a:alpha val="80000"/>
                </a:srgbClr>
              </a:solidFill>
            </a:endParaRPr>
          </a:p>
          <a:p>
            <a:pPr lvl="1"/>
            <a:endParaRPr lang="en-US" sz="2000">
              <a:solidFill>
                <a:srgbClr val="000000">
                  <a:alpha val="80000"/>
                </a:srgbClr>
              </a:solidFill>
            </a:endParaRPr>
          </a:p>
        </p:txBody>
      </p:sp>
      <p:pic>
        <p:nvPicPr>
          <p:cNvPr id="4" name="Picture 3" descr="A screen shot of a computer program&#10;&#10;AI-generated content may be incorrect.">
            <a:extLst>
              <a:ext uri="{FF2B5EF4-FFF2-40B4-BE49-F238E27FC236}">
                <a16:creationId xmlns:a16="http://schemas.microsoft.com/office/drawing/2014/main" id="{57FA38A0-4D7D-0068-724D-E6EB81EAB2DF}"/>
              </a:ext>
            </a:extLst>
          </p:cNvPr>
          <p:cNvPicPr>
            <a:picLocks noChangeAspect="1"/>
          </p:cNvPicPr>
          <p:nvPr/>
        </p:nvPicPr>
        <p:blipFill>
          <a:blip r:embed="rId3"/>
          <a:stretch>
            <a:fillRect/>
          </a:stretch>
        </p:blipFill>
        <p:spPr>
          <a:xfrm>
            <a:off x="6959088" y="1063574"/>
            <a:ext cx="4603342" cy="1449337"/>
          </a:xfrm>
          <a:prstGeom prst="rect">
            <a:avLst/>
          </a:prstGeom>
        </p:spPr>
      </p:pic>
      <p:pic>
        <p:nvPicPr>
          <p:cNvPr id="6" name="Picture 5" descr="A screen shot of a computer&#10;&#10;AI-generated content may be incorrect.">
            <a:extLst>
              <a:ext uri="{FF2B5EF4-FFF2-40B4-BE49-F238E27FC236}">
                <a16:creationId xmlns:a16="http://schemas.microsoft.com/office/drawing/2014/main" id="{DF2EBB0A-4BAC-615D-5EFA-87539C338611}"/>
              </a:ext>
            </a:extLst>
          </p:cNvPr>
          <p:cNvPicPr>
            <a:picLocks noChangeAspect="1"/>
          </p:cNvPicPr>
          <p:nvPr/>
        </p:nvPicPr>
        <p:blipFill>
          <a:blip r:embed="rId4"/>
          <a:stretch>
            <a:fillRect/>
          </a:stretch>
        </p:blipFill>
        <p:spPr>
          <a:xfrm>
            <a:off x="6958627" y="2939383"/>
            <a:ext cx="4813198" cy="979232"/>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B3A857E9-A5C3-4878-C021-DF8B8218B50A}"/>
              </a:ext>
            </a:extLst>
          </p:cNvPr>
          <p:cNvPicPr>
            <a:picLocks noChangeAspect="1"/>
          </p:cNvPicPr>
          <p:nvPr/>
        </p:nvPicPr>
        <p:blipFill>
          <a:blip r:embed="rId5"/>
          <a:stretch>
            <a:fillRect/>
          </a:stretch>
        </p:blipFill>
        <p:spPr>
          <a:xfrm>
            <a:off x="6967537" y="4255063"/>
            <a:ext cx="4813813" cy="1359003"/>
          </a:xfrm>
          <a:prstGeom prst="rect">
            <a:avLst/>
          </a:prstGeom>
        </p:spPr>
      </p:pic>
    </p:spTree>
    <p:extLst>
      <p:ext uri="{BB962C8B-B14F-4D97-AF65-F5344CB8AC3E}">
        <p14:creationId xmlns:p14="http://schemas.microsoft.com/office/powerpoint/2010/main" val="3782283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6EE98056A7042AEA0138604B6B8B2" ma:contentTypeVersion="12" ma:contentTypeDescription="Create a new document." ma:contentTypeScope="" ma:versionID="3555b970d01a506a88ebfd1885cc72d1">
  <xsd:schema xmlns:xsd="http://www.w3.org/2001/XMLSchema" xmlns:xs="http://www.w3.org/2001/XMLSchema" xmlns:p="http://schemas.microsoft.com/office/2006/metadata/properties" xmlns:ns1="http://schemas.microsoft.com/sharepoint/v3" xmlns:ns2="3272eabf-35b8-4d32-bfbe-f11cd1a88032" targetNamespace="http://schemas.microsoft.com/office/2006/metadata/properties" ma:root="true" ma:fieldsID="8c6612c840144a5f5e89b3d67a4d5a1d" ns1:_="" ns2:_="">
    <xsd:import namespace="http://schemas.microsoft.com/sharepoint/v3"/>
    <xsd:import namespace="3272eabf-35b8-4d32-bfbe-f11cd1a880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1:_ip_UnifiedCompliancePolicyProperties" minOccurs="0"/>
                <xsd:element ref="ns1:_ip_UnifiedCompliancePolicyUIAction" minOccurs="0"/>
                <xsd:element ref="ns2:MediaServiceBillingMetadata"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272eabf-35b8-4d32-bfbe-f11cd1a880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BillingMetadata" ma:index="17" nillable="true" ma:displayName="MediaServiceBillingMetadata" ma:hidden="true" ma:internalName="MediaServiceBillingMetadata" ma:readOnly="true">
      <xsd:simpleType>
        <xsd:restriction base="dms:Note"/>
      </xsd:simpleType>
    </xsd:element>
    <xsd:element name="MediaServiceLocation" ma:index="18" nillable="true" ma:displayName="Location" ma:indexed="true" ma:internalName="MediaServiceLocatio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E68C007-6054-4547-86D6-A1931F868A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272eabf-35b8-4d32-bfbe-f11cd1a880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A262B7-753B-4176-B230-9730EE1D661B}">
  <ds:schemaRefs>
    <ds:schemaRef ds:uri="http://schemas.microsoft.com/sharepoint/v3/contenttype/forms"/>
  </ds:schemaRefs>
</ds:datastoreItem>
</file>

<file path=customXml/itemProps3.xml><?xml version="1.0" encoding="utf-8"?>
<ds:datastoreItem xmlns:ds="http://schemas.openxmlformats.org/officeDocument/2006/customXml" ds:itemID="{105AC48B-61CB-4EEF-BF10-079E68C5FA34}">
  <ds:schemaRefs>
    <ds:schemaRef ds:uri="3272eabf-35b8-4d32-bfbe-f11cd1a88032"/>
    <ds:schemaRef ds:uri="http://purl.org/dc/elements/1.1/"/>
    <ds:schemaRef ds:uri="http://schemas.microsoft.com/office/2006/metadata/properties"/>
    <ds:schemaRef ds:uri="http://schemas.microsoft.com/office/infopath/2007/PartnerControls"/>
    <ds:schemaRef ds:uri="http://schemas.microsoft.com/office/2006/documentManagement/types"/>
    <ds:schemaRef ds:uri="http://purl.org/dc/terms/"/>
    <ds:schemaRef ds:uri="http://schemas.openxmlformats.org/package/2006/metadata/core-properties"/>
    <ds:schemaRef ds:uri="http://www.w3.org/XML/1998/namespace"/>
    <ds:schemaRef ds:uri="http://schemas.microsoft.com/sharepoint/v3"/>
    <ds:schemaRef ds:uri="http://purl.org/dc/dcmityp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135</TotalTime>
  <Words>7142</Words>
  <Application>Microsoft Office PowerPoint</Application>
  <PresentationFormat>Widescreen</PresentationFormat>
  <Paragraphs>574</Paragraphs>
  <Slides>28</Slides>
  <Notes>26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Aptos</vt:lpstr>
      <vt:lpstr>Aptos Display</vt:lpstr>
      <vt:lpstr>Arial</vt:lpstr>
      <vt:lpstr>Calibri</vt:lpstr>
      <vt:lpstr>Consolas</vt:lpstr>
      <vt:lpstr>Courier New</vt:lpstr>
      <vt:lpstr>Courier New,monospace</vt:lpstr>
      <vt:lpstr>Segoe UI</vt:lpstr>
      <vt:lpstr>Segoe UI Semibold</vt:lpstr>
      <vt:lpstr>Wingdings,Sans-Serif</vt:lpstr>
      <vt:lpstr>Office Theme</vt:lpstr>
      <vt:lpstr>Semantic Kernel</vt:lpstr>
      <vt:lpstr>What is Semantic Kernel?</vt:lpstr>
      <vt:lpstr>Why Semantic Kernel?</vt:lpstr>
      <vt:lpstr>PowerPoint Presentation</vt:lpstr>
      <vt:lpstr>PowerPoint Presentation</vt:lpstr>
      <vt:lpstr>PowerPoint Presentation</vt:lpstr>
      <vt:lpstr>Plugins/Functions</vt:lpstr>
      <vt:lpstr>With plugins, AI can automate tasks</vt:lpstr>
      <vt:lpstr>AI Service Connectors</vt:lpstr>
      <vt:lpstr>Memory (Vector Store) Connectors</vt:lpstr>
      <vt:lpstr>Filters</vt:lpstr>
      <vt:lpstr>Prompts</vt:lpstr>
      <vt:lpstr>Hands-on</vt:lpstr>
      <vt:lpstr>Semantic Kernel Learning Resources</vt:lpstr>
      <vt:lpstr>What is an agent?</vt:lpstr>
      <vt:lpstr>Core Built‑In Agent Types</vt:lpstr>
      <vt:lpstr>Agent Orchestration</vt:lpstr>
      <vt:lpstr>Sequential Orchestration</vt:lpstr>
      <vt:lpstr>Concurrent Orchestration</vt:lpstr>
      <vt:lpstr>Handoff Orchestration</vt:lpstr>
      <vt:lpstr>Group Chat Orchestration</vt:lpstr>
      <vt:lpstr>Magentic (Dynamic Routing)</vt:lpstr>
      <vt:lpstr>Resources</vt:lpstr>
      <vt:lpstr>Agent Orchestration Components</vt:lpstr>
      <vt:lpstr>Comparison</vt:lpstr>
      <vt:lpstr>Hands-on</vt:lpstr>
      <vt:lpstr>What Is the Process Framework?</vt:lpstr>
      <vt:lpstr>Agent vs Process Framework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Brian Spann</cp:lastModifiedBy>
  <cp:revision>61</cp:revision>
  <dcterms:created xsi:type="dcterms:W3CDTF">2013-07-15T20:26:40Z</dcterms:created>
  <dcterms:modified xsi:type="dcterms:W3CDTF">2025-09-04T19:45:12Z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0x0101000756EE98056A7042AEA0138604B6B8B2</vt:lpwstr>
  </property>
</Properties>
</file>