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3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06-Apr-19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06-Apr-19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06-Apr-19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06-Apr-19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06-Apr-19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06-Apr-19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06-Apr-19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06-Apr-19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06-Apr-19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06-Apr-19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06-Apr-19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06-Apr-19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1017431"/>
            <a:ext cx="10058400" cy="2174340"/>
          </a:xfrm>
        </p:spPr>
        <p:txBody>
          <a:bodyPr>
            <a:normAutofit/>
          </a:bodyPr>
          <a:lstStyle/>
          <a:p>
            <a:r>
              <a:rPr lang="en-IN" sz="7200" b="1" dirty="0"/>
              <a:t>Railway Track Monitoring System:</a:t>
            </a:r>
            <a:endParaRPr lang="en-US" sz="7200" b="1"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0202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sp>
        <p:nvSpPr>
          <p:cNvPr id="4" name="Content Placeholder 3"/>
          <p:cNvSpPr>
            <a:spLocks noGrp="1"/>
          </p:cNvSpPr>
          <p:nvPr>
            <p:ph idx="1"/>
          </p:nvPr>
        </p:nvSpPr>
        <p:spPr>
          <a:xfrm flipH="1">
            <a:off x="12456445" y="2129069"/>
            <a:ext cx="45719" cy="4023360"/>
          </a:xfrm>
        </p:spPr>
        <p:txBody>
          <a:bodyPr/>
          <a:lstStyle/>
          <a:p>
            <a:endParaRPr lang="en-US" dirty="0"/>
          </a:p>
        </p:txBody>
      </p:sp>
      <p:sp>
        <p:nvSpPr>
          <p:cNvPr id="23" name="Rectangle 22">
            <a:extLst>
              <a:ext uri="{FF2B5EF4-FFF2-40B4-BE49-F238E27FC236}">
                <a16:creationId xmlns:a16="http://schemas.microsoft.com/office/drawing/2014/main" xmlns="" id="{70C77409-9AEA-4CBC-8182-1050C4709C80}"/>
              </a:ext>
            </a:extLst>
          </p:cNvPr>
          <p:cNvSpPr/>
          <p:nvPr/>
        </p:nvSpPr>
        <p:spPr>
          <a:xfrm>
            <a:off x="2888526" y="2129069"/>
            <a:ext cx="1248891" cy="646553"/>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
        <p:nvSpPr>
          <p:cNvPr id="24" name="Arrow: Down 2">
            <a:extLst>
              <a:ext uri="{FF2B5EF4-FFF2-40B4-BE49-F238E27FC236}">
                <a16:creationId xmlns:a16="http://schemas.microsoft.com/office/drawing/2014/main" xmlns="" id="{A169F991-24FD-4590-81F0-6B96631C7252}"/>
              </a:ext>
            </a:extLst>
          </p:cNvPr>
          <p:cNvSpPr/>
          <p:nvPr/>
        </p:nvSpPr>
        <p:spPr>
          <a:xfrm>
            <a:off x="3066460" y="2788433"/>
            <a:ext cx="617002" cy="72803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85D0C6A1-146B-485B-B7BC-B336A498EAAD}"/>
              </a:ext>
            </a:extLst>
          </p:cNvPr>
          <p:cNvSpPr/>
          <p:nvPr/>
        </p:nvSpPr>
        <p:spPr>
          <a:xfrm>
            <a:off x="4790429" y="3597756"/>
            <a:ext cx="1802398" cy="5251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xmlns="" id="{1756B9F9-64AD-4A24-AC17-98AC1AAA04E8}"/>
              </a:ext>
            </a:extLst>
          </p:cNvPr>
          <p:cNvSpPr/>
          <p:nvPr/>
        </p:nvSpPr>
        <p:spPr>
          <a:xfrm>
            <a:off x="4738578" y="4364369"/>
            <a:ext cx="1837158" cy="544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xmlns="" id="{6C30B6E4-CA57-4EE7-B642-7EC507BC7371}"/>
              </a:ext>
            </a:extLst>
          </p:cNvPr>
          <p:cNvSpPr/>
          <p:nvPr/>
        </p:nvSpPr>
        <p:spPr>
          <a:xfrm>
            <a:off x="4745320" y="5209602"/>
            <a:ext cx="1837158" cy="473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8">
            <a:extLst>
              <a:ext uri="{FF2B5EF4-FFF2-40B4-BE49-F238E27FC236}">
                <a16:creationId xmlns:a16="http://schemas.microsoft.com/office/drawing/2014/main" xmlns="" id="{1575FB30-3C6A-4636-80EE-F1C48F97271F}"/>
              </a:ext>
            </a:extLst>
          </p:cNvPr>
          <p:cNvSpPr/>
          <p:nvPr/>
        </p:nvSpPr>
        <p:spPr>
          <a:xfrm>
            <a:off x="3958655" y="4302930"/>
            <a:ext cx="786666" cy="49794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9">
            <a:extLst>
              <a:ext uri="{FF2B5EF4-FFF2-40B4-BE49-F238E27FC236}">
                <a16:creationId xmlns:a16="http://schemas.microsoft.com/office/drawing/2014/main" xmlns="" id="{9038700C-AB7F-439E-9547-1879FBF30F33}"/>
              </a:ext>
            </a:extLst>
          </p:cNvPr>
          <p:cNvSpPr/>
          <p:nvPr/>
        </p:nvSpPr>
        <p:spPr>
          <a:xfrm>
            <a:off x="3961340" y="5209602"/>
            <a:ext cx="766846" cy="47342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Left 10">
            <a:extLst>
              <a:ext uri="{FF2B5EF4-FFF2-40B4-BE49-F238E27FC236}">
                <a16:creationId xmlns:a16="http://schemas.microsoft.com/office/drawing/2014/main" xmlns="" id="{3DF3EA68-DF77-42C9-A29D-86CDEDA4E778}"/>
              </a:ext>
            </a:extLst>
          </p:cNvPr>
          <p:cNvSpPr/>
          <p:nvPr/>
        </p:nvSpPr>
        <p:spPr>
          <a:xfrm>
            <a:off x="3968289" y="3625245"/>
            <a:ext cx="793288" cy="452673"/>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xmlns="" id="{5B62D9C1-A5D6-48B4-8B80-36AA6AE29536}"/>
              </a:ext>
            </a:extLst>
          </p:cNvPr>
          <p:cNvSpPr/>
          <p:nvPr/>
        </p:nvSpPr>
        <p:spPr>
          <a:xfrm>
            <a:off x="7765139" y="5196159"/>
            <a:ext cx="1665283" cy="9737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Up 12">
            <a:extLst>
              <a:ext uri="{FF2B5EF4-FFF2-40B4-BE49-F238E27FC236}">
                <a16:creationId xmlns:a16="http://schemas.microsoft.com/office/drawing/2014/main" xmlns="" id="{3990AA26-29F3-4E5C-B637-B4B22B8DA395}"/>
              </a:ext>
            </a:extLst>
          </p:cNvPr>
          <p:cNvSpPr/>
          <p:nvPr/>
        </p:nvSpPr>
        <p:spPr>
          <a:xfrm>
            <a:off x="6126480" y="4121239"/>
            <a:ext cx="438241" cy="243130"/>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TextBox 32">
            <a:extLst>
              <a:ext uri="{FF2B5EF4-FFF2-40B4-BE49-F238E27FC236}">
                <a16:creationId xmlns:a16="http://schemas.microsoft.com/office/drawing/2014/main" xmlns="" id="{A82E20CE-906E-46AE-B14A-91E7E3C3963D}"/>
              </a:ext>
            </a:extLst>
          </p:cNvPr>
          <p:cNvSpPr txBox="1"/>
          <p:nvPr/>
        </p:nvSpPr>
        <p:spPr>
          <a:xfrm flipH="1">
            <a:off x="3053524" y="2227415"/>
            <a:ext cx="1045404" cy="369332"/>
          </a:xfrm>
          <a:prstGeom prst="rect">
            <a:avLst/>
          </a:prstGeom>
          <a:noFill/>
        </p:spPr>
        <p:txBody>
          <a:bodyPr wrap="square" rtlCol="0">
            <a:spAutoFit/>
          </a:bodyPr>
          <a:lstStyle/>
          <a:p>
            <a:r>
              <a:rPr lang="en-IN" dirty="0"/>
              <a:t>Battery</a:t>
            </a:r>
          </a:p>
        </p:txBody>
      </p:sp>
      <p:sp>
        <p:nvSpPr>
          <p:cNvPr id="34" name="TextBox 33">
            <a:extLst>
              <a:ext uri="{FF2B5EF4-FFF2-40B4-BE49-F238E27FC236}">
                <a16:creationId xmlns:a16="http://schemas.microsoft.com/office/drawing/2014/main" xmlns="" id="{4B8C4196-668C-428B-B8F1-707450711F56}"/>
              </a:ext>
            </a:extLst>
          </p:cNvPr>
          <p:cNvSpPr txBox="1"/>
          <p:nvPr/>
        </p:nvSpPr>
        <p:spPr>
          <a:xfrm>
            <a:off x="2913250" y="4315741"/>
            <a:ext cx="1540425" cy="369332"/>
          </a:xfrm>
          <a:prstGeom prst="rect">
            <a:avLst/>
          </a:prstGeom>
          <a:noFill/>
        </p:spPr>
        <p:txBody>
          <a:bodyPr wrap="square" rtlCol="0">
            <a:spAutoFit/>
          </a:bodyPr>
          <a:lstStyle/>
          <a:p>
            <a:r>
              <a:rPr lang="en-IN" dirty="0"/>
              <a:t>Arduino</a:t>
            </a:r>
          </a:p>
        </p:txBody>
      </p:sp>
      <p:sp>
        <p:nvSpPr>
          <p:cNvPr id="35" name="TextBox 34">
            <a:extLst>
              <a:ext uri="{FF2B5EF4-FFF2-40B4-BE49-F238E27FC236}">
                <a16:creationId xmlns:a16="http://schemas.microsoft.com/office/drawing/2014/main" xmlns="" id="{9727CA3F-4648-4CAC-9C30-758E7FDDE91D}"/>
              </a:ext>
            </a:extLst>
          </p:cNvPr>
          <p:cNvSpPr txBox="1"/>
          <p:nvPr/>
        </p:nvSpPr>
        <p:spPr>
          <a:xfrm>
            <a:off x="4869785" y="5261649"/>
            <a:ext cx="1573154" cy="369332"/>
          </a:xfrm>
          <a:prstGeom prst="rect">
            <a:avLst/>
          </a:prstGeom>
          <a:noFill/>
        </p:spPr>
        <p:txBody>
          <a:bodyPr wrap="square" rtlCol="0">
            <a:spAutoFit/>
          </a:bodyPr>
          <a:lstStyle/>
          <a:p>
            <a:r>
              <a:rPr lang="en-IN" dirty="0"/>
              <a:t>Motor Driver</a:t>
            </a:r>
          </a:p>
        </p:txBody>
      </p:sp>
      <p:sp>
        <p:nvSpPr>
          <p:cNvPr id="36" name="TextBox 35">
            <a:extLst>
              <a:ext uri="{FF2B5EF4-FFF2-40B4-BE49-F238E27FC236}">
                <a16:creationId xmlns:a16="http://schemas.microsoft.com/office/drawing/2014/main" xmlns="" id="{5A01D5D5-9D5B-48C3-B216-A0F5594BD5EC}"/>
              </a:ext>
            </a:extLst>
          </p:cNvPr>
          <p:cNvSpPr txBox="1"/>
          <p:nvPr/>
        </p:nvSpPr>
        <p:spPr>
          <a:xfrm>
            <a:off x="4815587" y="4326486"/>
            <a:ext cx="1980438" cy="369332"/>
          </a:xfrm>
          <a:prstGeom prst="rect">
            <a:avLst/>
          </a:prstGeom>
          <a:noFill/>
        </p:spPr>
        <p:txBody>
          <a:bodyPr wrap="square" rtlCol="0">
            <a:spAutoFit/>
          </a:bodyPr>
          <a:lstStyle/>
          <a:p>
            <a:r>
              <a:rPr lang="en-IN" dirty="0"/>
              <a:t>Ultra sonic sensor</a:t>
            </a:r>
          </a:p>
        </p:txBody>
      </p:sp>
      <p:sp>
        <p:nvSpPr>
          <p:cNvPr id="37" name="TextBox 36">
            <a:extLst>
              <a:ext uri="{FF2B5EF4-FFF2-40B4-BE49-F238E27FC236}">
                <a16:creationId xmlns:a16="http://schemas.microsoft.com/office/drawing/2014/main" xmlns="" id="{02EE68E8-9250-49AB-BA1E-DD10C6DA0321}"/>
              </a:ext>
            </a:extLst>
          </p:cNvPr>
          <p:cNvSpPr txBox="1"/>
          <p:nvPr/>
        </p:nvSpPr>
        <p:spPr>
          <a:xfrm>
            <a:off x="4848770" y="3575383"/>
            <a:ext cx="1802398" cy="369332"/>
          </a:xfrm>
          <a:prstGeom prst="rect">
            <a:avLst/>
          </a:prstGeom>
          <a:noFill/>
        </p:spPr>
        <p:txBody>
          <a:bodyPr wrap="square" rtlCol="0">
            <a:spAutoFit/>
          </a:bodyPr>
          <a:lstStyle/>
          <a:p>
            <a:r>
              <a:rPr lang="en-IN" dirty="0"/>
              <a:t>Crack is detected</a:t>
            </a:r>
          </a:p>
        </p:txBody>
      </p:sp>
      <p:sp>
        <p:nvSpPr>
          <p:cNvPr id="38" name="Arrow: Curved Left 20">
            <a:extLst>
              <a:ext uri="{FF2B5EF4-FFF2-40B4-BE49-F238E27FC236}">
                <a16:creationId xmlns:a16="http://schemas.microsoft.com/office/drawing/2014/main" xmlns="" id="{8B5949E8-5252-40D8-BFF6-C3BD0B9802F7}"/>
              </a:ext>
            </a:extLst>
          </p:cNvPr>
          <p:cNvSpPr/>
          <p:nvPr/>
        </p:nvSpPr>
        <p:spPr>
          <a:xfrm>
            <a:off x="6604588" y="3772977"/>
            <a:ext cx="1234004" cy="181642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9" name="Arrow: Right 21">
            <a:extLst>
              <a:ext uri="{FF2B5EF4-FFF2-40B4-BE49-F238E27FC236}">
                <a16:creationId xmlns:a16="http://schemas.microsoft.com/office/drawing/2014/main" xmlns="" id="{94A01005-EE8D-45B8-A6EA-C7A7C4C4B496}"/>
              </a:ext>
            </a:extLst>
          </p:cNvPr>
          <p:cNvSpPr/>
          <p:nvPr/>
        </p:nvSpPr>
        <p:spPr>
          <a:xfrm>
            <a:off x="6590718" y="5525461"/>
            <a:ext cx="1163490" cy="3586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xmlns="" id="{CE9B0A75-27BD-447F-BE98-9CFF0284AEE1}"/>
              </a:ext>
            </a:extLst>
          </p:cNvPr>
          <p:cNvSpPr/>
          <p:nvPr/>
        </p:nvSpPr>
        <p:spPr>
          <a:xfrm>
            <a:off x="2913250" y="3541035"/>
            <a:ext cx="1045404" cy="2141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a:extLst>
              <a:ext uri="{FF2B5EF4-FFF2-40B4-BE49-F238E27FC236}">
                <a16:creationId xmlns:a16="http://schemas.microsoft.com/office/drawing/2014/main" xmlns="" id="{63B8FA35-47C5-43EB-9BE6-0220C8BFF8E8}"/>
              </a:ext>
            </a:extLst>
          </p:cNvPr>
          <p:cNvSpPr txBox="1"/>
          <p:nvPr/>
        </p:nvSpPr>
        <p:spPr>
          <a:xfrm>
            <a:off x="7776318" y="5266237"/>
            <a:ext cx="1654104" cy="646331"/>
          </a:xfrm>
          <a:prstGeom prst="rect">
            <a:avLst/>
          </a:prstGeom>
          <a:noFill/>
        </p:spPr>
        <p:txBody>
          <a:bodyPr wrap="square" rtlCol="0">
            <a:spAutoFit/>
          </a:bodyPr>
          <a:lstStyle/>
          <a:p>
            <a:r>
              <a:rPr lang="en-IN" dirty="0"/>
              <a:t>Stops The Motor wheel</a:t>
            </a:r>
          </a:p>
        </p:txBody>
      </p:sp>
    </p:spTree>
    <p:extLst>
      <p:ext uri="{BB962C8B-B14F-4D97-AF65-F5344CB8AC3E}">
        <p14:creationId xmlns:p14="http://schemas.microsoft.com/office/powerpoint/2010/main" val="2963261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sz="2800" dirty="0">
                <a:solidFill>
                  <a:schemeClr val="tx1"/>
                </a:solidFill>
                <a:latin typeface="Calibri Light" panose="020F0302020204030204" pitchFamily="34" charset="0"/>
                <a:cs typeface="Calibri Light" panose="020F0302020204030204" pitchFamily="34" charset="0"/>
              </a:rPr>
              <a:t>➤</a:t>
            </a:r>
            <a:r>
              <a:rPr lang="en-IN" sz="2800">
                <a:solidFill>
                  <a:srgbClr val="FFFF00"/>
                </a:solidFill>
                <a:latin typeface="Calibri Light" panose="020F0302020204030204" pitchFamily="34" charset="0"/>
                <a:cs typeface="Calibri Light" panose="020F0302020204030204" pitchFamily="34" charset="0"/>
              </a:rPr>
              <a:t> </a:t>
            </a:r>
            <a:r>
              <a:rPr lang="en-IN" sz="2800">
                <a:solidFill>
                  <a:schemeClr val="tx1"/>
                </a:solidFill>
                <a:latin typeface="Calibri Light" panose="020F0302020204030204" pitchFamily="34" charset="0"/>
                <a:cs typeface="Calibri Light" panose="020F0302020204030204" pitchFamily="34" charset="0"/>
              </a:rPr>
              <a:t>With </a:t>
            </a:r>
            <a:r>
              <a:rPr lang="en-IN" sz="2800" dirty="0">
                <a:solidFill>
                  <a:schemeClr val="tx1"/>
                </a:solidFill>
                <a:latin typeface="Calibri Light" panose="020F0302020204030204" pitchFamily="34" charset="0"/>
                <a:cs typeface="Calibri Light" panose="020F0302020204030204" pitchFamily="34" charset="0"/>
              </a:rPr>
              <a:t>this method even the minute cracks can be detected and mended immediately</a:t>
            </a:r>
            <a:r>
              <a:rPr lang="en-IN" sz="2800">
                <a:solidFill>
                  <a:schemeClr val="tx1"/>
                </a:solidFill>
                <a:latin typeface="Calibri Light" panose="020F0302020204030204" pitchFamily="34" charset="0"/>
                <a:cs typeface="Calibri Light" panose="020F0302020204030204" pitchFamily="34" charset="0"/>
              </a:rPr>
              <a:t>. </a:t>
            </a:r>
            <a:endParaRPr lang="en-IN" sz="2800" dirty="0">
              <a:solidFill>
                <a:schemeClr val="tx1"/>
              </a:solidFill>
              <a:latin typeface="Calibri Light" panose="020F0302020204030204" pitchFamily="34" charset="0"/>
              <a:cs typeface="Calibri Light" panose="020F0302020204030204" pitchFamily="34" charset="0"/>
            </a:endParaRPr>
          </a:p>
          <a:p>
            <a:r>
              <a:rPr lang="en-US" sz="2800" dirty="0">
                <a:solidFill>
                  <a:schemeClr val="tx1"/>
                </a:solidFill>
                <a:latin typeface="Calibri Light" panose="020F0302020204030204" pitchFamily="34" charset="0"/>
                <a:cs typeface="Calibri Light" panose="020F0302020204030204" pitchFamily="34" charset="0"/>
              </a:rPr>
              <a:t>➤</a:t>
            </a:r>
            <a:r>
              <a:rPr lang="en-IN" sz="2800" dirty="0">
                <a:solidFill>
                  <a:schemeClr val="tx1"/>
                </a:solidFill>
                <a:latin typeface="Calibri Light" panose="020F0302020204030204" pitchFamily="34" charset="0"/>
                <a:cs typeface="Calibri Light" panose="020F0302020204030204" pitchFamily="34" charset="0"/>
              </a:rPr>
              <a:t>Less cost, low power consumption and less analysis time.</a:t>
            </a:r>
          </a:p>
          <a:p>
            <a:endParaRPr lang="en-US" dirty="0"/>
          </a:p>
        </p:txBody>
      </p:sp>
    </p:spTree>
    <p:extLst>
      <p:ext uri="{BB962C8B-B14F-4D97-AF65-F5344CB8AC3E}">
        <p14:creationId xmlns:p14="http://schemas.microsoft.com/office/powerpoint/2010/main" val="1570794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800" dirty="0">
                <a:solidFill>
                  <a:schemeClr val="tx1"/>
                </a:solidFill>
                <a:latin typeface="Calibri Light" panose="020F0302020204030204" pitchFamily="34" charset="0"/>
                <a:cs typeface="Calibri Light" panose="020F0302020204030204" pitchFamily="34" charset="0"/>
              </a:rPr>
              <a:t>➢ </a:t>
            </a:r>
            <a:r>
              <a:rPr lang="en-US" sz="2800" dirty="0">
                <a:solidFill>
                  <a:schemeClr val="tx1"/>
                </a:solidFill>
                <a:latin typeface="Calibri Light" panose="020F0302020204030204" pitchFamily="34" charset="0"/>
                <a:cs typeface="Calibri Light" panose="020F0302020204030204" pitchFamily="34" charset="0"/>
              </a:rPr>
              <a:t>Railway is one of the most used means of transportation.</a:t>
            </a:r>
            <a:br>
              <a:rPr lang="en-US" sz="2800" dirty="0">
                <a:solidFill>
                  <a:schemeClr val="tx1"/>
                </a:solidFill>
                <a:latin typeface="Calibri Light" panose="020F0302020204030204" pitchFamily="34" charset="0"/>
                <a:cs typeface="Calibri Light" panose="020F0302020204030204" pitchFamily="34" charset="0"/>
              </a:rPr>
            </a:br>
            <a:r>
              <a:rPr lang="en-IN" sz="2800" dirty="0">
                <a:solidFill>
                  <a:schemeClr val="tx1"/>
                </a:solidFill>
                <a:latin typeface="Calibri Light" panose="020F0302020204030204" pitchFamily="34" charset="0"/>
                <a:cs typeface="Calibri Light" panose="020F0302020204030204" pitchFamily="34" charset="0"/>
              </a:rPr>
              <a:t>➢ </a:t>
            </a:r>
            <a:r>
              <a:rPr lang="en-US" sz="2800" dirty="0">
                <a:solidFill>
                  <a:schemeClr val="tx1"/>
                </a:solidFill>
                <a:latin typeface="Calibri Light" panose="020F0302020204030204" pitchFamily="34" charset="0"/>
                <a:cs typeface="Calibri Light" panose="020F0302020204030204" pitchFamily="34" charset="0"/>
              </a:rPr>
              <a:t>In country like ours, derailment is a serious threat.</a:t>
            </a:r>
            <a:br>
              <a:rPr lang="en-US" sz="2800" dirty="0">
                <a:solidFill>
                  <a:schemeClr val="tx1"/>
                </a:solidFill>
                <a:latin typeface="Calibri Light" panose="020F0302020204030204" pitchFamily="34" charset="0"/>
                <a:cs typeface="Calibri Light" panose="020F0302020204030204" pitchFamily="34" charset="0"/>
              </a:rPr>
            </a:br>
            <a:r>
              <a:rPr lang="en-IN" sz="2800" dirty="0">
                <a:solidFill>
                  <a:schemeClr val="tx1"/>
                </a:solidFill>
                <a:latin typeface="Calibri Light" panose="020F0302020204030204" pitchFamily="34" charset="0"/>
                <a:cs typeface="Calibri Light" panose="020F0302020204030204" pitchFamily="34" charset="0"/>
              </a:rPr>
              <a:t>➢ In </a:t>
            </a:r>
            <a:r>
              <a:rPr lang="en-US" sz="2800" dirty="0">
                <a:solidFill>
                  <a:schemeClr val="tx1"/>
                </a:solidFill>
                <a:latin typeface="Calibri Light" panose="020F0302020204030204" pitchFamily="34" charset="0"/>
                <a:cs typeface="Calibri Light" panose="020F0302020204030204" pitchFamily="34" charset="0"/>
              </a:rPr>
              <a:t>this project, we driven an arbitrary idea for detecting cracks in tracks of railways.</a:t>
            </a:r>
            <a:endParaRPr lang="en-US" sz="2800" dirty="0"/>
          </a:p>
        </p:txBody>
      </p:sp>
      <p:pic>
        <p:nvPicPr>
          <p:cNvPr id="4" name="Picture 2" descr="Image result for break in railway tracks">
            <a:extLst>
              <a:ext uri="{FF2B5EF4-FFF2-40B4-BE49-F238E27FC236}">
                <a16:creationId xmlns:a16="http://schemas.microsoft.com/office/drawing/2014/main" xmlns="" id="{0BE21AE7-4C5A-4866-821C-E2B8E9DAD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9882" y="3515931"/>
            <a:ext cx="4860779" cy="216570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1097280" y="286603"/>
            <a:ext cx="10058400" cy="1450757"/>
          </a:xfrm>
        </p:spPr>
        <p:txBody>
          <a:bodyPr/>
          <a:lstStyle/>
          <a:p>
            <a:r>
              <a:rPr lang="en-US" dirty="0"/>
              <a:t>Overview</a:t>
            </a:r>
          </a:p>
        </p:txBody>
      </p:sp>
    </p:spTree>
    <p:extLst>
      <p:ext uri="{BB962C8B-B14F-4D97-AF65-F5344CB8AC3E}">
        <p14:creationId xmlns:p14="http://schemas.microsoft.com/office/powerpoint/2010/main" val="3259447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lstStyle/>
          <a:p>
            <a:r>
              <a:rPr lang="en-IN" sz="2800" dirty="0">
                <a:solidFill>
                  <a:schemeClr val="tx1"/>
                </a:solidFill>
                <a:latin typeface="Calibri Light" panose="020F0302020204030204" pitchFamily="34" charset="0"/>
                <a:cs typeface="Calibri Light" panose="020F0302020204030204" pitchFamily="34" charset="0"/>
              </a:rPr>
              <a:t>➢ </a:t>
            </a:r>
            <a:r>
              <a:rPr lang="en-US" sz="2800" dirty="0">
                <a:solidFill>
                  <a:schemeClr val="tx1"/>
                </a:solidFill>
                <a:latin typeface="Calibri Light" panose="020F0302020204030204" pitchFamily="34" charset="0"/>
                <a:cs typeface="Calibri Light" panose="020F0302020204030204" pitchFamily="34" charset="0"/>
              </a:rPr>
              <a:t>The crude idea is the distance factor, if we are able to maintain a constant distance from a level to track and if that varies then there is a potential for finding a crack.</a:t>
            </a:r>
            <a:br>
              <a:rPr lang="en-US" sz="2800" dirty="0">
                <a:solidFill>
                  <a:schemeClr val="tx1"/>
                </a:solidFill>
                <a:latin typeface="Calibri Light" panose="020F0302020204030204" pitchFamily="34" charset="0"/>
                <a:cs typeface="Calibri Light" panose="020F0302020204030204" pitchFamily="34" charset="0"/>
              </a:rPr>
            </a:br>
            <a:r>
              <a:rPr lang="en-IN" sz="2800" dirty="0">
                <a:solidFill>
                  <a:schemeClr val="tx1"/>
                </a:solidFill>
                <a:latin typeface="Calibri Light" panose="020F0302020204030204" pitchFamily="34" charset="0"/>
                <a:cs typeface="Calibri Light" panose="020F0302020204030204" pitchFamily="34" charset="0"/>
              </a:rPr>
              <a:t>➢ Then we can take steps accordingly.</a:t>
            </a:r>
            <a:endParaRPr lang="en-US" sz="2800" dirty="0"/>
          </a:p>
          <a:p>
            <a:endParaRPr lang="en-US" dirty="0"/>
          </a:p>
        </p:txBody>
      </p:sp>
    </p:spTree>
    <p:extLst>
      <p:ext uri="{BB962C8B-B14F-4D97-AF65-F5344CB8AC3E}">
        <p14:creationId xmlns:p14="http://schemas.microsoft.com/office/powerpoint/2010/main" val="81380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p:txBody>
          <a:bodyPr/>
          <a:lstStyle/>
          <a:p>
            <a:r>
              <a:rPr lang="en-IN" sz="2800" dirty="0">
                <a:solidFill>
                  <a:schemeClr val="tx1"/>
                </a:solidFill>
                <a:latin typeface="Calibri Light" panose="020F0302020204030204" pitchFamily="34" charset="0"/>
                <a:cs typeface="Calibri Light" panose="020F0302020204030204" pitchFamily="34" charset="0"/>
              </a:rPr>
              <a:t>➢ Arduino UNO</a:t>
            </a:r>
          </a:p>
          <a:p>
            <a:r>
              <a:rPr lang="en-IN" sz="2800" dirty="0">
                <a:solidFill>
                  <a:schemeClr val="tx1"/>
                </a:solidFill>
                <a:latin typeface="Calibri Light" panose="020F0302020204030204" pitchFamily="34" charset="0"/>
                <a:cs typeface="Calibri Light" panose="020F0302020204030204" pitchFamily="34" charset="0"/>
              </a:rPr>
              <a:t>➢ Ultrasonic Sensor HC-SR-04</a:t>
            </a:r>
          </a:p>
          <a:p>
            <a:r>
              <a:rPr lang="en-IN" sz="2800" dirty="0">
                <a:solidFill>
                  <a:schemeClr val="tx1"/>
                </a:solidFill>
                <a:latin typeface="Calibri Light" panose="020F0302020204030204" pitchFamily="34" charset="0"/>
                <a:cs typeface="Calibri Light" panose="020F0302020204030204" pitchFamily="34" charset="0"/>
              </a:rPr>
              <a:t>➢ Motor Driver L293</a:t>
            </a:r>
          </a:p>
          <a:p>
            <a:r>
              <a:rPr lang="en-IN" sz="2800" dirty="0">
                <a:solidFill>
                  <a:schemeClr val="tx1"/>
                </a:solidFill>
                <a:latin typeface="Calibri Light" panose="020F0302020204030204" pitchFamily="34" charset="0"/>
                <a:cs typeface="Calibri Light" panose="020F0302020204030204" pitchFamily="34" charset="0"/>
              </a:rPr>
              <a:t>➢ Motor Wheel</a:t>
            </a:r>
          </a:p>
          <a:p>
            <a:endParaRPr lang="en-IN" sz="2800" dirty="0">
              <a:solidFill>
                <a:schemeClr val="tx1"/>
              </a:solidFill>
              <a:latin typeface="Calibri Light" panose="020F0302020204030204" pitchFamily="34" charset="0"/>
              <a:cs typeface="Calibri Light" panose="020F0302020204030204" pitchFamily="34" charset="0"/>
            </a:endParaRPr>
          </a:p>
          <a:p>
            <a:endParaRPr lang="en-US" dirty="0"/>
          </a:p>
          <a:p>
            <a:endParaRPr lang="en-US" dirty="0"/>
          </a:p>
        </p:txBody>
      </p:sp>
    </p:spTree>
    <p:extLst>
      <p:ext uri="{BB962C8B-B14F-4D97-AF65-F5344CB8AC3E}">
        <p14:creationId xmlns:p14="http://schemas.microsoft.com/office/powerpoint/2010/main" val="112261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a:t>
            </a:r>
          </a:p>
        </p:txBody>
      </p:sp>
      <p:sp>
        <p:nvSpPr>
          <p:cNvPr id="3" name="Content Placeholder 2"/>
          <p:cNvSpPr>
            <a:spLocks noGrp="1"/>
          </p:cNvSpPr>
          <p:nvPr>
            <p:ph idx="1"/>
          </p:nvPr>
        </p:nvSpPr>
        <p:spPr/>
        <p:txBody>
          <a:bodyPr/>
          <a:lstStyle/>
          <a:p>
            <a:r>
              <a:rPr lang="en-IN" sz="2800"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mj-lt"/>
                <a:cs typeface="Times New Roman" panose="02020603050405020304" pitchFamily="18" charset="0"/>
              </a:rPr>
              <a:t>Arduino is an open-source electronics platform based on easy-to-use hardware and software. </a:t>
            </a:r>
          </a:p>
          <a:p>
            <a:r>
              <a:rPr lang="en-IN" sz="2800" dirty="0">
                <a:solidFill>
                  <a:schemeClr val="tx1"/>
                </a:solidFill>
                <a:latin typeface="Times New Roman" panose="02020603050405020304" pitchFamily="18" charset="0"/>
                <a:cs typeface="Times New Roman" panose="02020603050405020304" pitchFamily="18" charset="0"/>
              </a:rPr>
              <a:t>➢ </a:t>
            </a:r>
            <a:r>
              <a:rPr lang="en-US" sz="2800" dirty="0">
                <a:latin typeface="+mj-lt"/>
              </a:rPr>
              <a:t>A program for Arduino may be written in any programming language with compilers that produce binary machine code for the target processor.</a:t>
            </a:r>
          </a:p>
          <a:p>
            <a:r>
              <a:rPr lang="en-IN" sz="2800" dirty="0">
                <a:solidFill>
                  <a:schemeClr val="tx1"/>
                </a:solidFill>
                <a:latin typeface="+mj-lt"/>
                <a:cs typeface="Times New Roman" panose="02020603050405020304" pitchFamily="18" charset="0"/>
              </a:rPr>
              <a:t>➢Basically it is the root which connects every other component and is responsible for providing power to them. </a:t>
            </a:r>
            <a:endParaRPr lang="en-US" sz="2800" dirty="0">
              <a:solidFill>
                <a:schemeClr val="tx1"/>
              </a:solidFill>
              <a:latin typeface="+mj-lt"/>
              <a:cs typeface="Times New Roman" panose="02020603050405020304" pitchFamily="18" charset="0"/>
            </a:endParaRPr>
          </a:p>
          <a:p>
            <a:endParaRPr lang="en-US" dirty="0"/>
          </a:p>
        </p:txBody>
      </p:sp>
    </p:spTree>
    <p:extLst>
      <p:ext uri="{BB962C8B-B14F-4D97-AF65-F5344CB8AC3E}">
        <p14:creationId xmlns:p14="http://schemas.microsoft.com/office/powerpoint/2010/main" val="1455117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solidFill>
                  <a:schemeClr val="tx1"/>
                </a:solidFill>
                <a:latin typeface="Calibri Light" panose="020F0302020204030204" pitchFamily="34" charset="0"/>
                <a:cs typeface="Calibri Light" panose="020F0302020204030204" pitchFamily="34" charset="0"/>
              </a:rPr>
              <a:t>➢ </a:t>
            </a:r>
            <a:r>
              <a:rPr lang="en-US" sz="2800" dirty="0">
                <a:latin typeface="+mj-lt"/>
              </a:rPr>
              <a:t>In our simulation we integrated ultrasonic sensor and motor driver with Arduino. Based on the value from ultrasonic sensor it calculates the distance from crack and uses it to operate motor driver accordingly. We drew the line at 150 cm for marking a crack and if the value crosses that, arduino deactivates the driver motor and stops the driver wheel.</a:t>
            </a:r>
          </a:p>
          <a:p>
            <a:endParaRPr lang="en-US" dirty="0"/>
          </a:p>
        </p:txBody>
      </p:sp>
    </p:spTree>
    <p:extLst>
      <p:ext uri="{BB962C8B-B14F-4D97-AF65-F5344CB8AC3E}">
        <p14:creationId xmlns:p14="http://schemas.microsoft.com/office/powerpoint/2010/main" val="1164325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Ultrasonic Sensor </a:t>
            </a:r>
          </a:p>
        </p:txBody>
      </p:sp>
      <p:sp>
        <p:nvSpPr>
          <p:cNvPr id="3" name="Content Placeholder 2"/>
          <p:cNvSpPr>
            <a:spLocks noGrp="1"/>
          </p:cNvSpPr>
          <p:nvPr>
            <p:ph idx="1"/>
          </p:nvPr>
        </p:nvSpPr>
        <p:spPr/>
        <p:txBody>
          <a:bodyPr/>
          <a:lstStyle/>
          <a:p>
            <a:r>
              <a:rPr lang="en-IN" sz="2800" dirty="0">
                <a:solidFill>
                  <a:schemeClr val="tx1"/>
                </a:solidFill>
                <a:latin typeface="Calibri Light" panose="020F0302020204030204" pitchFamily="34" charset="0"/>
                <a:cs typeface="Calibri Light" panose="020F0302020204030204" pitchFamily="34" charset="0"/>
              </a:rPr>
              <a:t>➢ </a:t>
            </a:r>
            <a:r>
              <a:rPr lang="en-IN" sz="2800" dirty="0">
                <a:latin typeface="+mj-lt"/>
              </a:rPr>
              <a:t>The ultrasonic sensor works on the principle of reflection of waves. It sends out a high-frequency sound pulse and then calculate the time  for the echo of the sound to reflect back. The sensor has 2 openings on its front. One opening transmits ultrasonic waves, like a tiny speaker, the other receives them, (like a tiny microphone),.</a:t>
            </a:r>
          </a:p>
          <a:p>
            <a:r>
              <a:rPr lang="en-IN" sz="2800" dirty="0">
                <a:solidFill>
                  <a:schemeClr val="tx1"/>
                </a:solidFill>
                <a:latin typeface="Calibri Light" panose="020F0302020204030204" pitchFamily="34" charset="0"/>
                <a:cs typeface="Calibri Light" panose="020F0302020204030204" pitchFamily="34" charset="0"/>
              </a:rPr>
              <a:t>➢Based on the time arduino calculates the distance.</a:t>
            </a:r>
            <a:endParaRPr lang="en-US" sz="2800" dirty="0">
              <a:latin typeface="+mj-lt"/>
            </a:endParaRPr>
          </a:p>
          <a:p>
            <a:endParaRPr lang="en-US" dirty="0"/>
          </a:p>
        </p:txBody>
      </p:sp>
    </p:spTree>
    <p:extLst>
      <p:ext uri="{BB962C8B-B14F-4D97-AF65-F5344CB8AC3E}">
        <p14:creationId xmlns:p14="http://schemas.microsoft.com/office/powerpoint/2010/main" val="263142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Motor Driver</a:t>
            </a:r>
          </a:p>
        </p:txBody>
      </p:sp>
      <p:sp>
        <p:nvSpPr>
          <p:cNvPr id="3" name="Content Placeholder 2"/>
          <p:cNvSpPr>
            <a:spLocks noGrp="1"/>
          </p:cNvSpPr>
          <p:nvPr>
            <p:ph idx="1"/>
          </p:nvPr>
        </p:nvSpPr>
        <p:spPr/>
        <p:txBody>
          <a:bodyPr/>
          <a:lstStyle/>
          <a:p>
            <a:r>
              <a:rPr lang="en-IN" dirty="0">
                <a:solidFill>
                  <a:schemeClr val="tx1"/>
                </a:solidFill>
                <a:latin typeface="Calibri Light" panose="020F0302020204030204" pitchFamily="34" charset="0"/>
                <a:cs typeface="Calibri Light" panose="020F0302020204030204" pitchFamily="34" charset="0"/>
              </a:rPr>
              <a:t>➢</a:t>
            </a:r>
            <a:r>
              <a:rPr lang="en-IN" dirty="0"/>
              <a:t> </a:t>
            </a:r>
            <a:r>
              <a:rPr lang="en-IN" sz="2800" dirty="0">
                <a:latin typeface="+mj-lt"/>
              </a:rPr>
              <a:t>This basically is used to regulate the power from an external power source. Here this is used to make a connection between arduino and motor wheel.</a:t>
            </a:r>
            <a:endParaRPr lang="en-US" sz="2800" dirty="0">
              <a:latin typeface="+mj-lt"/>
            </a:endParaRPr>
          </a:p>
          <a:p>
            <a:endParaRPr lang="en-US" dirty="0"/>
          </a:p>
        </p:txBody>
      </p:sp>
    </p:spTree>
    <p:extLst>
      <p:ext uri="{BB962C8B-B14F-4D97-AF65-F5344CB8AC3E}">
        <p14:creationId xmlns:p14="http://schemas.microsoft.com/office/powerpoint/2010/main" val="130837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Motor </a:t>
            </a:r>
          </a:p>
        </p:txBody>
      </p:sp>
      <p:sp>
        <p:nvSpPr>
          <p:cNvPr id="3" name="Content Placeholder 2"/>
          <p:cNvSpPr>
            <a:spLocks noGrp="1"/>
          </p:cNvSpPr>
          <p:nvPr>
            <p:ph idx="1"/>
          </p:nvPr>
        </p:nvSpPr>
        <p:spPr/>
        <p:txBody>
          <a:bodyPr/>
          <a:lstStyle/>
          <a:p>
            <a:r>
              <a:rPr lang="en-IN" dirty="0">
                <a:solidFill>
                  <a:schemeClr val="tx1"/>
                </a:solidFill>
                <a:latin typeface="Calibri Light" panose="020F0302020204030204" pitchFamily="34" charset="0"/>
                <a:cs typeface="Calibri Light" panose="020F0302020204030204" pitchFamily="34" charset="0"/>
              </a:rPr>
              <a:t>➢</a:t>
            </a:r>
            <a:r>
              <a:rPr lang="en-IN" dirty="0"/>
              <a:t> </a:t>
            </a:r>
            <a:r>
              <a:rPr lang="en-IN" sz="2800" dirty="0">
                <a:latin typeface="+mj-lt"/>
              </a:rPr>
              <a:t>We used this to substitute wheel, if the value 150 cm is crossed arduino disconnects the power to motor driver and in turn the motor, which by the way used to imitate the bot wheel. It will rotate until the crack is detected.</a:t>
            </a:r>
            <a:endParaRPr lang="en-US" sz="2800" dirty="0">
              <a:latin typeface="+mj-lt"/>
            </a:endParaRPr>
          </a:p>
          <a:p>
            <a:endParaRPr lang="en-US" dirty="0"/>
          </a:p>
        </p:txBody>
      </p:sp>
    </p:spTree>
    <p:extLst>
      <p:ext uri="{BB962C8B-B14F-4D97-AF65-F5344CB8AC3E}">
        <p14:creationId xmlns:p14="http://schemas.microsoft.com/office/powerpoint/2010/main" val="167665767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143</TotalTime>
  <Words>353</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Times New Roman</vt:lpstr>
      <vt:lpstr>Retrospect</vt:lpstr>
      <vt:lpstr>Railway Track Monitoring System:</vt:lpstr>
      <vt:lpstr>Overview</vt:lpstr>
      <vt:lpstr>Abstract</vt:lpstr>
      <vt:lpstr>Components</vt:lpstr>
      <vt:lpstr>Arduino</vt:lpstr>
      <vt:lpstr>PowerPoint Presentation</vt:lpstr>
      <vt:lpstr>Ultrasonic Sensor </vt:lpstr>
      <vt:lpstr>Motor Driver</vt:lpstr>
      <vt:lpstr>Motor </vt:lpstr>
      <vt:lpstr>Block Diagram</vt:lpstr>
      <vt:lpstr>Advantages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Track Monitoring System:</dc:title>
  <dc:creator>pavan bathala</dc:creator>
  <cp:lastModifiedBy>pavan bathala</cp:lastModifiedBy>
  <cp:revision>16</cp:revision>
  <dcterms:created xsi:type="dcterms:W3CDTF">2019-04-02T05:02:01Z</dcterms:created>
  <dcterms:modified xsi:type="dcterms:W3CDTF">2019-04-06T12:17:16Z</dcterms:modified>
</cp:coreProperties>
</file>