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2"/>
  </p:notesMasterIdLst>
  <p:handoutMasterIdLst>
    <p:handoutMasterId r:id="rId33"/>
  </p:handoutMasterIdLst>
  <p:sldIdLst>
    <p:sldId id="256" r:id="rId2"/>
    <p:sldId id="263" r:id="rId3"/>
    <p:sldId id="257" r:id="rId4"/>
    <p:sldId id="285" r:id="rId5"/>
    <p:sldId id="261" r:id="rId6"/>
    <p:sldId id="287" r:id="rId7"/>
    <p:sldId id="267" r:id="rId8"/>
    <p:sldId id="286" r:id="rId9"/>
    <p:sldId id="288" r:id="rId10"/>
    <p:sldId id="260" r:id="rId11"/>
    <p:sldId id="269" r:id="rId12"/>
    <p:sldId id="289" r:id="rId13"/>
    <p:sldId id="293" r:id="rId14"/>
    <p:sldId id="290" r:id="rId15"/>
    <p:sldId id="292" r:id="rId16"/>
    <p:sldId id="291" r:id="rId17"/>
    <p:sldId id="294" r:id="rId18"/>
    <p:sldId id="296" r:id="rId19"/>
    <p:sldId id="297" r:id="rId20"/>
    <p:sldId id="298" r:id="rId21"/>
    <p:sldId id="299" r:id="rId22"/>
    <p:sldId id="300" r:id="rId23"/>
    <p:sldId id="278" r:id="rId24"/>
    <p:sldId id="295" r:id="rId25"/>
    <p:sldId id="265" r:id="rId26"/>
    <p:sldId id="280" r:id="rId27"/>
    <p:sldId id="281" r:id="rId28"/>
    <p:sldId id="282" r:id="rId29"/>
    <p:sldId id="284" r:id="rId30"/>
    <p:sldId id="283"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59056" autoAdjust="0"/>
  </p:normalViewPr>
  <p:slideViewPr>
    <p:cSldViewPr snapToGrid="0" snapToObjects="1">
      <p:cViewPr varScale="1">
        <p:scale>
          <a:sx n="69" d="100"/>
          <a:sy n="69" d="100"/>
        </p:scale>
        <p:origin x="2160" y="44"/>
      </p:cViewPr>
      <p:guideLst/>
    </p:cSldViewPr>
  </p:slideViewPr>
  <p:notesTextViewPr>
    <p:cViewPr>
      <p:scale>
        <a:sx n="100" d="100"/>
        <a:sy n="100" d="100"/>
      </p:scale>
      <p:origin x="0" y="0"/>
    </p:cViewPr>
  </p:notesTextViewPr>
  <p:notesViewPr>
    <p:cSldViewPr snapToGrid="0" snapToObjects="1">
      <p:cViewPr varScale="1">
        <p:scale>
          <a:sx n="88" d="100"/>
          <a:sy n="88" d="100"/>
        </p:scale>
        <p:origin x="2964" y="8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09424F6-77CB-48FB-8CE2-7DD05795BBDF}" type="datetimeFigureOut">
              <a:rPr lang="en-US" smtClean="0"/>
              <a:t>29-Nov-16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1898725-6A48-4E44-8664-ACE7B03259C3}" type="slidenum">
              <a:rPr lang="en-US" smtClean="0"/>
              <a:t>‹#›</a:t>
            </a:fld>
            <a:endParaRPr lang="en-US"/>
          </a:p>
        </p:txBody>
      </p:sp>
    </p:spTree>
    <p:extLst>
      <p:ext uri="{BB962C8B-B14F-4D97-AF65-F5344CB8AC3E}">
        <p14:creationId xmlns:p14="http://schemas.microsoft.com/office/powerpoint/2010/main" val="19705465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7FBC20-A4F8-1D44-8B7A-CABD71F43926}" type="datetimeFigureOut">
              <a:rPr lang="en-US" smtClean="0"/>
              <a:t>29-Nov-16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D120B-73BB-A343-8EAB-7645E985B625}" type="slidenum">
              <a:rPr lang="en-US" smtClean="0"/>
              <a:t>‹#›</a:t>
            </a:fld>
            <a:endParaRPr lang="en-US"/>
          </a:p>
        </p:txBody>
      </p:sp>
    </p:spTree>
    <p:extLst>
      <p:ext uri="{BB962C8B-B14F-4D97-AF65-F5344CB8AC3E}">
        <p14:creationId xmlns:p14="http://schemas.microsoft.com/office/powerpoint/2010/main" val="1654028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6D120B-73BB-A343-8EAB-7645E985B625}" type="slidenum">
              <a:rPr lang="en-US" smtClean="0"/>
              <a:t>1</a:t>
            </a:fld>
            <a:endParaRPr lang="en-US"/>
          </a:p>
        </p:txBody>
      </p:sp>
    </p:spTree>
    <p:extLst>
      <p:ext uri="{BB962C8B-B14F-4D97-AF65-F5344CB8AC3E}">
        <p14:creationId xmlns:p14="http://schemas.microsoft.com/office/powerpoint/2010/main" val="42050995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Having analyzed the dataset we set out to construct a trading strategy.</a:t>
            </a:r>
          </a:p>
          <a:p>
            <a:endParaRPr lang="en-US" dirty="0"/>
          </a:p>
          <a:p>
            <a:r>
              <a:rPr lang="en-US" dirty="0"/>
              <a:t>Loaded all our</a:t>
            </a:r>
            <a:r>
              <a:rPr lang="en-US" baseline="0" dirty="0"/>
              <a:t> external data in to the XF database and c</a:t>
            </a:r>
            <a:r>
              <a:rPr lang="en-US" dirty="0"/>
              <a:t>reated a customizable framework</a:t>
            </a:r>
            <a:r>
              <a:rPr lang="en-US" baseline="0" dirty="0"/>
              <a:t> to test trading strategies</a:t>
            </a:r>
            <a:endParaRPr lang="en-US" dirty="0"/>
          </a:p>
          <a:p>
            <a:endParaRPr lang="en-US" dirty="0"/>
          </a:p>
          <a:p>
            <a:r>
              <a:rPr lang="en-US" dirty="0"/>
              <a:t>Main setup</a:t>
            </a:r>
          </a:p>
          <a:p>
            <a:r>
              <a:rPr lang="en-US" dirty="0"/>
              <a:t>We</a:t>
            </a:r>
            <a:r>
              <a:rPr lang="en-US" baseline="0" dirty="0"/>
              <a:t> set up simple long/short dispersion trading strategies. $10,000 exposure on each trade.</a:t>
            </a:r>
          </a:p>
          <a:p>
            <a:r>
              <a:rPr lang="en-US" baseline="0" dirty="0"/>
              <a:t>The position is opened as soon as we can after the announcement, at the opening the day after.</a:t>
            </a:r>
          </a:p>
          <a:p>
            <a:r>
              <a:rPr lang="en-US" baseline="0" dirty="0"/>
              <a:t>The position is closed at close on the effective change date</a:t>
            </a:r>
          </a:p>
          <a:p>
            <a:r>
              <a:rPr lang="en-US" baseline="0" dirty="0"/>
              <a:t>All trades are logged</a:t>
            </a:r>
          </a:p>
          <a:p>
            <a:endParaRPr lang="en-US" baseline="0" dirty="0"/>
          </a:p>
          <a:p>
            <a:r>
              <a:rPr lang="en-US" baseline="0" dirty="0"/>
              <a:t>Keep in mind that not all events are equivalent. Announcements are always in pairs.</a:t>
            </a:r>
          </a:p>
          <a:p>
            <a:r>
              <a:rPr lang="en-US" baseline="0" dirty="0"/>
              <a:t>We would ideally want to trade entering and exiting pairs on every event. Not possible since a majority of the events is acquisition driven.</a:t>
            </a:r>
          </a:p>
          <a:p>
            <a:r>
              <a:rPr lang="en-US" baseline="0" dirty="0"/>
              <a:t>The price of stocks deemed non-tradeable driven by other and stronger forces. Pegged to tender offer</a:t>
            </a: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FF6D120B-73BB-A343-8EAB-7645E985B625}" type="slidenum">
              <a:rPr lang="en-US" smtClean="0"/>
              <a:t>10</a:t>
            </a:fld>
            <a:endParaRPr lang="en-US"/>
          </a:p>
        </p:txBody>
      </p:sp>
    </p:spTree>
    <p:extLst>
      <p:ext uri="{BB962C8B-B14F-4D97-AF65-F5344CB8AC3E}">
        <p14:creationId xmlns:p14="http://schemas.microsoft.com/office/powerpoint/2010/main" val="731952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Started</a:t>
            </a:r>
            <a:r>
              <a:rPr lang="en-US" sz="1200" b="0" i="0" kern="1200" baseline="0" dirty="0">
                <a:solidFill>
                  <a:schemeClr val="tx1"/>
                </a:solidFill>
                <a:effectLst/>
                <a:latin typeface="+mn-lt"/>
                <a:ea typeface="+mn-ea"/>
                <a:cs typeface="+mn-cs"/>
              </a:rPr>
              <a:t> with trading on all events, had to limit ourselves to only trading stocks joining the index against the index itself.</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Strategy: Long the stock entering the index and short the S&amp;P500 index from announcement to change date.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Goal: Take advantage of abnormal excess returns (positive) of stocks entering the index.</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Details: Open trade on the morning after the announcement is made. Short the index through the SPY ETF and use proceeds to go long the stock entering the index. Close trade at close of trading on the effective change date (sell the stock and buy back SPY shares)</a:t>
            </a:r>
          </a:p>
        </p:txBody>
      </p:sp>
      <p:sp>
        <p:nvSpPr>
          <p:cNvPr id="4" name="Slide Number Placeholder 3"/>
          <p:cNvSpPr>
            <a:spLocks noGrp="1"/>
          </p:cNvSpPr>
          <p:nvPr>
            <p:ph type="sldNum" sz="quarter" idx="10"/>
          </p:nvPr>
        </p:nvSpPr>
        <p:spPr/>
        <p:txBody>
          <a:bodyPr/>
          <a:lstStyle/>
          <a:p>
            <a:fld id="{FF6D120B-73BB-A343-8EAB-7645E985B625}" type="slidenum">
              <a:rPr lang="en-US" smtClean="0"/>
              <a:t>11</a:t>
            </a:fld>
            <a:endParaRPr lang="en-US"/>
          </a:p>
        </p:txBody>
      </p:sp>
    </p:spTree>
    <p:extLst>
      <p:ext uri="{BB962C8B-B14F-4D97-AF65-F5344CB8AC3E}">
        <p14:creationId xmlns:p14="http://schemas.microsoft.com/office/powerpoint/2010/main" val="209084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Stats and return</a:t>
            </a:r>
            <a:r>
              <a:rPr lang="en-US" sz="1200" b="0" i="0" kern="1200" baseline="0" dirty="0">
                <a:solidFill>
                  <a:schemeClr val="tx1"/>
                </a:solidFill>
                <a:effectLst/>
                <a:latin typeface="+mn-lt"/>
                <a:ea typeface="+mn-ea"/>
                <a:cs typeface="+mn-cs"/>
              </a:rPr>
              <a:t> distributions. Green dots winning trades and red dots losing</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Results: Running this strategy from the beginning of 1996 to August 2013 we can see that on average the trades are profitable and the return distribution is positively skewed (large absolute returns are mostly positive).  The standard deviation is relatively high compared to the average so the Sharpe ratio of this strategy is pretty low. The strategy was very profitable from 1996 until the early 2000's, after that the performance really slows down and then after the financial crisis the performance is actually negative.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Analysis: Hard to explain why exactly it not profitable any more. There has been a big increase in capital invested in passive funds in recent time which should amplify the phenomenon but the profitability has gone away. Fund managers are able to reduce their market impact and are smarter around these events.</a:t>
            </a:r>
          </a:p>
        </p:txBody>
      </p:sp>
      <p:sp>
        <p:nvSpPr>
          <p:cNvPr id="4" name="Slide Number Placeholder 3"/>
          <p:cNvSpPr>
            <a:spLocks noGrp="1"/>
          </p:cNvSpPr>
          <p:nvPr>
            <p:ph type="sldNum" sz="quarter" idx="10"/>
          </p:nvPr>
        </p:nvSpPr>
        <p:spPr/>
        <p:txBody>
          <a:bodyPr/>
          <a:lstStyle/>
          <a:p>
            <a:fld id="{FF6D120B-73BB-A343-8EAB-7645E985B625}" type="slidenum">
              <a:rPr lang="en-US" smtClean="0"/>
              <a:t>12</a:t>
            </a:fld>
            <a:endParaRPr lang="en-US"/>
          </a:p>
        </p:txBody>
      </p:sp>
    </p:spTree>
    <p:extLst>
      <p:ext uri="{BB962C8B-B14F-4D97-AF65-F5344CB8AC3E}">
        <p14:creationId xmlns:p14="http://schemas.microsoft.com/office/powerpoint/2010/main" val="40018269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Strategy: Long the stock entering the index and short the stock leaving the index from announcement to change date.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Goal: Take advantage of abnormal excess returns of both stocks entering (positive) and leaving (negative) the index.</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Details: Open trade on the morning after the announcement is made. Short the stock leaving the index and use proceeds to go long the stock entering the index. Close trade at close of trading on the effective change date (close long position then exit short).</a:t>
            </a:r>
          </a:p>
        </p:txBody>
      </p:sp>
      <p:sp>
        <p:nvSpPr>
          <p:cNvPr id="4" name="Slide Number Placeholder 3"/>
          <p:cNvSpPr>
            <a:spLocks noGrp="1"/>
          </p:cNvSpPr>
          <p:nvPr>
            <p:ph type="sldNum" sz="quarter" idx="10"/>
          </p:nvPr>
        </p:nvSpPr>
        <p:spPr/>
        <p:txBody>
          <a:bodyPr/>
          <a:lstStyle/>
          <a:p>
            <a:fld id="{FF6D120B-73BB-A343-8EAB-7645E985B625}" type="slidenum">
              <a:rPr lang="en-US" smtClean="0"/>
              <a:t>13</a:t>
            </a:fld>
            <a:endParaRPr lang="en-US"/>
          </a:p>
        </p:txBody>
      </p:sp>
    </p:spTree>
    <p:extLst>
      <p:ext uri="{BB962C8B-B14F-4D97-AF65-F5344CB8AC3E}">
        <p14:creationId xmlns:p14="http://schemas.microsoft.com/office/powerpoint/2010/main" val="10700750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Results: This strategy is more profitable on average than the previous one and the return distribution is also very positively skewed. Both legs of the trade are profitable on average but trading the stocks leaving the index is much more profitable. </a:t>
            </a:r>
            <a:r>
              <a:rPr lang="en-US" sz="1200" b="0" i="0" kern="1200" dirty="0" err="1">
                <a:solidFill>
                  <a:schemeClr val="tx1"/>
                </a:solidFill>
                <a:effectLst/>
                <a:latin typeface="+mn-lt"/>
                <a:ea typeface="+mn-ea"/>
                <a:cs typeface="+mn-cs"/>
              </a:rPr>
              <a:t>Intuatively</a:t>
            </a:r>
            <a:r>
              <a:rPr lang="en-US" sz="1200" b="0" i="0" kern="1200" dirty="0">
                <a:solidFill>
                  <a:schemeClr val="tx1"/>
                </a:solidFill>
                <a:effectLst/>
                <a:latin typeface="+mn-lt"/>
                <a:ea typeface="+mn-ea"/>
                <a:cs typeface="+mn-cs"/>
              </a:rPr>
              <a:t> this makes sense since if a stock is being removed from the index it is more than likely that it has been underperforming in recent times and therefore that it's stock price has a negative momentum. The cumulative return profile is </a:t>
            </a:r>
            <a:r>
              <a:rPr lang="en-US" sz="1200" b="0" i="0" kern="1200" dirty="0" err="1">
                <a:solidFill>
                  <a:schemeClr val="tx1"/>
                </a:solidFill>
                <a:effectLst/>
                <a:latin typeface="+mn-lt"/>
                <a:ea typeface="+mn-ea"/>
                <a:cs typeface="+mn-cs"/>
              </a:rPr>
              <a:t>simlar</a:t>
            </a:r>
            <a:r>
              <a:rPr lang="en-US" sz="1200" b="0" i="0" kern="1200" dirty="0">
                <a:solidFill>
                  <a:schemeClr val="tx1"/>
                </a:solidFill>
                <a:effectLst/>
                <a:latin typeface="+mn-lt"/>
                <a:ea typeface="+mn-ea"/>
                <a:cs typeface="+mn-cs"/>
              </a:rPr>
              <a:t> to the profile of the previous strategy, very profitable until the early 2000's then it levels out until the crisis. During the crisis it was again pretty profitable and the momentum </a:t>
            </a:r>
            <a:r>
              <a:rPr lang="en-US" sz="1200" b="0" i="0" kern="1200" dirty="0" err="1">
                <a:solidFill>
                  <a:schemeClr val="tx1"/>
                </a:solidFill>
                <a:effectLst/>
                <a:latin typeface="+mn-lt"/>
                <a:ea typeface="+mn-ea"/>
                <a:cs typeface="+mn-cs"/>
              </a:rPr>
              <a:t>arguement</a:t>
            </a:r>
            <a:r>
              <a:rPr lang="en-US" sz="1200" b="0" i="0" kern="1200" dirty="0">
                <a:solidFill>
                  <a:schemeClr val="tx1"/>
                </a:solidFill>
                <a:effectLst/>
                <a:latin typeface="+mn-lt"/>
                <a:ea typeface="+mn-ea"/>
                <a:cs typeface="+mn-cs"/>
              </a:rPr>
              <a:t> applies again there. The stocks leaving the index during the crisis were most likely having big troubles due to the state of the markets and the economy. After the crisis the strategy has been pretty useless and has performed negatively if anything.</a:t>
            </a:r>
          </a:p>
        </p:txBody>
      </p:sp>
      <p:sp>
        <p:nvSpPr>
          <p:cNvPr id="4" name="Slide Number Placeholder 3"/>
          <p:cNvSpPr>
            <a:spLocks noGrp="1"/>
          </p:cNvSpPr>
          <p:nvPr>
            <p:ph type="sldNum" sz="quarter" idx="10"/>
          </p:nvPr>
        </p:nvSpPr>
        <p:spPr/>
        <p:txBody>
          <a:bodyPr/>
          <a:lstStyle/>
          <a:p>
            <a:fld id="{FF6D120B-73BB-A343-8EAB-7645E985B625}" type="slidenum">
              <a:rPr lang="en-US" smtClean="0"/>
              <a:t>14</a:t>
            </a:fld>
            <a:endParaRPr lang="en-US"/>
          </a:p>
        </p:txBody>
      </p:sp>
    </p:spTree>
    <p:extLst>
      <p:ext uri="{BB962C8B-B14F-4D97-AF65-F5344CB8AC3E}">
        <p14:creationId xmlns:p14="http://schemas.microsoft.com/office/powerpoint/2010/main" val="11896046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Strategy: Long the stock entering the index and short the stock leaving the index or the S&amp;P500 index (depending on if the change is due to a take-over or not) from announcement to change date.</a:t>
            </a:r>
          </a:p>
          <a:p>
            <a:endParaRPr lang="en-US" dirty="0"/>
          </a:p>
          <a:p>
            <a:r>
              <a:rPr lang="en-US" dirty="0"/>
              <a:t>Goal: Take advantage of abnormal excess returns of stocks entering (positive) and leaving (negative) the index when possible, otherwise take advantage of stocks entering the index only.</a:t>
            </a:r>
          </a:p>
          <a:p>
            <a:endParaRPr lang="en-US" dirty="0"/>
          </a:p>
          <a:p>
            <a:r>
              <a:rPr lang="en-US" dirty="0"/>
              <a:t>Details: Open trade on the morning after the announcement is made. Short the stock leaving the index or the index itself through the SPY ETF and use proceeds to go long the stock entering the index. Close trade at close of trading on the effective change date.</a:t>
            </a:r>
          </a:p>
          <a:p>
            <a:endParaRPr lang="en-US" dirty="0"/>
          </a:p>
        </p:txBody>
      </p:sp>
      <p:sp>
        <p:nvSpPr>
          <p:cNvPr id="4" name="Slide Number Placeholder 3"/>
          <p:cNvSpPr>
            <a:spLocks noGrp="1"/>
          </p:cNvSpPr>
          <p:nvPr>
            <p:ph type="sldNum" sz="quarter" idx="10"/>
          </p:nvPr>
        </p:nvSpPr>
        <p:spPr/>
        <p:txBody>
          <a:bodyPr/>
          <a:lstStyle/>
          <a:p>
            <a:fld id="{FF6D120B-73BB-A343-8EAB-7645E985B625}" type="slidenum">
              <a:rPr lang="en-US" smtClean="0"/>
              <a:t>15</a:t>
            </a:fld>
            <a:endParaRPr lang="en-US"/>
          </a:p>
        </p:txBody>
      </p:sp>
    </p:spTree>
    <p:extLst>
      <p:ext uri="{BB962C8B-B14F-4D97-AF65-F5344CB8AC3E}">
        <p14:creationId xmlns:p14="http://schemas.microsoft.com/office/powerpoint/2010/main" val="3029192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Results: This strategy is the most profitable out of the three, as is expected it has a lower average return than the isolated pair trading scheme but it has three times as many trading opportunities so running this strategy from the beginning of 1996 to August 2013 results in the highest cumulative return. Cumulative return profile same as pair trading scheme and the return distribution is still positively skewed.</a:t>
            </a:r>
          </a:p>
        </p:txBody>
      </p:sp>
      <p:sp>
        <p:nvSpPr>
          <p:cNvPr id="4" name="Slide Number Placeholder 3"/>
          <p:cNvSpPr>
            <a:spLocks noGrp="1"/>
          </p:cNvSpPr>
          <p:nvPr>
            <p:ph type="sldNum" sz="quarter" idx="10"/>
          </p:nvPr>
        </p:nvSpPr>
        <p:spPr/>
        <p:txBody>
          <a:bodyPr/>
          <a:lstStyle/>
          <a:p>
            <a:fld id="{FF6D120B-73BB-A343-8EAB-7645E985B625}" type="slidenum">
              <a:rPr lang="en-US" smtClean="0"/>
              <a:t>16</a:t>
            </a:fld>
            <a:endParaRPr lang="en-US"/>
          </a:p>
        </p:txBody>
      </p:sp>
    </p:spTree>
    <p:extLst>
      <p:ext uri="{BB962C8B-B14F-4D97-AF65-F5344CB8AC3E}">
        <p14:creationId xmlns:p14="http://schemas.microsoft.com/office/powerpoint/2010/main" val="40801207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6D120B-73BB-A343-8EAB-7645E985B625}" type="slidenum">
              <a:rPr lang="en-US" smtClean="0"/>
              <a:t>17</a:t>
            </a:fld>
            <a:endParaRPr lang="en-US"/>
          </a:p>
        </p:txBody>
      </p:sp>
    </p:spTree>
    <p:extLst>
      <p:ext uri="{BB962C8B-B14F-4D97-AF65-F5344CB8AC3E}">
        <p14:creationId xmlns:p14="http://schemas.microsoft.com/office/powerpoint/2010/main" val="35647814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Wanted</a:t>
            </a:r>
            <a:r>
              <a:rPr lang="en-US" baseline="0" dirty="0"/>
              <a:t> to test the strategy on more recent data to see if anything has changed in recent times</a:t>
            </a:r>
          </a:p>
          <a:p>
            <a:r>
              <a:rPr lang="en-US" baseline="0" dirty="0"/>
              <a:t>Access to more recent data from IVY in Wharton’s WRDS database</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FF6D120B-73BB-A343-8EAB-7645E985B625}" type="slidenum">
              <a:rPr lang="en-US" smtClean="0"/>
              <a:t>18</a:t>
            </a:fld>
            <a:endParaRPr lang="en-US"/>
          </a:p>
        </p:txBody>
      </p:sp>
    </p:spTree>
    <p:extLst>
      <p:ext uri="{BB962C8B-B14F-4D97-AF65-F5344CB8AC3E}">
        <p14:creationId xmlns:p14="http://schemas.microsoft.com/office/powerpoint/2010/main" val="16528088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Awful</a:t>
            </a:r>
            <a:r>
              <a:rPr lang="en-US" baseline="0" dirty="0"/>
              <a:t> results, majority of trades are losing</a:t>
            </a:r>
          </a:p>
          <a:p>
            <a:r>
              <a:rPr lang="en-US" dirty="0"/>
              <a:t>Would</a:t>
            </a:r>
            <a:r>
              <a:rPr lang="en-US" baseline="0" dirty="0"/>
              <a:t> have had trouble with margin account.</a:t>
            </a:r>
            <a:endParaRPr lang="en-US" dirty="0"/>
          </a:p>
        </p:txBody>
      </p:sp>
      <p:sp>
        <p:nvSpPr>
          <p:cNvPr id="4" name="Slide Number Placeholder 3"/>
          <p:cNvSpPr>
            <a:spLocks noGrp="1"/>
          </p:cNvSpPr>
          <p:nvPr>
            <p:ph type="sldNum" sz="quarter" idx="10"/>
          </p:nvPr>
        </p:nvSpPr>
        <p:spPr/>
        <p:txBody>
          <a:bodyPr/>
          <a:lstStyle/>
          <a:p>
            <a:fld id="{FF6D120B-73BB-A343-8EAB-7645E985B625}" type="slidenum">
              <a:rPr lang="en-US" smtClean="0"/>
              <a:t>19</a:t>
            </a:fld>
            <a:endParaRPr lang="en-US"/>
          </a:p>
        </p:txBody>
      </p:sp>
    </p:spTree>
    <p:extLst>
      <p:ext uri="{BB962C8B-B14F-4D97-AF65-F5344CB8AC3E}">
        <p14:creationId xmlns:p14="http://schemas.microsoft.com/office/powerpoint/2010/main" val="4045756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6D120B-73BB-A343-8EAB-7645E985B625}" type="slidenum">
              <a:rPr lang="en-US" smtClean="0"/>
              <a:t>2</a:t>
            </a:fld>
            <a:endParaRPr lang="en-US"/>
          </a:p>
        </p:txBody>
      </p:sp>
    </p:spTree>
    <p:extLst>
      <p:ext uri="{BB962C8B-B14F-4D97-AF65-F5344CB8AC3E}">
        <p14:creationId xmlns:p14="http://schemas.microsoft.com/office/powerpoint/2010/main" val="23677691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6D120B-73BB-A343-8EAB-7645E985B625}" type="slidenum">
              <a:rPr lang="en-US" smtClean="0"/>
              <a:t>20</a:t>
            </a:fld>
            <a:endParaRPr lang="en-US"/>
          </a:p>
        </p:txBody>
      </p:sp>
    </p:spTree>
    <p:extLst>
      <p:ext uri="{BB962C8B-B14F-4D97-AF65-F5344CB8AC3E}">
        <p14:creationId xmlns:p14="http://schemas.microsoft.com/office/powerpoint/2010/main" val="34749219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80% of trades profitable</a:t>
            </a:r>
          </a:p>
          <a:p>
            <a:r>
              <a:rPr lang="en-US" dirty="0"/>
              <a:t>Shows</a:t>
            </a:r>
            <a:r>
              <a:rPr lang="en-US" baseline="0" dirty="0"/>
              <a:t> that a majority of the effect is realized during after-hours trading. We miss out on that by trading at the opening the day after</a:t>
            </a:r>
          </a:p>
          <a:p>
            <a:endParaRPr lang="en-US" dirty="0"/>
          </a:p>
          <a:p>
            <a:r>
              <a:rPr lang="en-US" dirty="0"/>
              <a:t>Extremely profitable from 1996 to 2002,</a:t>
            </a:r>
            <a:r>
              <a:rPr lang="en-US" baseline="0" dirty="0"/>
              <a:t> able to capture a majority of the drift effect. </a:t>
            </a:r>
          </a:p>
          <a:p>
            <a:r>
              <a:rPr lang="en-US" baseline="0" dirty="0"/>
              <a:t>Slows down after that but still respectable, reiterate that this is impossible</a:t>
            </a:r>
          </a:p>
          <a:p>
            <a:r>
              <a:rPr lang="en-US" baseline="0" dirty="0"/>
              <a:t>The previous settings are not realistic, being able to trade at open, but this is completely out of the question</a:t>
            </a:r>
          </a:p>
          <a:p>
            <a:endParaRPr lang="en-US" baseline="0" dirty="0"/>
          </a:p>
          <a:p>
            <a:r>
              <a:rPr lang="en-US" baseline="0" dirty="0"/>
              <a:t>Even with perfect timing there is a clear regime change</a:t>
            </a:r>
            <a:endParaRPr lang="en-US" dirty="0"/>
          </a:p>
        </p:txBody>
      </p:sp>
      <p:sp>
        <p:nvSpPr>
          <p:cNvPr id="4" name="Slide Number Placeholder 3"/>
          <p:cNvSpPr>
            <a:spLocks noGrp="1"/>
          </p:cNvSpPr>
          <p:nvPr>
            <p:ph type="sldNum" sz="quarter" idx="10"/>
          </p:nvPr>
        </p:nvSpPr>
        <p:spPr/>
        <p:txBody>
          <a:bodyPr/>
          <a:lstStyle/>
          <a:p>
            <a:fld id="{FF6D120B-73BB-A343-8EAB-7645E985B625}" type="slidenum">
              <a:rPr lang="en-US" smtClean="0"/>
              <a:t>21</a:t>
            </a:fld>
            <a:endParaRPr lang="en-US"/>
          </a:p>
        </p:txBody>
      </p:sp>
    </p:spTree>
    <p:extLst>
      <p:ext uri="{BB962C8B-B14F-4D97-AF65-F5344CB8AC3E}">
        <p14:creationId xmlns:p14="http://schemas.microsoft.com/office/powerpoint/2010/main" val="32074421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Looks</a:t>
            </a:r>
            <a:r>
              <a:rPr lang="en-US" baseline="0" dirty="0"/>
              <a:t> better but results skewed by one large trade</a:t>
            </a:r>
          </a:p>
          <a:p>
            <a:r>
              <a:rPr lang="en-US" baseline="0" dirty="0"/>
              <a:t>Takeaway from this:  Even with perfect timing this strategy is not worthwhile to pursue in today’s market</a:t>
            </a:r>
            <a:endParaRPr lang="en-US" dirty="0"/>
          </a:p>
        </p:txBody>
      </p:sp>
      <p:sp>
        <p:nvSpPr>
          <p:cNvPr id="4" name="Slide Number Placeholder 3"/>
          <p:cNvSpPr>
            <a:spLocks noGrp="1"/>
          </p:cNvSpPr>
          <p:nvPr>
            <p:ph type="sldNum" sz="quarter" idx="10"/>
          </p:nvPr>
        </p:nvSpPr>
        <p:spPr/>
        <p:txBody>
          <a:bodyPr/>
          <a:lstStyle/>
          <a:p>
            <a:fld id="{FF6D120B-73BB-A343-8EAB-7645E985B625}" type="slidenum">
              <a:rPr lang="en-US" smtClean="0"/>
              <a:t>22</a:t>
            </a:fld>
            <a:endParaRPr lang="en-US"/>
          </a:p>
        </p:txBody>
      </p:sp>
    </p:spTree>
    <p:extLst>
      <p:ext uri="{BB962C8B-B14F-4D97-AF65-F5344CB8AC3E}">
        <p14:creationId xmlns:p14="http://schemas.microsoft.com/office/powerpoint/2010/main" val="3188345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6D120B-73BB-A343-8EAB-7645E985B625}" type="slidenum">
              <a:rPr lang="en-US" smtClean="0"/>
              <a:t>23</a:t>
            </a:fld>
            <a:endParaRPr lang="en-US"/>
          </a:p>
        </p:txBody>
      </p:sp>
    </p:spTree>
    <p:extLst>
      <p:ext uri="{BB962C8B-B14F-4D97-AF65-F5344CB8AC3E}">
        <p14:creationId xmlns:p14="http://schemas.microsoft.com/office/powerpoint/2010/main" val="29172297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Earlies</a:t>
            </a:r>
            <a:r>
              <a:rPr lang="en-US" baseline="0" dirty="0"/>
              <a:t>t research dates back to 80’s but there was some interest in the topic in the early 2000’s. Data driven research as data vendors enter the market.</a:t>
            </a:r>
          </a:p>
          <a:p>
            <a:endParaRPr lang="en-US" baseline="0" dirty="0"/>
          </a:p>
          <a:p>
            <a:r>
              <a:rPr lang="en-US" baseline="0" dirty="0"/>
              <a:t>Smart fund managers might try to anticipate changes beforehand. The criteria that the S&amp;P index committee is somewhat transparent but there is always some uncertainty.</a:t>
            </a:r>
          </a:p>
          <a:p>
            <a:endParaRPr lang="en-US" baseline="0" dirty="0"/>
          </a:p>
          <a:p>
            <a:r>
              <a:rPr lang="en-US" baseline="0" dirty="0"/>
              <a:t>Fund managers employing smarter execution methods, reducing market impact.</a:t>
            </a:r>
          </a:p>
          <a:p>
            <a:r>
              <a:rPr lang="en-US" baseline="0" dirty="0"/>
              <a:t>After hours trading. All of the announcements are made after the close of the market. Studies suggest that a majority of the effect is captured during after-hours trading.</a:t>
            </a:r>
          </a:p>
          <a:p>
            <a:endParaRPr lang="en-US" baseline="0" dirty="0"/>
          </a:p>
          <a:p>
            <a:r>
              <a:rPr lang="en-US" dirty="0"/>
              <a:t>Extensions</a:t>
            </a:r>
          </a:p>
          <a:p>
            <a:r>
              <a:rPr lang="en-US" dirty="0"/>
              <a:t>With the previous example in mind one could hope to take advantage of this phenomenon by anticipating index changes. You could monitor the criteria that the S&amp;P500 index committee uses to evaluate </a:t>
            </a:r>
            <a:r>
              <a:rPr lang="en-US" dirty="0" err="1"/>
              <a:t>eligble</a:t>
            </a:r>
            <a:r>
              <a:rPr lang="en-US" dirty="0"/>
              <a:t> companies (which public information) for a selection of stocks and react to cases where the probability that a stock will be selected for </a:t>
            </a:r>
            <a:r>
              <a:rPr lang="en-US" dirty="0" err="1"/>
              <a:t>additition</a:t>
            </a:r>
            <a:r>
              <a:rPr lang="en-US" dirty="0"/>
              <a:t> or deletion from the index is high. Example: If a stock is likely to be removed from the index then identify the stock that is most likely to replace it and go long that stock and short the stock in the index. With some pre-determined hyperparameters (stop-loss, maximum duration of trade, etc.)</a:t>
            </a:r>
          </a:p>
          <a:p>
            <a:endParaRPr lang="en-US" dirty="0"/>
          </a:p>
          <a:p>
            <a:r>
              <a:rPr lang="en-US" dirty="0"/>
              <a:t>The S&amp;P500 index is the index that is mostly widely tracked by passive funds and investors. Even though the profitability of the dispersion strategy is pretty low in recent times there could exist opportunities for indexes. For example the Russell indexes or sector based indexes;.</a:t>
            </a:r>
          </a:p>
          <a:p>
            <a:endParaRPr lang="en-US" dirty="0"/>
          </a:p>
        </p:txBody>
      </p:sp>
      <p:sp>
        <p:nvSpPr>
          <p:cNvPr id="4" name="Slide Number Placeholder 3"/>
          <p:cNvSpPr>
            <a:spLocks noGrp="1"/>
          </p:cNvSpPr>
          <p:nvPr>
            <p:ph type="sldNum" sz="quarter" idx="10"/>
          </p:nvPr>
        </p:nvSpPr>
        <p:spPr/>
        <p:txBody>
          <a:bodyPr/>
          <a:lstStyle/>
          <a:p>
            <a:fld id="{FF6D120B-73BB-A343-8EAB-7645E985B625}" type="slidenum">
              <a:rPr lang="en-US" smtClean="0"/>
              <a:t>24</a:t>
            </a:fld>
            <a:endParaRPr lang="en-US"/>
          </a:p>
        </p:txBody>
      </p:sp>
    </p:spTree>
    <p:extLst>
      <p:ext uri="{BB962C8B-B14F-4D97-AF65-F5344CB8AC3E}">
        <p14:creationId xmlns:p14="http://schemas.microsoft.com/office/powerpoint/2010/main" val="29467950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6D120B-73BB-A343-8EAB-7645E985B625}" type="slidenum">
              <a:rPr lang="en-US" smtClean="0"/>
              <a:t>28</a:t>
            </a:fld>
            <a:endParaRPr lang="en-US"/>
          </a:p>
        </p:txBody>
      </p:sp>
    </p:spTree>
    <p:extLst>
      <p:ext uri="{BB962C8B-B14F-4D97-AF65-F5344CB8AC3E}">
        <p14:creationId xmlns:p14="http://schemas.microsoft.com/office/powerpoint/2010/main" val="40892727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6D120B-73BB-A343-8EAB-7645E985B625}" type="slidenum">
              <a:rPr lang="en-US" smtClean="0"/>
              <a:t>29</a:t>
            </a:fld>
            <a:endParaRPr lang="en-US"/>
          </a:p>
        </p:txBody>
      </p:sp>
    </p:spTree>
    <p:extLst>
      <p:ext uri="{BB962C8B-B14F-4D97-AF65-F5344CB8AC3E}">
        <p14:creationId xmlns:p14="http://schemas.microsoft.com/office/powerpoint/2010/main" val="74277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S&amp;P 500 index consists of 500 large companies listed on the NYSE or NASDAQ stock exchanges. It is one of the most commonly followed equity indices and many consider it one of the best representations of the US stock market.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components of the index are updated periodically, typically in response to acquisitions and spin-offs, or to keep the index up to date as companies grow or shrink in value. In other words, they are not on a fixed schedule but are made as needed. </a:t>
            </a:r>
            <a:r>
              <a:rPr lang="en-US" sz="1200" b="1" kern="1200" dirty="0">
                <a:solidFill>
                  <a:schemeClr val="tx1"/>
                </a:solidFill>
                <a:effectLst/>
                <a:latin typeface="+mn-lt"/>
                <a:ea typeface="+mn-ea"/>
                <a:cs typeface="+mn-cs"/>
              </a:rPr>
              <a:t>The changes themselves are determined by the S&amp;P index committee, which makes its decisions behind closed doors based on market capitalization, industry representation, liquidity, trading volume, and financial soundness. </a:t>
            </a:r>
            <a:r>
              <a:rPr lang="en-US" sz="1200" kern="1200" dirty="0">
                <a:solidFill>
                  <a:schemeClr val="tx1"/>
                </a:solidFill>
                <a:effectLst/>
                <a:latin typeface="+mn-lt"/>
                <a:ea typeface="+mn-ea"/>
                <a:cs typeface="+mn-cs"/>
              </a:rPr>
              <a:t>Market capitalization is a very important criterion, but from an investor's point of view significant residual uncertainty remains about index changes.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By</a:t>
            </a:r>
            <a:r>
              <a:rPr lang="en-US" sz="1200" kern="1200" baseline="0" dirty="0">
                <a:solidFill>
                  <a:schemeClr val="tx1"/>
                </a:solidFill>
                <a:effectLst/>
                <a:latin typeface="+mn-lt"/>
                <a:ea typeface="+mn-ea"/>
                <a:cs typeface="+mn-cs"/>
              </a:rPr>
              <a:t> nature unscheduled events.</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Over the past 50 years there have been around 1200 component changes to the S&amp;P 500 index or around 24 per year. Changes and announcements are always made after the close of trading.</a:t>
            </a:r>
          </a:p>
        </p:txBody>
      </p:sp>
      <p:sp>
        <p:nvSpPr>
          <p:cNvPr id="4" name="Slide Number Placeholder 3"/>
          <p:cNvSpPr>
            <a:spLocks noGrp="1"/>
          </p:cNvSpPr>
          <p:nvPr>
            <p:ph type="sldNum" sz="quarter" idx="10"/>
          </p:nvPr>
        </p:nvSpPr>
        <p:spPr/>
        <p:txBody>
          <a:bodyPr/>
          <a:lstStyle/>
          <a:p>
            <a:fld id="{FF6D120B-73BB-A343-8EAB-7645E985B625}" type="slidenum">
              <a:rPr lang="en-US" smtClean="0"/>
              <a:t>3</a:t>
            </a:fld>
            <a:endParaRPr lang="en-US"/>
          </a:p>
        </p:txBody>
      </p:sp>
    </p:spTree>
    <p:extLst>
      <p:ext uri="{BB962C8B-B14F-4D97-AF65-F5344CB8AC3E}">
        <p14:creationId xmlns:p14="http://schemas.microsoft.com/office/powerpoint/2010/main" val="79037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Many studies have concluded that an addition to the S&amp;P 500 index has a positive impact for a company’s share price. For example, in 1997, Lynch and Menemsha proved a positive abnormal return for shares added to the index of about 3.8% over the period starting the day after the announcement and ending the day before the effective date of the change. Similarly, they showed that the removal of a company from the index causes significant decrease in stock prices. More recently, in 2014, Bernard explored this topic from the perspective of fund managers and came to similar conclusions although his study indicated that the effect of index changes on stock prices has reduced in more recent times.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2013 S&amp;P estimated that the total amount passively tracking the S&amp;P 500 index was over 10% of the indexes total market capitalization. This means that at that point in time one could assume that passive funds tracking the index would in total have to acquire (get rid of) 10% of a company’s float when it entered (left) the index. This by itself would create problems for fund managers due to limited liquidity of some stocks but in addition, since all fund managers want to minimize their tracking error, they all want make the changes at the same time and to top it off the rest of the market knows all of this in advance. Thus, it is reasonable to assume that the stock price of companies entering the index will drift upwards from announcement date to change date due to excess demand and similarly drift downwards for companies leaving the index due to excess supply. From a fund manager’s perspective, this poses a problem since he will face of trade-off between minimizing his tracking error and minimizing his slippage or trading costs. On the other hand, this creates an opportunity for other market participants which can take advantage of the situation by trading in advance of the funds, hoping to catch the drift of the stock price of companies entering or leaving the index.</a:t>
            </a:r>
          </a:p>
          <a:p>
            <a:endParaRPr lang="en-US" dirty="0"/>
          </a:p>
        </p:txBody>
      </p:sp>
      <p:sp>
        <p:nvSpPr>
          <p:cNvPr id="4" name="Slide Number Placeholder 3"/>
          <p:cNvSpPr>
            <a:spLocks noGrp="1"/>
          </p:cNvSpPr>
          <p:nvPr>
            <p:ph type="sldNum" sz="quarter" idx="10"/>
          </p:nvPr>
        </p:nvSpPr>
        <p:spPr/>
        <p:txBody>
          <a:bodyPr/>
          <a:lstStyle/>
          <a:p>
            <a:fld id="{FF6D120B-73BB-A343-8EAB-7645E985B625}" type="slidenum">
              <a:rPr lang="en-US" smtClean="0"/>
              <a:t>4</a:t>
            </a:fld>
            <a:endParaRPr lang="en-US"/>
          </a:p>
        </p:txBody>
      </p:sp>
    </p:spTree>
    <p:extLst>
      <p:ext uri="{BB962C8B-B14F-4D97-AF65-F5344CB8AC3E}">
        <p14:creationId xmlns:p14="http://schemas.microsoft.com/office/powerpoint/2010/main" val="7423293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It is important to distinguish the types of index changes when conducting research such as this one. </a:t>
            </a: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Criteria</a:t>
            </a:r>
            <a:r>
              <a:rPr lang="en-US" sz="1200" kern="1200" baseline="0" dirty="0">
                <a:solidFill>
                  <a:schemeClr val="tx1"/>
                </a:solidFill>
                <a:effectLst/>
                <a:latin typeface="+mn-lt"/>
                <a:ea typeface="+mn-ea"/>
                <a:cs typeface="+mn-cs"/>
              </a:rPr>
              <a:t> driven: S&amp;P committee decided to make a change to the constituent list based on their criteria. </a:t>
            </a:r>
            <a:br>
              <a:rPr lang="en-US" sz="1200" kern="1200" baseline="0" dirty="0">
                <a:solidFill>
                  <a:schemeClr val="tx1"/>
                </a:solidFill>
                <a:effectLst/>
                <a:latin typeface="+mn-lt"/>
                <a:ea typeface="+mn-ea"/>
                <a:cs typeface="+mn-cs"/>
              </a:rPr>
            </a:br>
            <a:r>
              <a:rPr lang="en-US" sz="1200" kern="1200" dirty="0">
                <a:solidFill>
                  <a:schemeClr val="tx1"/>
                </a:solidFill>
                <a:effectLst/>
                <a:latin typeface="+mn-lt"/>
                <a:ea typeface="+mn-ea"/>
                <a:cs typeface="+mn-cs"/>
              </a:rPr>
              <a:t>In those cases passive funds will need to add the company entering the index to their portfolio and get rid of the company leaving the index. This creates trading opportunities on both sides. </a:t>
            </a:r>
          </a:p>
          <a:p>
            <a:endParaRPr lang="en-US" sz="1200" kern="1200" baseline="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Acquisition Driven: </a:t>
            </a:r>
          </a:p>
          <a:p>
            <a:r>
              <a:rPr lang="en-US" sz="1200" kern="1200" dirty="0">
                <a:solidFill>
                  <a:schemeClr val="tx1"/>
                </a:solidFill>
                <a:effectLst/>
                <a:latin typeface="+mn-lt"/>
                <a:ea typeface="+mn-ea"/>
                <a:cs typeface="+mn-cs"/>
              </a:rPr>
              <a:t>Will usually only require passive funds to trade either the entering or leaving company and thus only create a supply and demand imbalance for one company</a:t>
            </a:r>
          </a:p>
        </p:txBody>
      </p:sp>
      <p:sp>
        <p:nvSpPr>
          <p:cNvPr id="4" name="Slide Number Placeholder 3"/>
          <p:cNvSpPr>
            <a:spLocks noGrp="1"/>
          </p:cNvSpPr>
          <p:nvPr>
            <p:ph type="sldNum" sz="quarter" idx="10"/>
          </p:nvPr>
        </p:nvSpPr>
        <p:spPr/>
        <p:txBody>
          <a:bodyPr/>
          <a:lstStyle/>
          <a:p>
            <a:fld id="{FF6D120B-73BB-A343-8EAB-7645E985B625}" type="slidenum">
              <a:rPr lang="en-US" smtClean="0"/>
              <a:t>5</a:t>
            </a:fld>
            <a:endParaRPr lang="en-US"/>
          </a:p>
        </p:txBody>
      </p:sp>
    </p:spTree>
    <p:extLst>
      <p:ext uri="{BB962C8B-B14F-4D97-AF65-F5344CB8AC3E}">
        <p14:creationId xmlns:p14="http://schemas.microsoft.com/office/powerpoint/2010/main" val="291251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Chart 1 </a:t>
            </a:r>
          </a:p>
          <a:p>
            <a:r>
              <a:rPr lang="en-US" baseline="0" dirty="0"/>
              <a:t>Number of events in our dataset</a:t>
            </a:r>
          </a:p>
          <a:p>
            <a:r>
              <a:rPr lang="en-US" baseline="0" dirty="0"/>
              <a:t>Cyclical behavior, peaks during dot com bubble and crisis.</a:t>
            </a:r>
          </a:p>
          <a:p>
            <a:r>
              <a:rPr lang="en-US" baseline="0" dirty="0"/>
              <a:t>24 changes on average per year</a:t>
            </a:r>
          </a:p>
          <a:p>
            <a:endParaRPr lang="en-US" baseline="0" dirty="0"/>
          </a:p>
          <a:p>
            <a:endParaRPr lang="en-US" baseline="0" dirty="0"/>
          </a:p>
          <a:p>
            <a:r>
              <a:rPr lang="en-US" baseline="0" dirty="0"/>
              <a:t>Chart 2 </a:t>
            </a:r>
          </a:p>
          <a:p>
            <a:r>
              <a:rPr lang="en-US" baseline="0" dirty="0"/>
              <a:t>Average length of events is 5 days</a:t>
            </a:r>
          </a:p>
          <a:p>
            <a:r>
              <a:rPr lang="en-US" baseline="0" dirty="0"/>
              <a:t>Acquisition driven events can take 0 to 100 days</a:t>
            </a:r>
          </a:p>
          <a:p>
            <a:endParaRPr lang="en-US" dirty="0"/>
          </a:p>
        </p:txBody>
      </p:sp>
      <p:sp>
        <p:nvSpPr>
          <p:cNvPr id="4" name="Slide Number Placeholder 3"/>
          <p:cNvSpPr>
            <a:spLocks noGrp="1"/>
          </p:cNvSpPr>
          <p:nvPr>
            <p:ph type="sldNum" sz="quarter" idx="10"/>
          </p:nvPr>
        </p:nvSpPr>
        <p:spPr/>
        <p:txBody>
          <a:bodyPr/>
          <a:lstStyle/>
          <a:p>
            <a:fld id="{FF6D120B-73BB-A343-8EAB-7645E985B625}" type="slidenum">
              <a:rPr lang="en-US" smtClean="0"/>
              <a:t>6</a:t>
            </a:fld>
            <a:endParaRPr lang="en-US"/>
          </a:p>
        </p:txBody>
      </p:sp>
    </p:spTree>
    <p:extLst>
      <p:ext uri="{BB962C8B-B14F-4D97-AF65-F5344CB8AC3E}">
        <p14:creationId xmlns:p14="http://schemas.microsoft.com/office/powerpoint/2010/main" val="542781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Ideal example</a:t>
            </a:r>
          </a:p>
          <a:p>
            <a:endParaRPr lang="en-US" dirty="0"/>
          </a:p>
          <a:p>
            <a:r>
              <a:rPr lang="en-US" dirty="0"/>
              <a:t>Fifth Third Bancorp</a:t>
            </a:r>
            <a:r>
              <a:rPr lang="en-US" baseline="0" dirty="0"/>
              <a:t> replaces </a:t>
            </a:r>
            <a:r>
              <a:rPr lang="en-US" baseline="0" dirty="0" err="1"/>
              <a:t>Handleman</a:t>
            </a:r>
            <a:r>
              <a:rPr lang="en-US" baseline="0" dirty="0"/>
              <a:t> Co. in 1996</a:t>
            </a:r>
          </a:p>
          <a:p>
            <a:r>
              <a:rPr lang="en-US" baseline="0" dirty="0"/>
              <a:t>Stock In: Drifts up from announcement to change</a:t>
            </a:r>
          </a:p>
          <a:p>
            <a:r>
              <a:rPr lang="en-US" baseline="0" dirty="0"/>
              <a:t>Stock Out: Drifts down from announcement to change</a:t>
            </a:r>
          </a:p>
          <a:p>
            <a:endParaRPr lang="en-US" baseline="0" dirty="0"/>
          </a:p>
          <a:p>
            <a:r>
              <a:rPr lang="en-US" baseline="0" dirty="0"/>
              <a:t>Increased volume in window + Huge spike in volume on change date</a:t>
            </a:r>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FF6D120B-73BB-A343-8EAB-7645E985B625}" type="slidenum">
              <a:rPr lang="en-US" smtClean="0"/>
              <a:t>7</a:t>
            </a:fld>
            <a:endParaRPr lang="en-US"/>
          </a:p>
        </p:txBody>
      </p:sp>
    </p:spTree>
    <p:extLst>
      <p:ext uri="{BB962C8B-B14F-4D97-AF65-F5344CB8AC3E}">
        <p14:creationId xmlns:p14="http://schemas.microsoft.com/office/powerpoint/2010/main" val="1842380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Normalized average prices over whole</a:t>
            </a:r>
            <a:r>
              <a:rPr lang="en-US" baseline="0" dirty="0"/>
              <a:t> dataset. Normalized to the price on the change date</a:t>
            </a:r>
          </a:p>
          <a:p>
            <a:endParaRPr lang="en-US" baseline="0" dirty="0"/>
          </a:p>
          <a:p>
            <a:r>
              <a:rPr lang="en-US" baseline="0" dirty="0"/>
              <a:t>In: Increase into change date, peak on change date -&gt; slight rebound</a:t>
            </a:r>
          </a:p>
          <a:p>
            <a:endParaRPr lang="en-US" baseline="0" dirty="0"/>
          </a:p>
          <a:p>
            <a:r>
              <a:rPr lang="en-US" baseline="0" dirty="0"/>
              <a:t>Out: Decrease into change date, bottoms out one day after change date. Interesting.</a:t>
            </a:r>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FF6D120B-73BB-A343-8EAB-7645E985B625}" type="slidenum">
              <a:rPr lang="en-US" smtClean="0"/>
              <a:t>8</a:t>
            </a:fld>
            <a:endParaRPr lang="en-US"/>
          </a:p>
        </p:txBody>
      </p:sp>
    </p:spTree>
    <p:extLst>
      <p:ext uri="{BB962C8B-B14F-4D97-AF65-F5344CB8AC3E}">
        <p14:creationId xmlns:p14="http://schemas.microsoft.com/office/powerpoint/2010/main" val="28079020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Volume</a:t>
            </a:r>
            <a:r>
              <a:rPr lang="en-US" baseline="0" dirty="0"/>
              <a:t> compared to the average volume over the past year</a:t>
            </a:r>
          </a:p>
          <a:p>
            <a:endParaRPr lang="en-US" baseline="0" dirty="0"/>
          </a:p>
          <a:p>
            <a:r>
              <a:rPr lang="en-US" baseline="0" dirty="0"/>
              <a:t>Increased volume on average + huge spike on change date</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FF6D120B-73BB-A343-8EAB-7645E985B625}" type="slidenum">
              <a:rPr lang="en-US" smtClean="0"/>
              <a:t>9</a:t>
            </a:fld>
            <a:endParaRPr lang="en-US"/>
          </a:p>
        </p:txBody>
      </p:sp>
    </p:spTree>
    <p:extLst>
      <p:ext uri="{BB962C8B-B14F-4D97-AF65-F5344CB8AC3E}">
        <p14:creationId xmlns:p14="http://schemas.microsoft.com/office/powerpoint/2010/main" val="1756632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pattFill prst="pct5">
          <a:fgClr>
            <a:schemeClr val="tx1"/>
          </a:fgClr>
          <a:bgClr>
            <a:schemeClr val="tx1">
              <a:lumMod val="95000"/>
            </a:schemeClr>
          </a:bgClr>
        </a:patt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54954" y="1447800"/>
            <a:ext cx="10505180" cy="3329581"/>
          </a:xfrm>
        </p:spPr>
        <p:txBody>
          <a:bodyPr anchor="b"/>
          <a:lstStyle>
            <a:lvl1pPr>
              <a:defRPr sz="7200">
                <a:solidFill>
                  <a:schemeClr val="bg1"/>
                </a:solidFill>
                <a:latin typeface="Calibri" panose="020F0502020204030204" pitchFamily="34" charset="0"/>
                <a:cs typeface="Calibri" panose="020F0502020204030204" pitchFamily="34" charset="0"/>
              </a:defRPr>
            </a:lvl1pPr>
          </a:lstStyle>
          <a:p>
            <a:r>
              <a:rPr lang="en-US" dirty="0"/>
              <a:t>Click to edit Master title style</a:t>
            </a:r>
          </a:p>
        </p:txBody>
      </p:sp>
      <p:sp>
        <p:nvSpPr>
          <p:cNvPr id="3" name="Subtitle 2"/>
          <p:cNvSpPr>
            <a:spLocks noGrp="1"/>
          </p:cNvSpPr>
          <p:nvPr>
            <p:ph type="subTitle" idx="1"/>
          </p:nvPr>
        </p:nvSpPr>
        <p:spPr>
          <a:xfrm>
            <a:off x="1154954" y="4777380"/>
            <a:ext cx="10505179" cy="1273616"/>
          </a:xfrm>
        </p:spPr>
        <p:txBody>
          <a:bodyPr anchor="t"/>
          <a:lstStyle>
            <a:lvl1pPr marL="0" indent="0" algn="l">
              <a:buNone/>
              <a:defRPr sz="2400" cap="none" baseline="0">
                <a:solidFill>
                  <a:schemeClr val="bg1"/>
                </a:solidFill>
                <a:latin typeface="Calibri" panose="020F0502020204030204" pitchFamily="34" charset="0"/>
                <a:cs typeface="Calibri" panose="020F0502020204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Slide Number Placeholder 5"/>
          <p:cNvSpPr>
            <a:spLocks noGrp="1"/>
          </p:cNvSpPr>
          <p:nvPr>
            <p:ph type="sldNum" sz="quarter" idx="12"/>
          </p:nvPr>
        </p:nvSpPr>
        <p:spPr/>
        <p:txBody>
          <a:bodyPr/>
          <a:lstStyle/>
          <a:p>
            <a:fld id="{73BF80B5-613D-144C-A156-48BF25B87016}" type="slidenum">
              <a:rPr lang="en-US" smtClean="0"/>
              <a:t>‹#›</a:t>
            </a:fld>
            <a:endParaRPr lang="en-US"/>
          </a:p>
        </p:txBody>
      </p:sp>
    </p:spTree>
    <p:extLst>
      <p:ext uri="{BB962C8B-B14F-4D97-AF65-F5344CB8AC3E}">
        <p14:creationId xmlns:p14="http://schemas.microsoft.com/office/powerpoint/2010/main" val="1352712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C31897C-93C7-BC47-AD85-02F3C940DB6A}" type="datetimeFigureOut">
              <a:rPr lang="en-US" smtClean="0"/>
              <a:t>29-Nov-16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F80B5-613D-144C-A156-48BF25B87016}" type="slidenum">
              <a:rPr lang="en-US" smtClean="0"/>
              <a:t>‹#›</a:t>
            </a:fld>
            <a:endParaRPr lang="en-US"/>
          </a:p>
        </p:txBody>
      </p:sp>
    </p:spTree>
    <p:extLst>
      <p:ext uri="{BB962C8B-B14F-4D97-AF65-F5344CB8AC3E}">
        <p14:creationId xmlns:p14="http://schemas.microsoft.com/office/powerpoint/2010/main" val="2538906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C31897C-93C7-BC47-AD85-02F3C940DB6A}" type="datetimeFigureOut">
              <a:rPr lang="en-US" smtClean="0"/>
              <a:t>29-Nov-16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F80B5-613D-144C-A156-48BF25B87016}"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97805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C31897C-93C7-BC47-AD85-02F3C940DB6A}" type="datetimeFigureOut">
              <a:rPr lang="en-US" smtClean="0"/>
              <a:t>29-Nov-16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F80B5-613D-144C-A156-48BF25B87016}" type="slidenum">
              <a:rPr lang="en-US" smtClean="0"/>
              <a:t>‹#›</a:t>
            </a:fld>
            <a:endParaRPr lang="en-US"/>
          </a:p>
        </p:txBody>
      </p:sp>
    </p:spTree>
    <p:extLst>
      <p:ext uri="{BB962C8B-B14F-4D97-AF65-F5344CB8AC3E}">
        <p14:creationId xmlns:p14="http://schemas.microsoft.com/office/powerpoint/2010/main" val="20536025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C31897C-93C7-BC47-AD85-02F3C940DB6A}" type="datetimeFigureOut">
              <a:rPr lang="en-US" smtClean="0"/>
              <a:t>29-Nov-16</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F80B5-613D-144C-A156-48BF25B87016}" type="slidenum">
              <a:rPr lang="en-US" smtClean="0"/>
              <a:t>‹#›</a:t>
            </a:fld>
            <a:endParaRPr lang="en-US"/>
          </a:p>
        </p:txBody>
      </p:sp>
    </p:spTree>
    <p:extLst>
      <p:ext uri="{BB962C8B-B14F-4D97-AF65-F5344CB8AC3E}">
        <p14:creationId xmlns:p14="http://schemas.microsoft.com/office/powerpoint/2010/main" val="563675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C31897C-93C7-BC47-AD85-02F3C940DB6A}" type="datetimeFigureOut">
              <a:rPr lang="en-US" smtClean="0"/>
              <a:t>29-Nov-16</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F80B5-613D-144C-A156-48BF25B87016}" type="slidenum">
              <a:rPr lang="en-US" smtClean="0"/>
              <a:t>‹#›</a:t>
            </a:fld>
            <a:endParaRPr lang="en-US"/>
          </a:p>
        </p:txBody>
      </p:sp>
    </p:spTree>
    <p:extLst>
      <p:ext uri="{BB962C8B-B14F-4D97-AF65-F5344CB8AC3E}">
        <p14:creationId xmlns:p14="http://schemas.microsoft.com/office/powerpoint/2010/main" val="35789657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31897C-93C7-BC47-AD85-02F3C940DB6A}" type="datetimeFigureOut">
              <a:rPr lang="en-US" smtClean="0"/>
              <a:t>29-Nov-16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F80B5-613D-144C-A156-48BF25B87016}" type="slidenum">
              <a:rPr lang="en-US" smtClean="0"/>
              <a:t>‹#›</a:t>
            </a:fld>
            <a:endParaRPr lang="en-US"/>
          </a:p>
        </p:txBody>
      </p:sp>
    </p:spTree>
    <p:extLst>
      <p:ext uri="{BB962C8B-B14F-4D97-AF65-F5344CB8AC3E}">
        <p14:creationId xmlns:p14="http://schemas.microsoft.com/office/powerpoint/2010/main" val="3095046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31897C-93C7-BC47-AD85-02F3C940DB6A}" type="datetimeFigureOut">
              <a:rPr lang="en-US" smtClean="0"/>
              <a:t>29-Nov-16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F80B5-613D-144C-A156-48BF25B87016}" type="slidenum">
              <a:rPr lang="en-US" smtClean="0"/>
              <a:t>‹#›</a:t>
            </a:fld>
            <a:endParaRPr lang="en-US"/>
          </a:p>
        </p:txBody>
      </p:sp>
    </p:spTree>
    <p:extLst>
      <p:ext uri="{BB962C8B-B14F-4D97-AF65-F5344CB8AC3E}">
        <p14:creationId xmlns:p14="http://schemas.microsoft.com/office/powerpoint/2010/main" val="1316662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gradFill flip="none" rotWithShape="1">
          <a:gsLst>
            <a:gs pos="83000">
              <a:schemeClr val="bg1">
                <a:lumMod val="95000"/>
              </a:schemeClr>
            </a:gs>
            <a:gs pos="95000">
              <a:schemeClr val="bg1">
                <a:lumMod val="85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452718"/>
            <a:ext cx="12192000" cy="682611"/>
          </a:xfrm>
        </p:spPr>
        <p:txBody>
          <a:bodyPr/>
          <a:lstStyle>
            <a:lvl1pPr algn="ctr">
              <a:defRPr>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646111" y="1509680"/>
            <a:ext cx="10885147" cy="5062953"/>
          </a:xfrm>
        </p:spPr>
        <p:txBody>
          <a:bodyPr>
            <a:normAutofit/>
          </a:bodyPr>
          <a:lstStyle>
            <a:lvl1pPr marL="342900" indent="-342900">
              <a:buClrTx/>
              <a:buFont typeface="Wingdings" panose="05000000000000000000" pitchFamily="2" charset="2"/>
              <a:buChar char="§"/>
              <a:defRPr sz="2600" baseline="0">
                <a:latin typeface="Calibri" panose="020F0502020204030204" pitchFamily="34" charset="0"/>
                <a:cs typeface="Calibri" panose="020F0502020204030204" pitchFamily="34" charset="0"/>
              </a:defRPr>
            </a:lvl1pPr>
            <a:lvl2pPr marL="742950" indent="-285750">
              <a:buClrTx/>
              <a:buFont typeface="Courier New" panose="02070309020205020404" pitchFamily="49" charset="0"/>
              <a:buChar char="o"/>
              <a:defRPr sz="2400" baseline="0">
                <a:latin typeface="Calibri" panose="020F0502020204030204" pitchFamily="34" charset="0"/>
                <a:cs typeface="Calibri" panose="020F0502020204030204" pitchFamily="34" charset="0"/>
              </a:defRPr>
            </a:lvl2pPr>
            <a:lvl3pPr marL="1143000" indent="-228600">
              <a:buClrTx/>
              <a:buFont typeface="Arial" panose="020B0604020202020204" pitchFamily="34" charset="0"/>
              <a:buChar char="•"/>
              <a:defRPr sz="2400" baseline="0">
                <a:latin typeface="Calibri" panose="020F0502020204030204" pitchFamily="34" charset="0"/>
                <a:cs typeface="Calibri" panose="020F0502020204030204" pitchFamily="34" charset="0"/>
              </a:defRPr>
            </a:lvl3pPr>
            <a:lvl4pPr marL="1600200" indent="-228600">
              <a:buClrTx/>
              <a:buFont typeface="Wingdings" panose="05000000000000000000" pitchFamily="2" charset="2"/>
              <a:buChar char="§"/>
              <a:defRPr sz="2400" baseline="0">
                <a:latin typeface="Calibri" panose="020F0502020204030204" pitchFamily="34" charset="0"/>
                <a:cs typeface="Calibri" panose="020F0502020204030204" pitchFamily="34" charset="0"/>
              </a:defRPr>
            </a:lvl4pPr>
            <a:lvl5pPr marL="2057400" indent="-228600">
              <a:buClrTx/>
              <a:buFont typeface="Wingdings" panose="05000000000000000000" pitchFamily="2" charset="2"/>
              <a:buChar char="§"/>
              <a:defRPr sz="2400" baseline="0">
                <a:latin typeface="Calibri" panose="020F0502020204030204" pitchFamily="34" charset="0"/>
                <a:cs typeface="Calibri" panose="020F050202020403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73BF80B5-613D-144C-A156-48BF25B87016}" type="slidenum">
              <a:rPr lang="en-US" smtClean="0"/>
              <a:t>‹#›</a:t>
            </a:fld>
            <a:endParaRPr lang="en-US"/>
          </a:p>
        </p:txBody>
      </p:sp>
    </p:spTree>
    <p:extLst>
      <p:ext uri="{BB962C8B-B14F-4D97-AF65-F5344CB8AC3E}">
        <p14:creationId xmlns:p14="http://schemas.microsoft.com/office/powerpoint/2010/main" val="3227444010"/>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31897C-93C7-BC47-AD85-02F3C940DB6A}" type="datetimeFigureOut">
              <a:rPr lang="en-US" smtClean="0"/>
              <a:t>29-Nov-16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F80B5-613D-144C-A156-48BF25B87016}" type="slidenum">
              <a:rPr lang="en-US" smtClean="0"/>
              <a:t>‹#›</a:t>
            </a:fld>
            <a:endParaRPr lang="en-US"/>
          </a:p>
        </p:txBody>
      </p:sp>
    </p:spTree>
    <p:extLst>
      <p:ext uri="{BB962C8B-B14F-4D97-AF65-F5344CB8AC3E}">
        <p14:creationId xmlns:p14="http://schemas.microsoft.com/office/powerpoint/2010/main" val="881786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31897C-93C7-BC47-AD85-02F3C940DB6A}" type="datetimeFigureOut">
              <a:rPr lang="en-US" smtClean="0"/>
              <a:t>29-Nov-16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BF80B5-613D-144C-A156-48BF25B87016}" type="slidenum">
              <a:rPr lang="en-US" smtClean="0"/>
              <a:t>‹#›</a:t>
            </a:fld>
            <a:endParaRPr lang="en-US"/>
          </a:p>
        </p:txBody>
      </p:sp>
    </p:spTree>
    <p:extLst>
      <p:ext uri="{BB962C8B-B14F-4D97-AF65-F5344CB8AC3E}">
        <p14:creationId xmlns:p14="http://schemas.microsoft.com/office/powerpoint/2010/main" val="810033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C31897C-93C7-BC47-AD85-02F3C940DB6A}" type="datetimeFigureOut">
              <a:rPr lang="en-US" smtClean="0"/>
              <a:t>29-Nov-16</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73BF80B5-613D-144C-A156-48BF25B87016}" type="slidenum">
              <a:rPr lang="en-US" smtClean="0"/>
              <a:t>‹#›</a:t>
            </a:fld>
            <a:endParaRPr lang="en-US"/>
          </a:p>
        </p:txBody>
      </p:sp>
    </p:spTree>
    <p:extLst>
      <p:ext uri="{BB962C8B-B14F-4D97-AF65-F5344CB8AC3E}">
        <p14:creationId xmlns:p14="http://schemas.microsoft.com/office/powerpoint/2010/main" val="2756341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C31897C-93C7-BC47-AD85-02F3C940DB6A}" type="datetimeFigureOut">
              <a:rPr lang="en-US" smtClean="0"/>
              <a:t>29-Nov-16</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73BF80B5-613D-144C-A156-48BF25B87016}" type="slidenum">
              <a:rPr lang="en-US" smtClean="0"/>
              <a:t>‹#›</a:t>
            </a:fld>
            <a:endParaRPr lang="en-US"/>
          </a:p>
        </p:txBody>
      </p:sp>
    </p:spTree>
    <p:extLst>
      <p:ext uri="{BB962C8B-B14F-4D97-AF65-F5344CB8AC3E}">
        <p14:creationId xmlns:p14="http://schemas.microsoft.com/office/powerpoint/2010/main" val="994305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AC31897C-93C7-BC47-AD85-02F3C940DB6A}" type="datetimeFigureOut">
              <a:rPr lang="en-US" smtClean="0"/>
              <a:t>29-Nov-16</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73BF80B5-613D-144C-A156-48BF25B87016}" type="slidenum">
              <a:rPr lang="en-US" smtClean="0"/>
              <a:t>‹#›</a:t>
            </a:fld>
            <a:endParaRPr lang="en-US"/>
          </a:p>
        </p:txBody>
      </p:sp>
    </p:spTree>
    <p:extLst>
      <p:ext uri="{BB962C8B-B14F-4D97-AF65-F5344CB8AC3E}">
        <p14:creationId xmlns:p14="http://schemas.microsoft.com/office/powerpoint/2010/main" val="1520394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C31897C-93C7-BC47-AD85-02F3C940DB6A}" type="datetimeFigureOut">
              <a:rPr lang="en-US" smtClean="0"/>
              <a:t>29-Nov-16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F80B5-613D-144C-A156-48BF25B87016}" type="slidenum">
              <a:rPr lang="en-US" smtClean="0"/>
              <a:t>‹#›</a:t>
            </a:fld>
            <a:endParaRPr lang="en-US"/>
          </a:p>
        </p:txBody>
      </p:sp>
    </p:spTree>
    <p:extLst>
      <p:ext uri="{BB962C8B-B14F-4D97-AF65-F5344CB8AC3E}">
        <p14:creationId xmlns:p14="http://schemas.microsoft.com/office/powerpoint/2010/main" val="1364573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C31897C-93C7-BC47-AD85-02F3C940DB6A}" type="datetimeFigureOut">
              <a:rPr lang="en-US" smtClean="0"/>
              <a:t>29-Nov-16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F80B5-613D-144C-A156-48BF25B87016}" type="slidenum">
              <a:rPr lang="en-US" smtClean="0"/>
              <a:t>‹#›</a:t>
            </a:fld>
            <a:endParaRPr lang="en-US"/>
          </a:p>
        </p:txBody>
      </p:sp>
    </p:spTree>
    <p:extLst>
      <p:ext uri="{BB962C8B-B14F-4D97-AF65-F5344CB8AC3E}">
        <p14:creationId xmlns:p14="http://schemas.microsoft.com/office/powerpoint/2010/main" val="3968674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21" Type="http://schemas.openxmlformats.org/officeDocument/2006/relationships/image" Target="../media/image5.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8">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19">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0">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1">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C31897C-93C7-BC47-AD85-02F3C940DB6A}" type="datetimeFigureOut">
              <a:rPr lang="en-US" smtClean="0"/>
              <a:t>29-Nov-16</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3BF80B5-613D-144C-A156-48BF25B87016}" type="slidenum">
              <a:rPr lang="en-US" smtClean="0"/>
              <a:t>‹#›</a:t>
            </a:fld>
            <a:endParaRPr lang="en-US"/>
          </a:p>
        </p:txBody>
      </p:sp>
    </p:spTree>
    <p:extLst>
      <p:ext uri="{BB962C8B-B14F-4D97-AF65-F5344CB8AC3E}">
        <p14:creationId xmlns:p14="http://schemas.microsoft.com/office/powerpoint/2010/main" val="43776978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www.streetinsider.com/"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Event Driven Finance</a:t>
            </a:r>
          </a:p>
        </p:txBody>
      </p:sp>
      <p:sp>
        <p:nvSpPr>
          <p:cNvPr id="3" name="Subtitle 2"/>
          <p:cNvSpPr>
            <a:spLocks noGrp="1"/>
          </p:cNvSpPr>
          <p:nvPr>
            <p:ph type="subTitle" idx="1"/>
          </p:nvPr>
        </p:nvSpPr>
        <p:spPr/>
        <p:txBody>
          <a:bodyPr>
            <a:normAutofit fontScale="55000" lnSpcReduction="20000"/>
          </a:bodyPr>
          <a:lstStyle/>
          <a:p>
            <a:r>
              <a:rPr lang="en-US" b="1" dirty="0" err="1"/>
              <a:t>Bradlee</a:t>
            </a:r>
            <a:r>
              <a:rPr lang="en-US" b="1" dirty="0"/>
              <a:t> </a:t>
            </a:r>
            <a:r>
              <a:rPr lang="en-US" b="1" dirty="0" err="1"/>
              <a:t>Spiece</a:t>
            </a:r>
            <a:r>
              <a:rPr lang="en-US" b="1" dirty="0"/>
              <a:t> - bcs2149</a:t>
            </a:r>
          </a:p>
          <a:p>
            <a:r>
              <a:rPr lang="en-US" b="1" dirty="0"/>
              <a:t>Giovanni </a:t>
            </a:r>
            <a:r>
              <a:rPr lang="en-US" b="1" dirty="0" err="1"/>
              <a:t>Gambarotta</a:t>
            </a:r>
            <a:r>
              <a:rPr lang="en-US" b="1" dirty="0"/>
              <a:t> - gg2607</a:t>
            </a:r>
          </a:p>
          <a:p>
            <a:r>
              <a:rPr lang="en-US" b="1" dirty="0"/>
              <a:t>Helgi Ingimundarson - hi2179</a:t>
            </a:r>
          </a:p>
          <a:p>
            <a:r>
              <a:rPr lang="en-US" b="1" dirty="0" err="1"/>
              <a:t>Jaydeep</a:t>
            </a:r>
            <a:r>
              <a:rPr lang="en-US" b="1" dirty="0"/>
              <a:t> </a:t>
            </a:r>
            <a:r>
              <a:rPr lang="en-US" b="1" dirty="0" err="1"/>
              <a:t>Soni</a:t>
            </a:r>
            <a:r>
              <a:rPr lang="en-US" b="1" dirty="0"/>
              <a:t> - js4957 </a:t>
            </a:r>
            <a:br>
              <a:rPr lang="en-US" dirty="0"/>
            </a:br>
            <a:endParaRPr lang="en-US" dirty="0"/>
          </a:p>
        </p:txBody>
      </p:sp>
    </p:spTree>
    <p:extLst>
      <p:ext uri="{BB962C8B-B14F-4D97-AF65-F5344CB8AC3E}">
        <p14:creationId xmlns:p14="http://schemas.microsoft.com/office/powerpoint/2010/main" val="24103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Constructing a trading strategy</a:t>
            </a:r>
          </a:p>
        </p:txBody>
      </p:sp>
      <p:sp>
        <p:nvSpPr>
          <p:cNvPr id="3" name="Content Placeholder 2"/>
          <p:cNvSpPr>
            <a:spLocks noGrp="1"/>
          </p:cNvSpPr>
          <p:nvPr>
            <p:ph idx="1"/>
          </p:nvPr>
        </p:nvSpPr>
        <p:spPr>
          <a:xfrm>
            <a:off x="838200" y="1519525"/>
            <a:ext cx="10648950" cy="5030787"/>
          </a:xfrm>
        </p:spPr>
        <p:txBody>
          <a:bodyPr>
            <a:normAutofit fontScale="77500" lnSpcReduction="20000"/>
          </a:bodyPr>
          <a:lstStyle/>
          <a:p>
            <a:r>
              <a:rPr lang="en-US" dirty="0"/>
              <a:t>Goal: Exploit observed patterns in stock prices</a:t>
            </a:r>
          </a:p>
          <a:p>
            <a:endParaRPr lang="en-US" dirty="0"/>
          </a:p>
          <a:p>
            <a:r>
              <a:rPr lang="en-US" dirty="0"/>
              <a:t>Loaded external data into XF </a:t>
            </a:r>
            <a:r>
              <a:rPr lang="en-US" dirty="0" err="1"/>
              <a:t>db</a:t>
            </a:r>
            <a:r>
              <a:rPr lang="en-US" dirty="0"/>
              <a:t> and created a customizable framework to test trading strategies</a:t>
            </a:r>
          </a:p>
          <a:p>
            <a:endParaRPr lang="en-US" dirty="0"/>
          </a:p>
          <a:p>
            <a:r>
              <a:rPr lang="en-US" dirty="0"/>
              <a:t>Dispersion trading strategies</a:t>
            </a:r>
          </a:p>
          <a:p>
            <a:pPr lvl="1"/>
            <a:r>
              <a:rPr lang="en-US" dirty="0"/>
              <a:t>Enter at open post announcement, close trade at closing on effective date</a:t>
            </a:r>
          </a:p>
          <a:p>
            <a:pPr lvl="1"/>
            <a:r>
              <a:rPr lang="en-US" dirty="0"/>
              <a:t>Fixed dollar amount on each trade ($10,000) and transaction costs</a:t>
            </a:r>
          </a:p>
          <a:p>
            <a:pPr marL="457200" lvl="1" indent="0">
              <a:buNone/>
            </a:pPr>
            <a:endParaRPr lang="en-US" dirty="0"/>
          </a:p>
          <a:p>
            <a:r>
              <a:rPr lang="en-US" dirty="0"/>
              <a:t>Distinct event dynamics limit trading options</a:t>
            </a:r>
          </a:p>
          <a:p>
            <a:pPr lvl="1"/>
            <a:r>
              <a:rPr lang="en-US" dirty="0"/>
              <a:t>Acquisition driven events (forced changes)</a:t>
            </a:r>
          </a:p>
          <a:p>
            <a:pPr lvl="2"/>
            <a:r>
              <a:rPr lang="en-US" dirty="0"/>
              <a:t>Usually only one of the stocks tradeable</a:t>
            </a:r>
          </a:p>
          <a:p>
            <a:pPr lvl="1"/>
            <a:r>
              <a:rPr lang="en-US" dirty="0"/>
              <a:t>Criteria driven events (unforced changes)</a:t>
            </a:r>
          </a:p>
          <a:p>
            <a:pPr lvl="2"/>
            <a:r>
              <a:rPr lang="en-US" dirty="0"/>
              <a:t>Both stocks tradeable</a:t>
            </a:r>
          </a:p>
          <a:p>
            <a:endParaRPr lang="en-US" dirty="0"/>
          </a:p>
        </p:txBody>
      </p:sp>
    </p:spTree>
    <p:extLst>
      <p:ext uri="{BB962C8B-B14F-4D97-AF65-F5344CB8AC3E}">
        <p14:creationId xmlns:p14="http://schemas.microsoft.com/office/powerpoint/2010/main" val="498926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Strategy 1</a:t>
            </a:r>
          </a:p>
        </p:txBody>
      </p:sp>
      <p:sp>
        <p:nvSpPr>
          <p:cNvPr id="3" name="Content Placeholder 2"/>
          <p:cNvSpPr>
            <a:spLocks noGrp="1"/>
          </p:cNvSpPr>
          <p:nvPr>
            <p:ph idx="1"/>
          </p:nvPr>
        </p:nvSpPr>
        <p:spPr/>
        <p:txBody>
          <a:bodyPr>
            <a:normAutofit/>
          </a:bodyPr>
          <a:lstStyle/>
          <a:p>
            <a:r>
              <a:rPr lang="en-US" dirty="0"/>
              <a:t>Trade all stocks joining the index against the index</a:t>
            </a:r>
          </a:p>
          <a:p>
            <a:pPr lvl="1"/>
            <a:r>
              <a:rPr lang="en-US" dirty="0"/>
              <a:t>Pro: Can trade all events</a:t>
            </a:r>
          </a:p>
          <a:p>
            <a:pPr lvl="1"/>
            <a:r>
              <a:rPr lang="en-US" dirty="0"/>
              <a:t>Con: Miss out on expected price drift of stocks leaving index</a:t>
            </a:r>
          </a:p>
          <a:p>
            <a:pPr lvl="1"/>
            <a:endParaRPr lang="en-US" dirty="0"/>
          </a:p>
          <a:p>
            <a:r>
              <a:rPr lang="en-US" dirty="0"/>
              <a:t>Setup: </a:t>
            </a:r>
          </a:p>
          <a:p>
            <a:pPr lvl="1"/>
            <a:r>
              <a:rPr lang="en-US" dirty="0"/>
              <a:t>Exposure: $10,000</a:t>
            </a:r>
          </a:p>
          <a:p>
            <a:pPr lvl="1"/>
            <a:r>
              <a:rPr lang="en-US" dirty="0"/>
              <a:t>Long: Stock joining index</a:t>
            </a:r>
          </a:p>
          <a:p>
            <a:pPr lvl="1"/>
            <a:r>
              <a:rPr lang="en-US" dirty="0"/>
              <a:t>Short: SPY ETF</a:t>
            </a:r>
          </a:p>
          <a:p>
            <a:pPr lvl="1"/>
            <a:r>
              <a:rPr lang="en-US" dirty="0"/>
              <a:t>Enter position: On open right after announcement date</a:t>
            </a:r>
          </a:p>
          <a:p>
            <a:pPr lvl="1"/>
            <a:r>
              <a:rPr lang="en-US" dirty="0"/>
              <a:t>Close position: On close on effective change date</a:t>
            </a:r>
          </a:p>
          <a:p>
            <a:pPr lvl="1"/>
            <a:endParaRPr lang="en-US" dirty="0"/>
          </a:p>
          <a:p>
            <a:endParaRPr lang="en-US" dirty="0"/>
          </a:p>
          <a:p>
            <a:endParaRPr lang="en-US" dirty="0"/>
          </a:p>
        </p:txBody>
      </p:sp>
    </p:spTree>
    <p:extLst>
      <p:ext uri="{BB962C8B-B14F-4D97-AF65-F5344CB8AC3E}">
        <p14:creationId xmlns:p14="http://schemas.microsoft.com/office/powerpoint/2010/main" val="718488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Strategy 1 - Results</a:t>
            </a:r>
          </a:p>
        </p:txBody>
      </p:sp>
      <p:pic>
        <p:nvPicPr>
          <p:cNvPr id="4" name="Content Placeholder 3"/>
          <p:cNvPicPr>
            <a:picLocks noGrp="1" noChangeAspect="1"/>
          </p:cNvPicPr>
          <p:nvPr>
            <p:ph idx="1"/>
          </p:nvPr>
        </p:nvPicPr>
        <p:blipFill>
          <a:blip r:embed="rId3"/>
          <a:stretch>
            <a:fillRect/>
          </a:stretch>
        </p:blipFill>
        <p:spPr>
          <a:xfrm>
            <a:off x="2281002" y="1249074"/>
            <a:ext cx="7629996" cy="5503771"/>
          </a:xfrm>
          <a:prstGeom prst="rect">
            <a:avLst/>
          </a:prstGeom>
        </p:spPr>
      </p:pic>
    </p:spTree>
    <p:extLst>
      <p:ext uri="{BB962C8B-B14F-4D97-AF65-F5344CB8AC3E}">
        <p14:creationId xmlns:p14="http://schemas.microsoft.com/office/powerpoint/2010/main" val="1665862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Strategy 2</a:t>
            </a:r>
          </a:p>
        </p:txBody>
      </p:sp>
      <p:sp>
        <p:nvSpPr>
          <p:cNvPr id="3" name="Content Placeholder 2"/>
          <p:cNvSpPr>
            <a:spLocks noGrp="1"/>
          </p:cNvSpPr>
          <p:nvPr>
            <p:ph idx="1"/>
          </p:nvPr>
        </p:nvSpPr>
        <p:spPr/>
        <p:txBody>
          <a:bodyPr>
            <a:normAutofit/>
          </a:bodyPr>
          <a:lstStyle/>
          <a:p>
            <a:r>
              <a:rPr lang="en-US" dirty="0"/>
              <a:t>Pair trade stocks joining/leaving index on criteria driven events</a:t>
            </a:r>
          </a:p>
          <a:p>
            <a:pPr lvl="1"/>
            <a:r>
              <a:rPr lang="en-US" dirty="0"/>
              <a:t>Pro: Captures expected price drift of both joining and leaving stocks</a:t>
            </a:r>
          </a:p>
          <a:p>
            <a:pPr lvl="1"/>
            <a:r>
              <a:rPr lang="en-US" dirty="0"/>
              <a:t>Con: Can only trade on a subset of the events (&lt; 40%)</a:t>
            </a:r>
          </a:p>
          <a:p>
            <a:pPr lvl="1"/>
            <a:endParaRPr lang="en-US" dirty="0"/>
          </a:p>
          <a:p>
            <a:r>
              <a:rPr lang="en-US" dirty="0"/>
              <a:t>Setup: </a:t>
            </a:r>
          </a:p>
          <a:p>
            <a:pPr lvl="1"/>
            <a:r>
              <a:rPr lang="en-US" dirty="0"/>
              <a:t>Exposure: $10,000</a:t>
            </a:r>
          </a:p>
          <a:p>
            <a:pPr lvl="1"/>
            <a:r>
              <a:rPr lang="en-US" dirty="0"/>
              <a:t>Long: Stock joining index</a:t>
            </a:r>
          </a:p>
          <a:p>
            <a:pPr lvl="1"/>
            <a:r>
              <a:rPr lang="en-US" dirty="0"/>
              <a:t>Short: Stock leaving index</a:t>
            </a:r>
          </a:p>
          <a:p>
            <a:pPr lvl="1"/>
            <a:r>
              <a:rPr lang="en-US" dirty="0"/>
              <a:t>Enter position: On open right after announcement date</a:t>
            </a:r>
          </a:p>
          <a:p>
            <a:pPr lvl="1"/>
            <a:r>
              <a:rPr lang="en-US" dirty="0"/>
              <a:t>Close position: On close on effective change date</a:t>
            </a:r>
          </a:p>
          <a:p>
            <a:pPr lvl="1"/>
            <a:endParaRPr lang="en-US" dirty="0"/>
          </a:p>
          <a:p>
            <a:endParaRPr lang="en-US" dirty="0"/>
          </a:p>
          <a:p>
            <a:endParaRPr lang="en-US" dirty="0"/>
          </a:p>
        </p:txBody>
      </p:sp>
    </p:spTree>
    <p:extLst>
      <p:ext uri="{BB962C8B-B14F-4D97-AF65-F5344CB8AC3E}">
        <p14:creationId xmlns:p14="http://schemas.microsoft.com/office/powerpoint/2010/main" val="511350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80000">
              <a:schemeClr val="bg1">
                <a:lumMod val="95000"/>
              </a:schemeClr>
            </a:gs>
            <a:gs pos="95000">
              <a:schemeClr val="bg1">
                <a:lumMod val="85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Strategy 2 - Results</a:t>
            </a:r>
          </a:p>
        </p:txBody>
      </p:sp>
      <p:pic>
        <p:nvPicPr>
          <p:cNvPr id="4" name="Content Placeholder 3"/>
          <p:cNvPicPr>
            <a:picLocks noGrp="1" noChangeAspect="1"/>
          </p:cNvPicPr>
          <p:nvPr>
            <p:ph idx="1"/>
          </p:nvPr>
        </p:nvPicPr>
        <p:blipFill>
          <a:blip r:embed="rId3"/>
          <a:stretch>
            <a:fillRect/>
          </a:stretch>
        </p:blipFill>
        <p:spPr>
          <a:xfrm>
            <a:off x="2221120" y="1230602"/>
            <a:ext cx="7749760" cy="5590752"/>
          </a:xfrm>
          <a:prstGeom prst="rect">
            <a:avLst/>
          </a:prstGeom>
        </p:spPr>
      </p:pic>
    </p:spTree>
    <p:extLst>
      <p:ext uri="{BB962C8B-B14F-4D97-AF65-F5344CB8AC3E}">
        <p14:creationId xmlns:p14="http://schemas.microsoft.com/office/powerpoint/2010/main" val="2699593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Strategy</a:t>
            </a:r>
          </a:p>
        </p:txBody>
      </p:sp>
      <p:sp>
        <p:nvSpPr>
          <p:cNvPr id="3" name="Content Placeholder 2"/>
          <p:cNvSpPr>
            <a:spLocks noGrp="1"/>
          </p:cNvSpPr>
          <p:nvPr>
            <p:ph idx="1"/>
          </p:nvPr>
        </p:nvSpPr>
        <p:spPr/>
        <p:txBody>
          <a:bodyPr/>
          <a:lstStyle/>
          <a:p>
            <a:r>
              <a:rPr lang="en-US" dirty="0"/>
              <a:t>Combine previous strategies</a:t>
            </a:r>
          </a:p>
          <a:p>
            <a:pPr lvl="1"/>
            <a:r>
              <a:rPr lang="en-US" dirty="0"/>
              <a:t>Trade all events and capture drifts of both stocks when available possible</a:t>
            </a:r>
          </a:p>
          <a:p>
            <a:pPr marL="457200" lvl="1" indent="0">
              <a:buNone/>
            </a:pPr>
            <a:endParaRPr lang="en-US" dirty="0"/>
          </a:p>
          <a:p>
            <a:r>
              <a:rPr lang="en-US" dirty="0"/>
              <a:t>Setup: </a:t>
            </a:r>
          </a:p>
          <a:p>
            <a:pPr lvl="1"/>
            <a:r>
              <a:rPr lang="en-US" dirty="0"/>
              <a:t>Exposure: $10,000</a:t>
            </a:r>
          </a:p>
          <a:p>
            <a:pPr lvl="1"/>
            <a:r>
              <a:rPr lang="en-US" dirty="0"/>
              <a:t>Long: Stock joining index</a:t>
            </a:r>
          </a:p>
          <a:p>
            <a:pPr lvl="1"/>
            <a:r>
              <a:rPr lang="en-US" dirty="0"/>
              <a:t>Short: Stock leaving index (criteria driven) or SPY ETF (acquisition driven)</a:t>
            </a:r>
          </a:p>
          <a:p>
            <a:pPr lvl="1"/>
            <a:r>
              <a:rPr lang="en-US" dirty="0"/>
              <a:t>Enter position: On open right after announcement date</a:t>
            </a:r>
          </a:p>
          <a:p>
            <a:pPr lvl="1"/>
            <a:r>
              <a:rPr lang="en-US" dirty="0"/>
              <a:t>Close position: On close on effective change date</a:t>
            </a:r>
          </a:p>
          <a:p>
            <a:pPr marL="457200" lvl="1" indent="0">
              <a:buNone/>
            </a:pPr>
            <a:endParaRPr lang="en-US" dirty="0"/>
          </a:p>
        </p:txBody>
      </p:sp>
    </p:spTree>
    <p:extLst>
      <p:ext uri="{BB962C8B-B14F-4D97-AF65-F5344CB8AC3E}">
        <p14:creationId xmlns:p14="http://schemas.microsoft.com/office/powerpoint/2010/main" val="3420610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Strategy - Results</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2165526" y="1241548"/>
            <a:ext cx="7738137" cy="5528708"/>
          </a:xfrm>
          <a:prstGeom prst="rect">
            <a:avLst/>
          </a:prstGeom>
        </p:spPr>
      </p:pic>
    </p:spTree>
    <p:extLst>
      <p:ext uri="{BB962C8B-B14F-4D97-AF65-F5344CB8AC3E}">
        <p14:creationId xmlns:p14="http://schemas.microsoft.com/office/powerpoint/2010/main" val="992417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Timing the exit</a:t>
            </a:r>
          </a:p>
        </p:txBody>
      </p:sp>
      <p:sp>
        <p:nvSpPr>
          <p:cNvPr id="3" name="Content Placeholder 2"/>
          <p:cNvSpPr>
            <a:spLocks noGrp="1"/>
          </p:cNvSpPr>
          <p:nvPr>
            <p:ph idx="1"/>
          </p:nvPr>
        </p:nvSpPr>
        <p:spPr/>
        <p:txBody>
          <a:bodyPr/>
          <a:lstStyle/>
          <a:p>
            <a:r>
              <a:rPr lang="en-US" dirty="0"/>
              <a:t>Tested different exit strategies on the final trading scheme</a:t>
            </a:r>
          </a:p>
          <a:p>
            <a:pPr lvl="1"/>
            <a:r>
              <a:rPr lang="en-US" dirty="0"/>
              <a:t>Baseline (T=0) is close on effective change date</a:t>
            </a:r>
          </a:p>
          <a:p>
            <a:pPr lvl="1"/>
            <a:r>
              <a:rPr lang="en-US" dirty="0"/>
              <a:t>Tested exits on T-5 to T+5</a:t>
            </a:r>
          </a:p>
          <a:p>
            <a:pPr lvl="1"/>
            <a:endParaRPr lang="en-US" dirty="0"/>
          </a:p>
          <a:p>
            <a:r>
              <a:rPr lang="en-US" dirty="0"/>
              <a:t>Results</a:t>
            </a:r>
          </a:p>
          <a:p>
            <a:pPr lvl="1"/>
            <a:r>
              <a:rPr lang="en-US" dirty="0"/>
              <a:t>Exiting one day after change date (T+1) showed slightly better results than (T=0)</a:t>
            </a:r>
          </a:p>
          <a:p>
            <a:pPr lvl="1"/>
            <a:r>
              <a:rPr lang="en-US" dirty="0"/>
              <a:t>Fits with observed normalized price paths</a:t>
            </a:r>
          </a:p>
          <a:p>
            <a:pPr lvl="1"/>
            <a:r>
              <a:rPr lang="en-US" dirty="0"/>
              <a:t>Majority of gain captured before 2000 -&gt; Not advisable for future trading</a:t>
            </a:r>
          </a:p>
          <a:p>
            <a:pPr lvl="1"/>
            <a:endParaRPr lang="en-US" dirty="0"/>
          </a:p>
        </p:txBody>
      </p:sp>
      <p:pic>
        <p:nvPicPr>
          <p:cNvPr id="4" name="Picture 3"/>
          <p:cNvPicPr>
            <a:picLocks noChangeAspect="1"/>
          </p:cNvPicPr>
          <p:nvPr/>
        </p:nvPicPr>
        <p:blipFill>
          <a:blip r:embed="rId3"/>
          <a:stretch>
            <a:fillRect/>
          </a:stretch>
        </p:blipFill>
        <p:spPr>
          <a:xfrm>
            <a:off x="9249138" y="1981200"/>
            <a:ext cx="2282120" cy="1645920"/>
          </a:xfrm>
          <a:prstGeom prst="rect">
            <a:avLst/>
          </a:prstGeom>
        </p:spPr>
      </p:pic>
    </p:spTree>
    <p:extLst>
      <p:ext uri="{BB962C8B-B14F-4D97-AF65-F5344CB8AC3E}">
        <p14:creationId xmlns:p14="http://schemas.microsoft.com/office/powerpoint/2010/main" val="24684835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 of sample” Test</a:t>
            </a:r>
          </a:p>
        </p:txBody>
      </p:sp>
      <p:sp>
        <p:nvSpPr>
          <p:cNvPr id="3" name="Content Placeholder 2"/>
          <p:cNvSpPr>
            <a:spLocks noGrp="1"/>
          </p:cNvSpPr>
          <p:nvPr>
            <p:ph idx="1"/>
          </p:nvPr>
        </p:nvSpPr>
        <p:spPr/>
        <p:txBody>
          <a:bodyPr/>
          <a:lstStyle/>
          <a:p>
            <a:r>
              <a:rPr lang="en-US" dirty="0"/>
              <a:t>All rebalancing events from Sep 2013 to Apr 2016</a:t>
            </a:r>
          </a:p>
          <a:p>
            <a:r>
              <a:rPr lang="en-US" dirty="0"/>
              <a:t>Stock data from IVY through Wharton’s WRDS</a:t>
            </a:r>
          </a:p>
          <a:p>
            <a:endParaRPr lang="en-US" dirty="0"/>
          </a:p>
          <a:p>
            <a:r>
              <a:rPr lang="en-US" dirty="0"/>
              <a:t>Final strategy setup – Exit on effective change date</a:t>
            </a:r>
          </a:p>
          <a:p>
            <a:pPr lvl="1"/>
            <a:r>
              <a:rPr lang="en-US" dirty="0"/>
              <a:t>Not profitable</a:t>
            </a:r>
          </a:p>
        </p:txBody>
      </p:sp>
    </p:spTree>
    <p:extLst>
      <p:ext uri="{BB962C8B-B14F-4D97-AF65-F5344CB8AC3E}">
        <p14:creationId xmlns:p14="http://schemas.microsoft.com/office/powerpoint/2010/main" val="62017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 of sample” - Results</a:t>
            </a:r>
          </a:p>
        </p:txBody>
      </p:sp>
      <p:pic>
        <p:nvPicPr>
          <p:cNvPr id="5" name="Content Placeholder 4"/>
          <p:cNvPicPr>
            <a:picLocks noGrp="1" noChangeAspect="1"/>
          </p:cNvPicPr>
          <p:nvPr>
            <p:ph idx="1"/>
          </p:nvPr>
        </p:nvPicPr>
        <p:blipFill>
          <a:blip r:embed="rId3"/>
          <a:stretch>
            <a:fillRect/>
          </a:stretch>
        </p:blipFill>
        <p:spPr>
          <a:xfrm>
            <a:off x="2270384" y="1218455"/>
            <a:ext cx="7651232" cy="5521351"/>
          </a:xfrm>
          <a:prstGeom prst="rect">
            <a:avLst/>
          </a:prstGeom>
        </p:spPr>
      </p:pic>
    </p:spTree>
    <p:extLst>
      <p:ext uri="{BB962C8B-B14F-4D97-AF65-F5344CB8AC3E}">
        <p14:creationId xmlns:p14="http://schemas.microsoft.com/office/powerpoint/2010/main" val="2409221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Overview</a:t>
            </a:r>
          </a:p>
        </p:txBody>
      </p:sp>
      <p:sp>
        <p:nvSpPr>
          <p:cNvPr id="3" name="Content Placeholder 2"/>
          <p:cNvSpPr>
            <a:spLocks noGrp="1"/>
          </p:cNvSpPr>
          <p:nvPr>
            <p:ph idx="1"/>
          </p:nvPr>
        </p:nvSpPr>
        <p:spPr>
          <a:xfrm>
            <a:off x="838200" y="1325563"/>
            <a:ext cx="10515600" cy="4351338"/>
          </a:xfrm>
        </p:spPr>
        <p:txBody>
          <a:bodyPr>
            <a:normAutofit fontScale="92500"/>
          </a:bodyPr>
          <a:lstStyle/>
          <a:p>
            <a:endParaRPr lang="en-US" dirty="0"/>
          </a:p>
          <a:p>
            <a:r>
              <a:rPr lang="en-US" dirty="0"/>
              <a:t>We study US market behavior around 2 events to look for systematic patterns that may be tradeable </a:t>
            </a:r>
          </a:p>
          <a:p>
            <a:endParaRPr lang="en-US" dirty="0"/>
          </a:p>
          <a:p>
            <a:r>
              <a:rPr lang="en-US" dirty="0"/>
              <a:t>S&amp;P 500 Component Changes</a:t>
            </a:r>
          </a:p>
          <a:p>
            <a:pPr lvl="1"/>
            <a:r>
              <a:rPr lang="en-US" dirty="0"/>
              <a:t>Motivation – Significant excess stock returns within a well defined time scale</a:t>
            </a:r>
          </a:p>
          <a:p>
            <a:pPr lvl="2"/>
            <a:endParaRPr lang="en-US" dirty="0"/>
          </a:p>
          <a:p>
            <a:r>
              <a:rPr lang="en-US" dirty="0"/>
              <a:t>Earnings Surprises </a:t>
            </a:r>
          </a:p>
          <a:p>
            <a:pPr lvl="1"/>
            <a:r>
              <a:rPr lang="en-US" dirty="0"/>
              <a:t>Motivation – Informed trading in the options market relative to equity markets</a:t>
            </a:r>
          </a:p>
          <a:p>
            <a:endParaRPr lang="en-US" dirty="0"/>
          </a:p>
        </p:txBody>
      </p:sp>
    </p:spTree>
    <p:extLst>
      <p:ext uri="{BB962C8B-B14F-4D97-AF65-F5344CB8AC3E}">
        <p14:creationId xmlns:p14="http://schemas.microsoft.com/office/powerpoint/2010/main" val="10392928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happened?</a:t>
            </a:r>
          </a:p>
        </p:txBody>
      </p:sp>
      <p:sp>
        <p:nvSpPr>
          <p:cNvPr id="3" name="Content Placeholder 2"/>
          <p:cNvSpPr>
            <a:spLocks noGrp="1"/>
          </p:cNvSpPr>
          <p:nvPr>
            <p:ph idx="1"/>
          </p:nvPr>
        </p:nvSpPr>
        <p:spPr/>
        <p:txBody>
          <a:bodyPr>
            <a:normAutofit fontScale="92500" lnSpcReduction="10000"/>
          </a:bodyPr>
          <a:lstStyle/>
          <a:p>
            <a:r>
              <a:rPr lang="en-US" dirty="0"/>
              <a:t>Massive inflows into passive index tracking funds in recent decade</a:t>
            </a:r>
          </a:p>
          <a:p>
            <a:pPr lvl="1"/>
            <a:r>
              <a:rPr lang="en-US" dirty="0"/>
              <a:t>Index Effect should be stronger</a:t>
            </a:r>
          </a:p>
          <a:p>
            <a:pPr marL="457200" lvl="1" indent="0">
              <a:buNone/>
            </a:pPr>
            <a:endParaRPr lang="en-US" dirty="0"/>
          </a:p>
          <a:p>
            <a:r>
              <a:rPr lang="en-US" dirty="0"/>
              <a:t>Is this a timing issue?</a:t>
            </a:r>
          </a:p>
          <a:p>
            <a:pPr lvl="1"/>
            <a:r>
              <a:rPr lang="en-US" dirty="0"/>
              <a:t>Tested final strategy where the trade is entered immediately after announcement, </a:t>
            </a:r>
            <a:r>
              <a:rPr lang="en-US"/>
              <a:t>during after-hours </a:t>
            </a:r>
            <a:r>
              <a:rPr lang="en-US" dirty="0"/>
              <a:t>trading on previous close price.</a:t>
            </a:r>
          </a:p>
          <a:p>
            <a:pPr lvl="1"/>
            <a:r>
              <a:rPr lang="en-US" dirty="0"/>
              <a:t>Idealized case and impossible to do consistently</a:t>
            </a:r>
          </a:p>
          <a:p>
            <a:pPr lvl="2"/>
            <a:r>
              <a:rPr lang="en-US" dirty="0"/>
              <a:t>Volume is limited during after-hours and prices are volatile</a:t>
            </a:r>
          </a:p>
          <a:p>
            <a:pPr lvl="2"/>
            <a:r>
              <a:rPr lang="en-US" dirty="0"/>
              <a:t>Competition with HFT</a:t>
            </a:r>
          </a:p>
          <a:p>
            <a:pPr lvl="1"/>
            <a:r>
              <a:rPr lang="en-US" dirty="0"/>
              <a:t>Results</a:t>
            </a:r>
          </a:p>
          <a:p>
            <a:pPr lvl="2"/>
            <a:r>
              <a:rPr lang="en-US" dirty="0"/>
              <a:t>Extremely profitable</a:t>
            </a:r>
          </a:p>
          <a:p>
            <a:pPr lvl="2"/>
            <a:r>
              <a:rPr lang="en-US" dirty="0"/>
              <a:t>Timing likely not the only issue though, Index Effect doesn’t grow as expected</a:t>
            </a:r>
          </a:p>
          <a:p>
            <a:pPr lvl="1"/>
            <a:endParaRPr lang="en-US" dirty="0"/>
          </a:p>
        </p:txBody>
      </p:sp>
    </p:spTree>
    <p:extLst>
      <p:ext uri="{BB962C8B-B14F-4D97-AF65-F5344CB8AC3E}">
        <p14:creationId xmlns:p14="http://schemas.microsoft.com/office/powerpoint/2010/main" val="32291747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Optimal timing 1996-2013</a:t>
            </a:r>
          </a:p>
        </p:txBody>
      </p:sp>
      <p:pic>
        <p:nvPicPr>
          <p:cNvPr id="4" name="Content Placeholder 3"/>
          <p:cNvPicPr>
            <a:picLocks noGrp="1" noChangeAspect="1"/>
          </p:cNvPicPr>
          <p:nvPr>
            <p:ph idx="1"/>
          </p:nvPr>
        </p:nvPicPr>
        <p:blipFill>
          <a:blip r:embed="rId3"/>
          <a:stretch>
            <a:fillRect/>
          </a:stretch>
        </p:blipFill>
        <p:spPr>
          <a:xfrm>
            <a:off x="2241782" y="1209219"/>
            <a:ext cx="7708435" cy="5514853"/>
          </a:xfrm>
          <a:prstGeom prst="rect">
            <a:avLst/>
          </a:prstGeom>
        </p:spPr>
      </p:pic>
    </p:spTree>
    <p:extLst>
      <p:ext uri="{BB962C8B-B14F-4D97-AF65-F5344CB8AC3E}">
        <p14:creationId xmlns:p14="http://schemas.microsoft.com/office/powerpoint/2010/main" val="34446423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Optimal timing 2013-2016</a:t>
            </a:r>
          </a:p>
        </p:txBody>
      </p:sp>
      <p:pic>
        <p:nvPicPr>
          <p:cNvPr id="5" name="Content Placeholder 4"/>
          <p:cNvPicPr>
            <a:picLocks noGrp="1" noChangeAspect="1"/>
          </p:cNvPicPr>
          <p:nvPr>
            <p:ph idx="1"/>
          </p:nvPr>
        </p:nvPicPr>
        <p:blipFill>
          <a:blip r:embed="rId3"/>
          <a:stretch>
            <a:fillRect/>
          </a:stretch>
        </p:blipFill>
        <p:spPr>
          <a:xfrm>
            <a:off x="2319578" y="1267546"/>
            <a:ext cx="7552844" cy="5506757"/>
          </a:xfrm>
          <a:prstGeom prst="rect">
            <a:avLst/>
          </a:prstGeom>
        </p:spPr>
      </p:pic>
    </p:spTree>
    <p:extLst>
      <p:ext uri="{BB962C8B-B14F-4D97-AF65-F5344CB8AC3E}">
        <p14:creationId xmlns:p14="http://schemas.microsoft.com/office/powerpoint/2010/main" val="30110313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Extra - Options Studies</a:t>
            </a:r>
          </a:p>
        </p:txBody>
      </p:sp>
      <p:sp>
        <p:nvSpPr>
          <p:cNvPr id="3" name="Content Placeholder 2"/>
          <p:cNvSpPr>
            <a:spLocks noGrp="1"/>
          </p:cNvSpPr>
          <p:nvPr>
            <p:ph idx="1"/>
          </p:nvPr>
        </p:nvSpPr>
        <p:spPr/>
        <p:txBody>
          <a:bodyPr/>
          <a:lstStyle/>
          <a:p>
            <a:r>
              <a:rPr lang="en-US" dirty="0"/>
              <a:t>Does S&amp;P 500 rebalancing have a systematic impact on options markets?</a:t>
            </a:r>
          </a:p>
          <a:p>
            <a:endParaRPr lang="en-US" dirty="0"/>
          </a:p>
          <a:p>
            <a:r>
              <a:rPr lang="en-US" dirty="0"/>
              <a:t>We looked at dynamics around the events</a:t>
            </a:r>
          </a:p>
          <a:p>
            <a:pPr lvl="1"/>
            <a:r>
              <a:rPr lang="en-US" dirty="0"/>
              <a:t>Implied volatility levels</a:t>
            </a:r>
          </a:p>
          <a:p>
            <a:pPr lvl="1"/>
            <a:r>
              <a:rPr lang="en-US" dirty="0"/>
              <a:t>Volume and Open Interest</a:t>
            </a:r>
          </a:p>
          <a:p>
            <a:pPr lvl="1"/>
            <a:r>
              <a:rPr lang="en-US" dirty="0"/>
              <a:t>Skews</a:t>
            </a:r>
          </a:p>
          <a:p>
            <a:pPr lvl="1"/>
            <a:endParaRPr lang="en-US" dirty="0"/>
          </a:p>
          <a:p>
            <a:r>
              <a:rPr lang="en-US" dirty="0"/>
              <a:t>No exploitable patterns</a:t>
            </a:r>
          </a:p>
        </p:txBody>
      </p:sp>
      <p:pic>
        <p:nvPicPr>
          <p:cNvPr id="5" name="Picture 2" descr="https://scontent-yyz1-1.xx.fbcdn.net/v/t35.0-12/15293482_10210574159206968_847469844_o.png?oh=cb400cb2b7d9de848b26612cb5af22c7&amp;oe=583FACA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8982" y="3050524"/>
            <a:ext cx="5569480" cy="3130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89012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ln>
            <a:noFill/>
          </a:ln>
        </p:spPr>
        <p:txBody>
          <a:bodyPr>
            <a:normAutofit fontScale="92500" lnSpcReduction="20000"/>
          </a:bodyPr>
          <a:lstStyle/>
          <a:p>
            <a:r>
              <a:rPr lang="en-US" dirty="0"/>
              <a:t>Simple dispersion strategies very profitable from 1996 until early 2000’s</a:t>
            </a:r>
          </a:p>
          <a:p>
            <a:r>
              <a:rPr lang="en-US" dirty="0"/>
              <a:t>Not worthwhile to pursue in todays market even though underlying effect should be stronger</a:t>
            </a:r>
          </a:p>
          <a:p>
            <a:pPr marL="457200" lvl="1" indent="0">
              <a:buNone/>
            </a:pPr>
            <a:endParaRPr lang="en-US" dirty="0"/>
          </a:p>
          <a:p>
            <a:r>
              <a:rPr lang="en-US" dirty="0"/>
              <a:t>Why is this not profitable anymore?</a:t>
            </a:r>
          </a:p>
          <a:p>
            <a:pPr lvl="1"/>
            <a:r>
              <a:rPr lang="en-US" dirty="0"/>
              <a:t>Awareness</a:t>
            </a:r>
          </a:p>
          <a:p>
            <a:pPr lvl="2"/>
            <a:r>
              <a:rPr lang="en-US" dirty="0"/>
              <a:t>Research in 2000’s</a:t>
            </a:r>
          </a:p>
          <a:p>
            <a:pPr lvl="1"/>
            <a:r>
              <a:rPr lang="en-US" dirty="0"/>
              <a:t>Anticipation</a:t>
            </a:r>
          </a:p>
          <a:p>
            <a:pPr lvl="2"/>
            <a:r>
              <a:rPr lang="en-US" dirty="0"/>
              <a:t>Index criteria public information</a:t>
            </a:r>
          </a:p>
          <a:p>
            <a:pPr lvl="1"/>
            <a:r>
              <a:rPr lang="en-US" dirty="0"/>
              <a:t>Markets</a:t>
            </a:r>
          </a:p>
          <a:p>
            <a:pPr lvl="2"/>
            <a:r>
              <a:rPr lang="en-US" dirty="0"/>
              <a:t>Smart execution algorithms</a:t>
            </a:r>
          </a:p>
          <a:p>
            <a:pPr lvl="2"/>
            <a:r>
              <a:rPr lang="en-US" dirty="0"/>
              <a:t>After-hours trading</a:t>
            </a:r>
          </a:p>
          <a:p>
            <a:pPr marL="914400" lvl="2" indent="0">
              <a:buNone/>
            </a:pPr>
            <a:endParaRPr lang="en-US" dirty="0"/>
          </a:p>
        </p:txBody>
      </p:sp>
      <p:sp>
        <p:nvSpPr>
          <p:cNvPr id="5" name="TextBox 4"/>
          <p:cNvSpPr txBox="1"/>
          <p:nvPr/>
        </p:nvSpPr>
        <p:spPr>
          <a:xfrm>
            <a:off x="6724073" y="3029529"/>
            <a:ext cx="4479636" cy="1512209"/>
          </a:xfrm>
          <a:prstGeom prst="rect">
            <a:avLst/>
          </a:prstGeom>
          <a:noFill/>
        </p:spPr>
        <p:txBody>
          <a:bodyPr wrap="square" rtlCol="0">
            <a:spAutoFit/>
          </a:bodyPr>
          <a:lstStyle/>
          <a:p>
            <a:pPr marL="342900" indent="-342900">
              <a:lnSpc>
                <a:spcPct val="80000"/>
              </a:lnSpc>
              <a:spcBef>
                <a:spcPts val="1000"/>
              </a:spcBef>
              <a:buSzPct val="80000"/>
              <a:buFont typeface="Wingdings" panose="05000000000000000000" pitchFamily="2" charset="2"/>
              <a:buChar char="§"/>
            </a:pPr>
            <a:r>
              <a:rPr lang="en-US" sz="2400" dirty="0">
                <a:latin typeface="Calibri" panose="020F0502020204030204" pitchFamily="34" charset="0"/>
                <a:ea typeface="+mj-ea"/>
                <a:cs typeface="Calibri" panose="020F0502020204030204" pitchFamily="34" charset="0"/>
              </a:rPr>
              <a:t>Extensions</a:t>
            </a:r>
          </a:p>
          <a:p>
            <a:pPr marL="742950" lvl="1" indent="-285750">
              <a:lnSpc>
                <a:spcPct val="80000"/>
              </a:lnSpc>
              <a:spcBef>
                <a:spcPts val="1000"/>
              </a:spcBef>
              <a:buSzPct val="80000"/>
              <a:buFont typeface="Courier New" panose="02070309020205020404" pitchFamily="49" charset="0"/>
              <a:buChar char="o"/>
            </a:pPr>
            <a:r>
              <a:rPr lang="en-US" sz="2200" dirty="0">
                <a:latin typeface="Calibri" panose="020F0502020204030204" pitchFamily="34" charset="0"/>
                <a:ea typeface="+mj-ea"/>
                <a:cs typeface="Calibri" panose="020F0502020204030204" pitchFamily="34" charset="0"/>
              </a:rPr>
              <a:t>Anticipate index changes</a:t>
            </a:r>
          </a:p>
          <a:p>
            <a:pPr marL="742950" lvl="1" indent="-285750">
              <a:lnSpc>
                <a:spcPct val="80000"/>
              </a:lnSpc>
              <a:spcBef>
                <a:spcPts val="1000"/>
              </a:spcBef>
              <a:buSzPct val="80000"/>
              <a:buFont typeface="Courier New" panose="02070309020205020404" pitchFamily="49" charset="0"/>
              <a:buChar char="o"/>
            </a:pPr>
            <a:r>
              <a:rPr lang="en-US" sz="2200" dirty="0">
                <a:latin typeface="Calibri" panose="020F0502020204030204" pitchFamily="34" charset="0"/>
                <a:ea typeface="+mj-ea"/>
                <a:cs typeface="Calibri" panose="020F0502020204030204" pitchFamily="34" charset="0"/>
              </a:rPr>
              <a:t>Test other indexes</a:t>
            </a:r>
          </a:p>
          <a:p>
            <a:endParaRPr lang="en-US" dirty="0"/>
          </a:p>
        </p:txBody>
      </p:sp>
    </p:spTree>
    <p:extLst>
      <p:ext uri="{BB962C8B-B14F-4D97-AF65-F5344CB8AC3E}">
        <p14:creationId xmlns:p14="http://schemas.microsoft.com/office/powerpoint/2010/main" val="14037841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Earnings Surprises</a:t>
            </a:r>
          </a:p>
        </p:txBody>
      </p:sp>
      <p:sp>
        <p:nvSpPr>
          <p:cNvPr id="3" name="Content Placeholder 2"/>
          <p:cNvSpPr>
            <a:spLocks noGrp="1"/>
          </p:cNvSpPr>
          <p:nvPr>
            <p:ph idx="1"/>
          </p:nvPr>
        </p:nvSpPr>
        <p:spPr/>
        <p:txBody>
          <a:bodyPr/>
          <a:lstStyle/>
          <a:p>
            <a:r>
              <a:rPr lang="en-US" dirty="0"/>
              <a:t>According to M. </a:t>
            </a:r>
            <a:r>
              <a:rPr lang="en-US" dirty="0" err="1"/>
              <a:t>Cremers</a:t>
            </a:r>
            <a:r>
              <a:rPr lang="en-US" dirty="0"/>
              <a:t>, A. Fodor, D. </a:t>
            </a:r>
            <a:r>
              <a:rPr lang="en-US" dirty="0" err="1"/>
              <a:t>Weinbaum</a:t>
            </a:r>
            <a:r>
              <a:rPr lang="en-US" dirty="0"/>
              <a:t>: “option traders’ information processing ability stems primarily from their ability to identify </a:t>
            </a:r>
            <a:r>
              <a:rPr lang="en-US" dirty="0" err="1"/>
              <a:t>underreaction</a:t>
            </a:r>
            <a:r>
              <a:rPr lang="en-US" dirty="0"/>
              <a:t> to news; their trades are informative about future prices when they buy call options on stocks that have experienced positive news events and when they buy put options on stocks that have experienced negative news events”</a:t>
            </a:r>
          </a:p>
          <a:p>
            <a:r>
              <a:rPr lang="en-US" dirty="0"/>
              <a:t>Assumption: Options markets participants are better informed as to how news events affect future prices than equity market participants.</a:t>
            </a:r>
          </a:p>
          <a:p>
            <a:endParaRPr lang="en-US" dirty="0"/>
          </a:p>
        </p:txBody>
      </p:sp>
    </p:spTree>
    <p:extLst>
      <p:ext uri="{BB962C8B-B14F-4D97-AF65-F5344CB8AC3E}">
        <p14:creationId xmlns:p14="http://schemas.microsoft.com/office/powerpoint/2010/main" val="18133754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a:t>
            </a:r>
          </a:p>
        </p:txBody>
      </p:sp>
      <p:sp>
        <p:nvSpPr>
          <p:cNvPr id="3" name="Content Placeholder 2"/>
          <p:cNvSpPr>
            <a:spLocks noGrp="1"/>
          </p:cNvSpPr>
          <p:nvPr>
            <p:ph idx="1"/>
          </p:nvPr>
        </p:nvSpPr>
        <p:spPr/>
        <p:txBody>
          <a:bodyPr/>
          <a:lstStyle/>
          <a:p>
            <a:r>
              <a:rPr lang="en-US" dirty="0"/>
              <a:t>Earnings data (date, surprises) for 50 large-cap and 50 mid-cap companies from </a:t>
            </a:r>
            <a:r>
              <a:rPr lang="en-US" dirty="0">
                <a:hlinkClick r:id="rId2"/>
              </a:rPr>
              <a:t>http://www.streetinsider.com/</a:t>
            </a:r>
            <a:endParaRPr lang="en-US" dirty="0"/>
          </a:p>
          <a:p>
            <a:r>
              <a:rPr lang="en-US" dirty="0"/>
              <a:t>Original authors use buy-to-open and sell-to-open data; we don’t have access to this</a:t>
            </a:r>
          </a:p>
          <a:p>
            <a:r>
              <a:rPr lang="en-US" dirty="0"/>
              <a:t>Instead, track open interest as a proxy</a:t>
            </a:r>
          </a:p>
        </p:txBody>
      </p:sp>
    </p:spTree>
    <p:extLst>
      <p:ext uri="{BB962C8B-B14F-4D97-AF65-F5344CB8AC3E}">
        <p14:creationId xmlns:p14="http://schemas.microsoft.com/office/powerpoint/2010/main" val="18988057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4447" y="1325563"/>
            <a:ext cx="9763105" cy="4844352"/>
          </a:xfrm>
        </p:spPr>
      </p:pic>
    </p:spTree>
    <p:extLst>
      <p:ext uri="{BB962C8B-B14F-4D97-AF65-F5344CB8AC3E}">
        <p14:creationId xmlns:p14="http://schemas.microsoft.com/office/powerpoint/2010/main" val="17390832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Diverging Open Interest</a:t>
            </a:r>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00860" y="2481263"/>
            <a:ext cx="4965955" cy="3054507"/>
          </a:xfrm>
        </p:spPr>
      </p:pic>
      <p:sp>
        <p:nvSpPr>
          <p:cNvPr id="12" name="Text Placeholder 11"/>
          <p:cNvSpPr>
            <a:spLocks noGrp="1"/>
          </p:cNvSpPr>
          <p:nvPr>
            <p:ph type="body" idx="4294967295"/>
          </p:nvPr>
        </p:nvSpPr>
        <p:spPr>
          <a:xfrm>
            <a:off x="400859" y="1905000"/>
            <a:ext cx="4965955" cy="576263"/>
          </a:xfrm>
        </p:spPr>
        <p:txBody>
          <a:bodyPr/>
          <a:lstStyle/>
          <a:p>
            <a:pPr algn="ctr"/>
            <a:r>
              <a:rPr lang="en-US" dirty="0"/>
              <a:t>At the Money</a:t>
            </a:r>
          </a:p>
        </p:txBody>
      </p:sp>
      <p:sp>
        <p:nvSpPr>
          <p:cNvPr id="13" name="Text Placeholder 12"/>
          <p:cNvSpPr>
            <a:spLocks noGrp="1"/>
          </p:cNvSpPr>
          <p:nvPr>
            <p:ph type="body" sz="quarter" idx="4294967295"/>
          </p:nvPr>
        </p:nvSpPr>
        <p:spPr>
          <a:xfrm>
            <a:off x="6923261" y="1905000"/>
            <a:ext cx="4881401" cy="576263"/>
          </a:xfrm>
        </p:spPr>
        <p:txBody>
          <a:bodyPr/>
          <a:lstStyle/>
          <a:p>
            <a:pPr algn="ctr"/>
            <a:r>
              <a:rPr lang="en-US" dirty="0"/>
              <a:t>Out of the Money</a:t>
            </a:r>
          </a:p>
        </p:txBody>
      </p:sp>
      <p:pic>
        <p:nvPicPr>
          <p:cNvPr id="9" name="Content Placeholder 8"/>
          <p:cNvPicPr>
            <a:picLocks noGrp="1" noChangeAspect="1"/>
          </p:cNvPicPr>
          <p:nvPr>
            <p:ph sz="quarter" idx="4294967295"/>
          </p:nvPr>
        </p:nvPicPr>
        <p:blipFill>
          <a:blip r:embed="rId4">
            <a:extLst>
              <a:ext uri="{28A0092B-C50C-407E-A947-70E740481C1C}">
                <a14:useLocalDpi xmlns:a14="http://schemas.microsoft.com/office/drawing/2010/main" val="0"/>
              </a:ext>
            </a:extLst>
          </a:blip>
          <a:stretch>
            <a:fillRect/>
          </a:stretch>
        </p:blipFill>
        <p:spPr>
          <a:xfrm>
            <a:off x="6923260" y="2516241"/>
            <a:ext cx="4881402" cy="2984549"/>
          </a:xfrm>
        </p:spPr>
      </p:pic>
    </p:spTree>
    <p:extLst>
      <p:ext uri="{BB962C8B-B14F-4D97-AF65-F5344CB8AC3E}">
        <p14:creationId xmlns:p14="http://schemas.microsoft.com/office/powerpoint/2010/main" val="670541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Relative Open Interest</a:t>
            </a:r>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06058" y="2481262"/>
            <a:ext cx="5017245" cy="3115973"/>
          </a:xfrm>
        </p:spPr>
      </p:pic>
      <p:pic>
        <p:nvPicPr>
          <p:cNvPr id="9" name="Content Placeholder 8"/>
          <p:cNvPicPr>
            <a:picLocks noGrp="1" noChangeAspect="1"/>
          </p:cNvPicPr>
          <p:nvPr>
            <p:ph sz="quarter" idx="4294967295"/>
          </p:nvPr>
        </p:nvPicPr>
        <p:blipFill>
          <a:blip r:embed="rId4">
            <a:extLst>
              <a:ext uri="{28A0092B-C50C-407E-A947-70E740481C1C}">
                <a14:useLocalDpi xmlns:a14="http://schemas.microsoft.com/office/drawing/2010/main" val="0"/>
              </a:ext>
            </a:extLst>
          </a:blip>
          <a:stretch>
            <a:fillRect/>
          </a:stretch>
        </p:blipFill>
        <p:spPr>
          <a:xfrm>
            <a:off x="6663113" y="2481262"/>
            <a:ext cx="5114480" cy="3115972"/>
          </a:xfrm>
        </p:spPr>
      </p:pic>
      <p:sp>
        <p:nvSpPr>
          <p:cNvPr id="7" name="Text Placeholder 11"/>
          <p:cNvSpPr txBox="1">
            <a:spLocks/>
          </p:cNvSpPr>
          <p:nvPr/>
        </p:nvSpPr>
        <p:spPr>
          <a:xfrm>
            <a:off x="400859" y="1905000"/>
            <a:ext cx="4965955" cy="57626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ctr"/>
            <a:r>
              <a:rPr lang="en-US"/>
              <a:t>At the Money</a:t>
            </a:r>
            <a:endParaRPr lang="en-US" dirty="0"/>
          </a:p>
        </p:txBody>
      </p:sp>
      <p:sp>
        <p:nvSpPr>
          <p:cNvPr id="10" name="Text Placeholder 11"/>
          <p:cNvSpPr txBox="1">
            <a:spLocks/>
          </p:cNvSpPr>
          <p:nvPr/>
        </p:nvSpPr>
        <p:spPr>
          <a:xfrm>
            <a:off x="6702521" y="1904999"/>
            <a:ext cx="4965955" cy="57626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ctr"/>
            <a:r>
              <a:rPr lang="en-US" dirty="0"/>
              <a:t>Out of the Money</a:t>
            </a:r>
          </a:p>
        </p:txBody>
      </p:sp>
    </p:spTree>
    <p:extLst>
      <p:ext uri="{BB962C8B-B14F-4D97-AF65-F5344CB8AC3E}">
        <p14:creationId xmlns:p14="http://schemas.microsoft.com/office/powerpoint/2010/main" val="432901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S&amp;P 500 Component Changes</a:t>
            </a:r>
          </a:p>
        </p:txBody>
      </p:sp>
      <p:sp>
        <p:nvSpPr>
          <p:cNvPr id="3" name="Content Placeholder 2"/>
          <p:cNvSpPr>
            <a:spLocks noGrp="1"/>
          </p:cNvSpPr>
          <p:nvPr>
            <p:ph idx="1"/>
          </p:nvPr>
        </p:nvSpPr>
        <p:spPr>
          <a:xfrm>
            <a:off x="838200" y="1524000"/>
            <a:ext cx="10515600" cy="4987636"/>
          </a:xfrm>
        </p:spPr>
        <p:txBody>
          <a:bodyPr>
            <a:normAutofit fontScale="85000" lnSpcReduction="20000"/>
          </a:bodyPr>
          <a:lstStyle/>
          <a:p>
            <a:r>
              <a:rPr lang="en-US" dirty="0"/>
              <a:t>The S&amp;P 500 index consists of 500 large companies listed on the NYSE or NASDAQ stock exchanges</a:t>
            </a:r>
          </a:p>
          <a:p>
            <a:pPr lvl="1"/>
            <a:r>
              <a:rPr lang="en-US" dirty="0"/>
              <a:t>Considered one of the best representations of the US stock market</a:t>
            </a:r>
          </a:p>
          <a:p>
            <a:endParaRPr lang="en-US" dirty="0"/>
          </a:p>
          <a:p>
            <a:r>
              <a:rPr lang="en-US" dirty="0"/>
              <a:t>Components of the index updated periodically</a:t>
            </a:r>
          </a:p>
          <a:p>
            <a:pPr lvl="1"/>
            <a:r>
              <a:rPr lang="en-US" dirty="0"/>
              <a:t>Typically in response to acquisitions and spinoffs, or to keep index up to date as companies grow and shrink in value</a:t>
            </a:r>
          </a:p>
          <a:p>
            <a:pPr lvl="1"/>
            <a:r>
              <a:rPr lang="en-US" dirty="0"/>
              <a:t>Changes ultimately determined by S&amp;P index committee</a:t>
            </a:r>
          </a:p>
          <a:p>
            <a:pPr marL="0" indent="0">
              <a:buNone/>
            </a:pPr>
            <a:endParaRPr lang="en-US" dirty="0"/>
          </a:p>
          <a:p>
            <a:r>
              <a:rPr lang="en-US" dirty="0"/>
              <a:t>Unscheduled events</a:t>
            </a:r>
          </a:p>
          <a:p>
            <a:pPr lvl="1"/>
            <a:r>
              <a:rPr lang="en-US" dirty="0"/>
              <a:t>Announcements and changes always made after the close of trading</a:t>
            </a:r>
          </a:p>
          <a:p>
            <a:pPr lvl="1"/>
            <a:r>
              <a:rPr lang="en-US" dirty="0"/>
              <a:t>General guideline: Announcement 5 days before effective change date</a:t>
            </a:r>
          </a:p>
          <a:p>
            <a:pPr lvl="1"/>
            <a:r>
              <a:rPr lang="en-US" dirty="0"/>
              <a:t>On average 24 changes per year</a:t>
            </a:r>
          </a:p>
        </p:txBody>
      </p:sp>
    </p:spTree>
    <p:extLst>
      <p:ext uri="{BB962C8B-B14F-4D97-AF65-F5344CB8AC3E}">
        <p14:creationId xmlns:p14="http://schemas.microsoft.com/office/powerpoint/2010/main" val="18562148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r>
              <a:rPr lang="en-US" dirty="0"/>
              <a:t>Open interest is not informative</a:t>
            </a:r>
          </a:p>
          <a:p>
            <a:r>
              <a:rPr lang="en-US" dirty="0"/>
              <a:t>Strategy is likely to be very unprofitable</a:t>
            </a:r>
          </a:p>
          <a:p>
            <a:r>
              <a:rPr lang="en-US" dirty="0"/>
              <a:t>Extensions:</a:t>
            </a:r>
          </a:p>
          <a:p>
            <a:pPr lvl="1"/>
            <a:r>
              <a:rPr lang="en-US" dirty="0"/>
              <a:t>Different market caps/sectors</a:t>
            </a:r>
          </a:p>
          <a:p>
            <a:pPr lvl="1"/>
            <a:r>
              <a:rPr lang="en-US" dirty="0"/>
              <a:t>Different proxies for buying/selling pressure</a:t>
            </a:r>
          </a:p>
        </p:txBody>
      </p:sp>
    </p:spTree>
    <p:extLst>
      <p:ext uri="{BB962C8B-B14F-4D97-AF65-F5344CB8AC3E}">
        <p14:creationId xmlns:p14="http://schemas.microsoft.com/office/powerpoint/2010/main" val="232425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p:txBody>
          <a:bodyPr>
            <a:normAutofit fontScale="85000" lnSpcReduction="20000"/>
          </a:bodyPr>
          <a:lstStyle/>
          <a:p>
            <a:r>
              <a:rPr lang="en-US" dirty="0"/>
              <a:t>Studies have shown significant excess returns around index changes</a:t>
            </a:r>
          </a:p>
          <a:p>
            <a:pPr lvl="1"/>
            <a:r>
              <a:rPr lang="en-US" dirty="0"/>
              <a:t>Timeline: From announcement to effective change date</a:t>
            </a:r>
          </a:p>
          <a:p>
            <a:pPr lvl="1"/>
            <a:r>
              <a:rPr lang="en-US" dirty="0"/>
              <a:t>Positive for stocks joining index</a:t>
            </a:r>
          </a:p>
          <a:p>
            <a:pPr lvl="1"/>
            <a:r>
              <a:rPr lang="en-US" dirty="0"/>
              <a:t>Negative for stocks leaving index</a:t>
            </a:r>
          </a:p>
          <a:p>
            <a:endParaRPr lang="en-US" dirty="0"/>
          </a:p>
          <a:p>
            <a:r>
              <a:rPr lang="en-US" dirty="0"/>
              <a:t>Index effect</a:t>
            </a:r>
          </a:p>
          <a:p>
            <a:pPr lvl="1"/>
            <a:r>
              <a:rPr lang="en-US" dirty="0"/>
              <a:t>Passive capital tracking the index estimated at 10% of indexes total market cap</a:t>
            </a:r>
          </a:p>
          <a:p>
            <a:pPr lvl="1"/>
            <a:r>
              <a:rPr lang="en-US" dirty="0"/>
              <a:t>Fund managers must react to changes rapidly to minimize tracking error</a:t>
            </a:r>
          </a:p>
          <a:p>
            <a:pPr lvl="1"/>
            <a:r>
              <a:rPr lang="en-US" dirty="0"/>
              <a:t>Creates abnormal demand (supply) for joining (leaving) stocks</a:t>
            </a:r>
          </a:p>
          <a:p>
            <a:pPr lvl="1"/>
            <a:endParaRPr lang="en-US" dirty="0"/>
          </a:p>
          <a:p>
            <a:r>
              <a:rPr lang="en-US" dirty="0"/>
              <a:t>Goal</a:t>
            </a:r>
          </a:p>
          <a:p>
            <a:pPr lvl="1"/>
            <a:r>
              <a:rPr lang="en-US" dirty="0"/>
              <a:t>Test simple stock strategies</a:t>
            </a:r>
          </a:p>
          <a:p>
            <a:pPr lvl="1"/>
            <a:r>
              <a:rPr lang="en-US" dirty="0"/>
              <a:t>Look for systematic and exploitable patterns in the options markets</a:t>
            </a:r>
          </a:p>
        </p:txBody>
      </p:sp>
    </p:spTree>
    <p:extLst>
      <p:ext uri="{BB962C8B-B14F-4D97-AF65-F5344CB8AC3E}">
        <p14:creationId xmlns:p14="http://schemas.microsoft.com/office/powerpoint/2010/main" val="3197311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Dataset</a:t>
            </a:r>
          </a:p>
        </p:txBody>
      </p:sp>
      <p:sp>
        <p:nvSpPr>
          <p:cNvPr id="3" name="Content Placeholder 2"/>
          <p:cNvSpPr>
            <a:spLocks noGrp="1"/>
          </p:cNvSpPr>
          <p:nvPr>
            <p:ph idx="1"/>
          </p:nvPr>
        </p:nvSpPr>
        <p:spPr/>
        <p:txBody>
          <a:bodyPr>
            <a:normAutofit/>
          </a:bodyPr>
          <a:lstStyle/>
          <a:p>
            <a:r>
              <a:rPr lang="en-US" dirty="0"/>
              <a:t>We analyze 497 rebalancing events from 1996 – 2013</a:t>
            </a:r>
          </a:p>
          <a:p>
            <a:pPr lvl="1"/>
            <a:r>
              <a:rPr lang="en-US" dirty="0"/>
              <a:t>Main dataset from Sibil Research</a:t>
            </a:r>
          </a:p>
          <a:p>
            <a:pPr lvl="2"/>
            <a:r>
              <a:rPr lang="en-US" dirty="0"/>
              <a:t>Company-In and Company-Out</a:t>
            </a:r>
          </a:p>
          <a:p>
            <a:pPr lvl="2"/>
            <a:r>
              <a:rPr lang="en-US" dirty="0"/>
              <a:t>Announcement date and effective change date</a:t>
            </a:r>
          </a:p>
          <a:p>
            <a:pPr lvl="1"/>
            <a:r>
              <a:rPr lang="en-US" dirty="0"/>
              <a:t>Validated dates using S&amp;P press releases</a:t>
            </a:r>
          </a:p>
          <a:p>
            <a:pPr lvl="1"/>
            <a:r>
              <a:rPr lang="en-US" dirty="0"/>
              <a:t>Classified events as acquisition driven or criteria driven</a:t>
            </a:r>
          </a:p>
          <a:p>
            <a:endParaRPr lang="en-US" dirty="0"/>
          </a:p>
          <a:p>
            <a:r>
              <a:rPr lang="en-US" dirty="0"/>
              <a:t>Stock and option data from IVY database</a:t>
            </a:r>
          </a:p>
          <a:p>
            <a:pPr lvl="1"/>
            <a:r>
              <a:rPr lang="en-US" dirty="0"/>
              <a:t>Classified and excluded events with data issues, around 30</a:t>
            </a:r>
          </a:p>
          <a:p>
            <a:pPr lvl="1"/>
            <a:endParaRPr lang="en-US" dirty="0"/>
          </a:p>
          <a:p>
            <a:pPr lvl="1"/>
            <a:endParaRPr lang="en-US" dirty="0"/>
          </a:p>
          <a:p>
            <a:endParaRPr lang="en-US" dirty="0"/>
          </a:p>
          <a:p>
            <a:endParaRPr lang="en-US" dirty="0"/>
          </a:p>
        </p:txBody>
      </p:sp>
    </p:spTree>
    <p:extLst>
      <p:ext uri="{BB962C8B-B14F-4D97-AF65-F5344CB8AC3E}">
        <p14:creationId xmlns:p14="http://schemas.microsoft.com/office/powerpoint/2010/main" val="103814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Events</a:t>
            </a:r>
          </a:p>
        </p:txBody>
      </p:sp>
      <p:pic>
        <p:nvPicPr>
          <p:cNvPr id="1026" name="Picture 2" descr="https://scontent-yyz1-1.xx.fbcdn.net/v/t35.0-12/15231557_10210574073004813_1779129378_o.png?oh=eec1b58f9680b44070bef53cedfbb425&amp;oe=5840B4B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4780" y="1305722"/>
            <a:ext cx="7362440" cy="252210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content-yyz1-1.xx.fbcdn.net/v/t35.0-12/15302332_10210574075884885_1487773128_o.png?oh=c99b13bac2873026bb3ff9018743d3e9&amp;oe=583F80F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4780" y="3998223"/>
            <a:ext cx="7362440" cy="2582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5051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Ideal example</a:t>
            </a:r>
          </a:p>
        </p:txBody>
      </p:sp>
      <p:pic>
        <p:nvPicPr>
          <p:cNvPr id="6" name="Content Placeholder 5"/>
          <p:cNvPicPr>
            <a:picLocks noGrp="1" noChangeAspect="1"/>
          </p:cNvPicPr>
          <p:nvPr>
            <p:ph idx="1"/>
          </p:nvPr>
        </p:nvPicPr>
        <p:blipFill>
          <a:blip r:embed="rId3"/>
          <a:stretch>
            <a:fillRect/>
          </a:stretch>
        </p:blipFill>
        <p:spPr>
          <a:xfrm>
            <a:off x="1532126" y="1236929"/>
            <a:ext cx="9127748" cy="5394780"/>
          </a:xfrm>
          <a:prstGeom prst="rect">
            <a:avLst/>
          </a:prstGeom>
        </p:spPr>
      </p:pic>
    </p:spTree>
    <p:extLst>
      <p:ext uri="{BB962C8B-B14F-4D97-AF65-F5344CB8AC3E}">
        <p14:creationId xmlns:p14="http://schemas.microsoft.com/office/powerpoint/2010/main" val="950610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Price Effect</a:t>
            </a:r>
          </a:p>
        </p:txBody>
      </p:sp>
      <p:pic>
        <p:nvPicPr>
          <p:cNvPr id="6" name="Picture 2" descr="https://lh6.googleusercontent.com/4GLTJ7ciRG2WyEpfCi_-Dv3N45yZDiWHJz-ro4dp108LghXF1B4rjhcrPhi6Bd318l8pFUKLl5ok-W3s00u0yE-dl3f7zTVSkByovDKjm8SULb-V_ioGcsjJwwtdQHl1a2BqW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2867" y="1252938"/>
            <a:ext cx="7616483" cy="253101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lh4.googleusercontent.com/d0IwtvIV5TGvFv9yI4IIFH0DX7SsCcw744Df7mSqXwimhljSXbKtk3xIBLN6j9ULixeXzaEouAUtHfly5BBli8JKxVGS8XbeM18WkQz0z2y_Yo0pdUTsdY-6HWyWBfHRe-rxmU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2867" y="4021636"/>
            <a:ext cx="7646702" cy="2561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9345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Volume effect</a:t>
            </a:r>
          </a:p>
        </p:txBody>
      </p:sp>
      <p:pic>
        <p:nvPicPr>
          <p:cNvPr id="1026" name="Picture 2" descr="https://scontent-yyz1-1.xx.fbcdn.net/v/t35.0-12/15204153_10210575125511125_1085819092_o.png?oh=79203b53a9ce99190d1f771a31a72975&amp;oe=5840A4D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8563" y="1380140"/>
            <a:ext cx="7449298" cy="25213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scontent-yyz1-1.xx.fbcdn.net/v/t35.0-12/15225290_10210575126391147_2140541486_o.png?oh=20cb756ce8b27f0c8b318e48d27fe6ab&amp;oe=584088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8563" y="4146250"/>
            <a:ext cx="7449298" cy="2521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22606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601</TotalTime>
  <Words>3193</Words>
  <Application>Microsoft Office PowerPoint</Application>
  <PresentationFormat>Widescreen</PresentationFormat>
  <Paragraphs>310</Paragraphs>
  <Slides>30</Slides>
  <Notes>26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Century Gothic</vt:lpstr>
      <vt:lpstr>Courier New</vt:lpstr>
      <vt:lpstr>Wingdings</vt:lpstr>
      <vt:lpstr>Wingdings 3</vt:lpstr>
      <vt:lpstr>Ion</vt:lpstr>
      <vt:lpstr>Event Driven Finance</vt:lpstr>
      <vt:lpstr>Overview</vt:lpstr>
      <vt:lpstr>S&amp;P 500 Component Changes</vt:lpstr>
      <vt:lpstr>Motivation</vt:lpstr>
      <vt:lpstr>Dataset</vt:lpstr>
      <vt:lpstr>Events</vt:lpstr>
      <vt:lpstr>Ideal example</vt:lpstr>
      <vt:lpstr>Price Effect</vt:lpstr>
      <vt:lpstr>Volume effect</vt:lpstr>
      <vt:lpstr>Constructing a trading strategy</vt:lpstr>
      <vt:lpstr>Strategy 1</vt:lpstr>
      <vt:lpstr>Strategy 1 - Results</vt:lpstr>
      <vt:lpstr>Strategy 2</vt:lpstr>
      <vt:lpstr>Strategy 2 - Results</vt:lpstr>
      <vt:lpstr>Final Strategy</vt:lpstr>
      <vt:lpstr>Final Strategy - Results</vt:lpstr>
      <vt:lpstr>Timing the exit</vt:lpstr>
      <vt:lpstr>“Out of sample” Test</vt:lpstr>
      <vt:lpstr>“Out of sample” - Results</vt:lpstr>
      <vt:lpstr>What happened?</vt:lpstr>
      <vt:lpstr>Optimal timing 1996-2013</vt:lpstr>
      <vt:lpstr>Optimal timing 2013-2016</vt:lpstr>
      <vt:lpstr>Extra - Options Studies</vt:lpstr>
      <vt:lpstr>Conclusion</vt:lpstr>
      <vt:lpstr>Event: Earnings Surprises</vt:lpstr>
      <vt:lpstr>Dataset</vt:lpstr>
      <vt:lpstr>Example</vt:lpstr>
      <vt:lpstr>Results: Diverging Open Interest</vt:lpstr>
      <vt:lpstr>Results: Relative Open Interest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Driven Finance</dc:title>
  <dc:creator>Jaydeep Soni</dc:creator>
  <cp:lastModifiedBy>Helgi Ingimundarson</cp:lastModifiedBy>
  <cp:revision>342</cp:revision>
  <dcterms:created xsi:type="dcterms:W3CDTF">2016-11-28T23:07:01Z</dcterms:created>
  <dcterms:modified xsi:type="dcterms:W3CDTF">2016-11-29T18:59:44Z</dcterms:modified>
</cp:coreProperties>
</file>